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6" r:id="rId1"/>
  </p:sldMasterIdLst>
  <p:notesMasterIdLst>
    <p:notesMasterId r:id="rId59"/>
  </p:notesMasterIdLst>
  <p:sldIdLst>
    <p:sldId id="288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8" r:id="rId12"/>
    <p:sldId id="269" r:id="rId13"/>
    <p:sldId id="28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90" r:id="rId33"/>
    <p:sldId id="291" r:id="rId34"/>
    <p:sldId id="292" r:id="rId35"/>
    <p:sldId id="293" r:id="rId36"/>
    <p:sldId id="294" r:id="rId37"/>
    <p:sldId id="295" r:id="rId38"/>
    <p:sldId id="296" r:id="rId39"/>
    <p:sldId id="297" r:id="rId40"/>
    <p:sldId id="299" r:id="rId41"/>
    <p:sldId id="300" r:id="rId42"/>
    <p:sldId id="301" r:id="rId43"/>
    <p:sldId id="302" r:id="rId44"/>
    <p:sldId id="303" r:id="rId45"/>
    <p:sldId id="304" r:id="rId46"/>
    <p:sldId id="305" r:id="rId47"/>
    <p:sldId id="306" r:id="rId48"/>
    <p:sldId id="307" r:id="rId49"/>
    <p:sldId id="308" r:id="rId50"/>
    <p:sldId id="309" r:id="rId51"/>
    <p:sldId id="310" r:id="rId52"/>
    <p:sldId id="311" r:id="rId53"/>
    <p:sldId id="312" r:id="rId54"/>
    <p:sldId id="313" r:id="rId55"/>
    <p:sldId id="314" r:id="rId56"/>
    <p:sldId id="315" r:id="rId57"/>
    <p:sldId id="316" r:id="rId58"/>
  </p:sldIdLst>
  <p:sldSz cx="12192000" cy="6858000"/>
  <p:notesSz cx="121920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6" d="100"/>
          <a:sy n="106" d="100"/>
        </p:scale>
        <p:origin x="756" y="9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raths" userId="S::saraths@am.amrita.edu::244d0ad9-751b-45dc-a37d-eb545e66f5d8" providerId="AD" clId="Web-{8514A12E-1ECB-790C-DDFD-6E842E9DBA23}"/>
    <pc:docChg chg="modSld">
      <pc:chgData name="saraths" userId="S::saraths@am.amrita.edu::244d0ad9-751b-45dc-a37d-eb545e66f5d8" providerId="AD" clId="Web-{8514A12E-1ECB-790C-DDFD-6E842E9DBA23}" dt="2025-10-16T03:29:49.179" v="18" actId="1076"/>
      <pc:docMkLst>
        <pc:docMk/>
      </pc:docMkLst>
      <pc:sldChg chg="addSp modSp">
        <pc:chgData name="saraths" userId="S::saraths@am.amrita.edu::244d0ad9-751b-45dc-a37d-eb545e66f5d8" providerId="AD" clId="Web-{8514A12E-1ECB-790C-DDFD-6E842E9DBA23}" dt="2025-10-16T03:29:49.179" v="18" actId="1076"/>
        <pc:sldMkLst>
          <pc:docMk/>
          <pc:sldMk cId="0" sldId="309"/>
        </pc:sldMkLst>
        <pc:spChg chg="mod">
          <ac:chgData name="saraths" userId="S::saraths@am.amrita.edu::244d0ad9-751b-45dc-a37d-eb545e66f5d8" providerId="AD" clId="Web-{8514A12E-1ECB-790C-DDFD-6E842E9DBA23}" dt="2025-10-16T03:29:36.445" v="15" actId="1076"/>
          <ac:spMkLst>
            <pc:docMk/>
            <pc:sldMk cId="0" sldId="309"/>
            <ac:spMk id="8" creationId="{00000000-0000-0000-0000-000000000000}"/>
          </ac:spMkLst>
        </pc:spChg>
        <pc:spChg chg="mod">
          <ac:chgData name="saraths" userId="S::saraths@am.amrita.edu::244d0ad9-751b-45dc-a37d-eb545e66f5d8" providerId="AD" clId="Web-{8514A12E-1ECB-790C-DDFD-6E842E9DBA23}" dt="2025-10-16T03:29:49.179" v="18" actId="1076"/>
          <ac:spMkLst>
            <pc:docMk/>
            <pc:sldMk cId="0" sldId="309"/>
            <ac:spMk id="9" creationId="{00000000-0000-0000-0000-000000000000}"/>
          </ac:spMkLst>
        </pc:spChg>
        <pc:grpChg chg="mod">
          <ac:chgData name="saraths" userId="S::saraths@am.amrita.edu::244d0ad9-751b-45dc-a37d-eb545e66f5d8" providerId="AD" clId="Web-{8514A12E-1ECB-790C-DDFD-6E842E9DBA23}" dt="2025-10-16T03:29:41.132" v="16" actId="1076"/>
          <ac:grpSpMkLst>
            <pc:docMk/>
            <pc:sldMk cId="0" sldId="309"/>
            <ac:grpSpMk id="11" creationId="{546FEE59-ABE3-BCF8-E667-D943D7372B43}"/>
          </ac:grpSpMkLst>
        </pc:grpChg>
        <pc:picChg chg="add mod">
          <ac:chgData name="saraths" userId="S::saraths@am.amrita.edu::244d0ad9-751b-45dc-a37d-eb545e66f5d8" providerId="AD" clId="Web-{8514A12E-1ECB-790C-DDFD-6E842E9DBA23}" dt="2025-10-16T03:29:24.148" v="13" actId="14100"/>
          <ac:picMkLst>
            <pc:docMk/>
            <pc:sldMk cId="0" sldId="309"/>
            <ac:picMk id="2" creationId="{9E60F5DB-8993-BBE3-0E1D-B94986B4A214}"/>
          </ac:picMkLst>
        </pc:picChg>
        <pc:picChg chg="mod">
          <ac:chgData name="saraths" userId="S::saraths@am.amrita.edu::244d0ad9-751b-45dc-a37d-eb545e66f5d8" providerId="AD" clId="Web-{8514A12E-1ECB-790C-DDFD-6E842E9DBA23}" dt="2025-10-16T03:29:43.617" v="17" actId="1076"/>
          <ac:picMkLst>
            <pc:docMk/>
            <pc:sldMk cId="0" sldId="309"/>
            <ac:picMk id="7" creationId="{00000000-0000-0000-0000-000000000000}"/>
          </ac:picMkLst>
        </pc:picChg>
      </pc:sldChg>
    </pc:docChg>
  </pc:docChgLst>
  <pc:docChgLst>
    <pc:chgData name="saraths" userId="S::saraths@am.amrita.edu::244d0ad9-751b-45dc-a37d-eb545e66f5d8" providerId="AD" clId="Web-{0B7D1EEA-C35C-FA9F-387A-3683F388833A}"/>
    <pc:docChg chg="modSld">
      <pc:chgData name="saraths" userId="S::saraths@am.amrita.edu::244d0ad9-751b-45dc-a37d-eb545e66f5d8" providerId="AD" clId="Web-{0B7D1EEA-C35C-FA9F-387A-3683F388833A}" dt="2025-10-08T04:10:40.723" v="139" actId="1076"/>
      <pc:docMkLst>
        <pc:docMk/>
      </pc:docMkLst>
      <pc:sldChg chg="addSp modSp modNotes">
        <pc:chgData name="saraths" userId="S::saraths@am.amrita.edu::244d0ad9-751b-45dc-a37d-eb545e66f5d8" providerId="AD" clId="Web-{0B7D1EEA-C35C-FA9F-387A-3683F388833A}" dt="2025-10-08T03:40:13.789" v="13"/>
        <pc:sldMkLst>
          <pc:docMk/>
          <pc:sldMk cId="0" sldId="304"/>
        </pc:sldMkLst>
        <pc:spChg chg="add mod">
          <ac:chgData name="saraths" userId="S::saraths@am.amrita.edu::244d0ad9-751b-45dc-a37d-eb545e66f5d8" providerId="AD" clId="Web-{0B7D1EEA-C35C-FA9F-387A-3683F388833A}" dt="2025-10-08T03:39:28.569" v="11"/>
          <ac:spMkLst>
            <pc:docMk/>
            <pc:sldMk cId="0" sldId="304"/>
            <ac:spMk id="2" creationId="{D96BE484-1F32-FCF8-2871-08DA811A2471}"/>
          </ac:spMkLst>
        </pc:spChg>
        <pc:grpChg chg="mod">
          <ac:chgData name="saraths" userId="S::saraths@am.amrita.edu::244d0ad9-751b-45dc-a37d-eb545e66f5d8" providerId="AD" clId="Web-{0B7D1EEA-C35C-FA9F-387A-3683F388833A}" dt="2025-10-08T03:38:52.600" v="3" actId="1076"/>
          <ac:grpSpMkLst>
            <pc:docMk/>
            <pc:sldMk cId="0" sldId="304"/>
            <ac:grpSpMk id="12" creationId="{D01C9AAD-6A2B-F603-B72C-A9BB1859E014}"/>
          </ac:grpSpMkLst>
        </pc:grpChg>
      </pc:sldChg>
      <pc:sldChg chg="modSp">
        <pc:chgData name="saraths" userId="S::saraths@am.amrita.edu::244d0ad9-751b-45dc-a37d-eb545e66f5d8" providerId="AD" clId="Web-{0B7D1EEA-C35C-FA9F-387A-3683F388833A}" dt="2025-10-08T03:42:47.636" v="26" actId="20577"/>
        <pc:sldMkLst>
          <pc:docMk/>
          <pc:sldMk cId="0" sldId="308"/>
        </pc:sldMkLst>
        <pc:spChg chg="mod">
          <ac:chgData name="saraths" userId="S::saraths@am.amrita.edu::244d0ad9-751b-45dc-a37d-eb545e66f5d8" providerId="AD" clId="Web-{0B7D1EEA-C35C-FA9F-387A-3683F388833A}" dt="2025-10-08T03:42:47.636" v="26" actId="20577"/>
          <ac:spMkLst>
            <pc:docMk/>
            <pc:sldMk cId="0" sldId="308"/>
            <ac:spMk id="9" creationId="{00000000-0000-0000-0000-000000000000}"/>
          </ac:spMkLst>
        </pc:spChg>
      </pc:sldChg>
      <pc:sldChg chg="addSp delSp modSp">
        <pc:chgData name="saraths" userId="S::saraths@am.amrita.edu::244d0ad9-751b-45dc-a37d-eb545e66f5d8" providerId="AD" clId="Web-{0B7D1EEA-C35C-FA9F-387A-3683F388833A}" dt="2025-10-08T04:02:47.220" v="80"/>
        <pc:sldMkLst>
          <pc:docMk/>
          <pc:sldMk cId="0" sldId="315"/>
        </pc:sldMkLst>
        <pc:spChg chg="add mod">
          <ac:chgData name="saraths" userId="S::saraths@am.amrita.edu::244d0ad9-751b-45dc-a37d-eb545e66f5d8" providerId="AD" clId="Web-{0B7D1EEA-C35C-FA9F-387A-3683F388833A}" dt="2025-10-08T04:01:51.438" v="71" actId="1076"/>
          <ac:spMkLst>
            <pc:docMk/>
            <pc:sldMk cId="0" sldId="315"/>
            <ac:spMk id="2" creationId="{4DCCEBC7-32E2-7328-6A88-5CEBABC18088}"/>
          </ac:spMkLst>
        </pc:spChg>
        <pc:spChg chg="mod">
          <ac:chgData name="saraths" userId="S::saraths@am.amrita.edu::244d0ad9-751b-45dc-a37d-eb545e66f5d8" providerId="AD" clId="Web-{0B7D1EEA-C35C-FA9F-387A-3683F388833A}" dt="2025-10-08T04:00:51.203" v="58" actId="14100"/>
          <ac:spMkLst>
            <pc:docMk/>
            <pc:sldMk cId="0" sldId="315"/>
            <ac:spMk id="4" creationId="{00000000-0000-0000-0000-000000000000}"/>
          </ac:spMkLst>
        </pc:spChg>
        <pc:spChg chg="add mod">
          <ac:chgData name="saraths" userId="S::saraths@am.amrita.edu::244d0ad9-751b-45dc-a37d-eb545e66f5d8" providerId="AD" clId="Web-{0B7D1EEA-C35C-FA9F-387A-3683F388833A}" dt="2025-10-08T04:01:27.547" v="66" actId="20577"/>
          <ac:spMkLst>
            <pc:docMk/>
            <pc:sldMk cId="0" sldId="315"/>
            <ac:spMk id="7" creationId="{3A71220F-E7BE-F976-D22A-DE4113467BF4}"/>
          </ac:spMkLst>
        </pc:spChg>
        <pc:grpChg chg="mod">
          <ac:chgData name="saraths" userId="S::saraths@am.amrita.edu::244d0ad9-751b-45dc-a37d-eb545e66f5d8" providerId="AD" clId="Web-{0B7D1EEA-C35C-FA9F-387A-3683F388833A}" dt="2025-10-08T04:00:44.593" v="57" actId="14100"/>
          <ac:grpSpMkLst>
            <pc:docMk/>
            <pc:sldMk cId="0" sldId="315"/>
            <ac:grpSpMk id="9" creationId="{8D7E0247-3B15-3145-B7FA-EC6670AAB44B}"/>
          </ac:grpSpMkLst>
        </pc:grpChg>
        <pc:graphicFrameChg chg="add mod modGraphic">
          <ac:chgData name="saraths" userId="S::saraths@am.amrita.edu::244d0ad9-751b-45dc-a37d-eb545e66f5d8" providerId="AD" clId="Web-{0B7D1EEA-C35C-FA9F-387A-3683F388833A}" dt="2025-10-08T04:02:47.220" v="80"/>
          <ac:graphicFrameMkLst>
            <pc:docMk/>
            <pc:sldMk cId="0" sldId="315"/>
            <ac:graphicFrameMk id="10" creationId="{F05607AC-8DE1-67E5-2247-5B74FFE3A56F}"/>
          </ac:graphicFrameMkLst>
        </pc:graphicFrameChg>
      </pc:sldChg>
      <pc:sldChg chg="addSp modSp modNotes">
        <pc:chgData name="saraths" userId="S::saraths@am.amrita.edu::244d0ad9-751b-45dc-a37d-eb545e66f5d8" providerId="AD" clId="Web-{0B7D1EEA-C35C-FA9F-387A-3683F388833A}" dt="2025-10-08T04:10:40.723" v="139" actId="1076"/>
        <pc:sldMkLst>
          <pc:docMk/>
          <pc:sldMk cId="0" sldId="316"/>
        </pc:sldMkLst>
        <pc:spChg chg="add mod">
          <ac:chgData name="saraths" userId="S::saraths@am.amrita.edu::244d0ad9-751b-45dc-a37d-eb545e66f5d8" providerId="AD" clId="Web-{0B7D1EEA-C35C-FA9F-387A-3683F388833A}" dt="2025-10-08T04:05:40.565" v="123" actId="1076"/>
          <ac:spMkLst>
            <pc:docMk/>
            <pc:sldMk cId="0" sldId="316"/>
            <ac:spMk id="2" creationId="{F110B441-C149-A678-C1F5-E3267D5D8340}"/>
          </ac:spMkLst>
        </pc:spChg>
        <pc:spChg chg="mod">
          <ac:chgData name="saraths" userId="S::saraths@am.amrita.edu::244d0ad9-751b-45dc-a37d-eb545e66f5d8" providerId="AD" clId="Web-{0B7D1EEA-C35C-FA9F-387A-3683F388833A}" dt="2025-10-08T04:06:06.393" v="125" actId="14100"/>
          <ac:spMkLst>
            <pc:docMk/>
            <pc:sldMk cId="0" sldId="316"/>
            <ac:spMk id="3" creationId="{00000000-0000-0000-0000-000000000000}"/>
          </ac:spMkLst>
        </pc:spChg>
        <pc:spChg chg="mod">
          <ac:chgData name="saraths" userId="S::saraths@am.amrita.edu::244d0ad9-751b-45dc-a37d-eb545e66f5d8" providerId="AD" clId="Web-{0B7D1EEA-C35C-FA9F-387A-3683F388833A}" dt="2025-10-08T04:06:23.518" v="134" actId="20577"/>
          <ac:spMkLst>
            <pc:docMk/>
            <pc:sldMk cId="0" sldId="316"/>
            <ac:spMk id="5" creationId="{00000000-0000-0000-0000-000000000000}"/>
          </ac:spMkLst>
        </pc:spChg>
        <pc:picChg chg="add mod">
          <ac:chgData name="saraths" userId="S::saraths@am.amrita.edu::244d0ad9-751b-45dc-a37d-eb545e66f5d8" providerId="AD" clId="Web-{0B7D1EEA-C35C-FA9F-387A-3683F388833A}" dt="2025-10-08T04:10:40.723" v="139" actId="1076"/>
          <ac:picMkLst>
            <pc:docMk/>
            <pc:sldMk cId="0" sldId="316"/>
            <ac:picMk id="4" creationId="{5437BC6A-EFEF-4E7B-3B87-41FA82B80C99}"/>
          </ac:picMkLst>
        </pc:picChg>
        <pc:picChg chg="mod">
          <ac:chgData name="saraths" userId="S::saraths@am.amrita.edu::244d0ad9-751b-45dc-a37d-eb545e66f5d8" providerId="AD" clId="Web-{0B7D1EEA-C35C-FA9F-387A-3683F388833A}" dt="2025-10-08T04:05:38.190" v="122" actId="1076"/>
          <ac:picMkLst>
            <pc:docMk/>
            <pc:sldMk cId="0" sldId="316"/>
            <ac:picMk id="7" creationId="{00000000-0000-0000-0000-000000000000}"/>
          </ac:picMkLst>
        </pc:picChg>
        <pc:picChg chg="mod">
          <ac:chgData name="saraths" userId="S::saraths@am.amrita.edu::244d0ad9-751b-45dc-a37d-eb545e66f5d8" providerId="AD" clId="Web-{0B7D1EEA-C35C-FA9F-387A-3683F388833A}" dt="2025-10-08T04:06:26.565" v="135" actId="1076"/>
          <ac:picMkLst>
            <pc:docMk/>
            <pc:sldMk cId="0" sldId="316"/>
            <ac:picMk id="13" creationId="{31AD738D-7E71-B2DC-A602-0C8FAF01CBA3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829F6E-F326-4F08-BABE-76DB4AF1C3F9}" type="datetimeFigureOut">
              <a:t>10/26/2025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94EEC3-3AC1-4894-A66D-0EE3676E1C1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2476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b="1" dirty="0"/>
              <a:t>saddle point</a:t>
            </a:r>
            <a:r>
              <a:rPr lang="en-US" dirty="0"/>
              <a:t> is a point in a function where the gradient is </a:t>
            </a:r>
            <a:r>
              <a:rPr lang="en-US" b="1" dirty="0"/>
              <a:t>zero</a:t>
            </a:r>
            <a:r>
              <a:rPr lang="en-US" dirty="0"/>
              <a:t>, but it is </a:t>
            </a:r>
            <a:r>
              <a:rPr lang="en-US" b="1" dirty="0"/>
              <a:t>neither a local minimum nor a local maximum</a:t>
            </a:r>
            <a:r>
              <a:rPr lang="en-US" dirty="0"/>
              <a:t>. Instead, it acts like a </a:t>
            </a:r>
            <a:r>
              <a:rPr lang="en-US" b="1" dirty="0"/>
              <a:t>high point in one direction and a low point in another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94EEC3-3AC1-4894-A66D-0EE3676E1C13}" type="slidenum"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4231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Bias</a:t>
            </a:r>
            <a:r>
              <a:rPr lang="en-US" dirty="0"/>
              <a:t> – "Error due to overly simple assumptions"</a:t>
            </a:r>
          </a:p>
          <a:p>
            <a:r>
              <a:rPr lang="en-US" b="1" dirty="0"/>
              <a:t>Variance</a:t>
            </a:r>
            <a:r>
              <a:rPr lang="en-US" dirty="0"/>
              <a:t> – "Error due to sensitivity to small fluctuations"</a:t>
            </a:r>
          </a:p>
          <a:p>
            <a:endParaRPr lang="en-US" b="1" dirty="0"/>
          </a:p>
          <a:p>
            <a:r>
              <a:rPr lang="en-US" b="1"/>
              <a:t>Bias and Variance: A Simple Real-World Analogy (Cooking 🍳)</a:t>
            </a:r>
            <a:endParaRPr lang="en-US">
              <a:ea typeface="Calibri"/>
              <a:cs typeface="Calibri"/>
            </a:endParaRPr>
          </a:p>
          <a:p>
            <a:r>
              <a:rPr lang="en-US" dirty="0"/>
              <a:t>Imagine you're </a:t>
            </a:r>
            <a:r>
              <a:rPr lang="en-US" b="1" dirty="0"/>
              <a:t>trying to cook a dish</a:t>
            </a:r>
            <a:r>
              <a:rPr lang="en-US" dirty="0"/>
              <a:t> following a recipe. Your goal is to make the perfect dish, just like a professional chef.</a:t>
            </a:r>
            <a:endParaRPr lang="en-US" dirty="0">
              <a:ea typeface="Calibri"/>
              <a:cs typeface="Calibri"/>
            </a:endParaRPr>
          </a:p>
          <a:p>
            <a:br>
              <a:rPr lang="en-US" dirty="0"/>
            </a:br>
            <a:endParaRPr lang="en-US" dirty="0"/>
          </a:p>
          <a:p>
            <a:r>
              <a:rPr lang="en-US" b="1" dirty="0"/>
              <a:t>1. High Bias (Underfitting) – The Inexperienced Cook 👩‍🍳</a:t>
            </a: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 dirty="0"/>
              <a:t>You </a:t>
            </a:r>
            <a:r>
              <a:rPr lang="en-US" b="1" dirty="0"/>
              <a:t>follow a very basic version of the recipe</a:t>
            </a:r>
            <a:r>
              <a:rPr lang="en-US" dirty="0"/>
              <a:t> without adjusting for taste.</a:t>
            </a:r>
            <a:endParaRPr lang="en-US" dirty="0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dirty="0"/>
              <a:t>You </a:t>
            </a:r>
            <a:r>
              <a:rPr lang="en-US" b="1" dirty="0"/>
              <a:t>ignore important details</a:t>
            </a:r>
            <a:r>
              <a:rPr lang="en-US" dirty="0"/>
              <a:t> like seasoning and cooking time.</a:t>
            </a:r>
            <a:endParaRPr lang="en-US" dirty="0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dirty="0"/>
              <a:t>The food </a:t>
            </a:r>
            <a:r>
              <a:rPr lang="en-US" b="1" dirty="0"/>
              <a:t>always turns out bland and undercooked</a:t>
            </a:r>
            <a:r>
              <a:rPr lang="en-US" dirty="0"/>
              <a:t>—consistently bad.</a:t>
            </a:r>
            <a:endParaRPr lang="en-US" dirty="0">
              <a:ea typeface="Calibri"/>
              <a:cs typeface="Calibri"/>
            </a:endParaRPr>
          </a:p>
          <a:p>
            <a:r>
              <a:rPr lang="en-US" dirty="0"/>
              <a:t>🔹 </a:t>
            </a:r>
            <a:r>
              <a:rPr lang="en-US" b="1" dirty="0"/>
              <a:t>Real-world example:</a:t>
            </a:r>
            <a:r>
              <a:rPr lang="en-US" dirty="0"/>
              <a:t> A simple model (like linear regression) that doesn’t learn complex patterns and always makes similar mistakes.</a:t>
            </a:r>
            <a:endParaRPr lang="en-US" dirty="0">
              <a:ea typeface="Calibri"/>
              <a:cs typeface="Calibri"/>
            </a:endParaRPr>
          </a:p>
          <a:p>
            <a:br>
              <a:rPr lang="en-US" dirty="0"/>
            </a:br>
            <a:endParaRPr lang="en-US" dirty="0"/>
          </a:p>
          <a:p>
            <a:r>
              <a:rPr lang="en-US" b="1" dirty="0"/>
              <a:t>2. High Variance (Overfitting) – The Overthinker Cook 👨‍🍳</a:t>
            </a: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 dirty="0"/>
              <a:t>You </a:t>
            </a:r>
            <a:r>
              <a:rPr lang="en-US" b="1" dirty="0"/>
              <a:t>change the recipe too much</a:t>
            </a:r>
            <a:r>
              <a:rPr lang="en-US" dirty="0"/>
              <a:t> based on every small feedback.</a:t>
            </a:r>
            <a:endParaRPr lang="en-US" dirty="0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dirty="0"/>
              <a:t>One day, you add </a:t>
            </a:r>
            <a:r>
              <a:rPr lang="en-US" b="1" dirty="0"/>
              <a:t>too much salt</a:t>
            </a:r>
            <a:r>
              <a:rPr lang="en-US" dirty="0"/>
              <a:t>, another day </a:t>
            </a:r>
            <a:r>
              <a:rPr lang="en-US" b="1" dirty="0"/>
              <a:t>too little spice</a:t>
            </a:r>
            <a:r>
              <a:rPr lang="en-US" dirty="0"/>
              <a:t>, and the results </a:t>
            </a:r>
            <a:r>
              <a:rPr lang="en-US" b="1" dirty="0"/>
              <a:t>vary wildly</a:t>
            </a:r>
            <a:r>
              <a:rPr lang="en-US" dirty="0"/>
              <a:t>.</a:t>
            </a:r>
            <a:endParaRPr lang="en-US" dirty="0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dirty="0"/>
              <a:t>Your dish is </a:t>
            </a:r>
            <a:r>
              <a:rPr lang="en-US" b="1" dirty="0"/>
              <a:t>sometimes perfect but often terrible</a:t>
            </a:r>
            <a:r>
              <a:rPr lang="en-US" dirty="0"/>
              <a:t> because you </a:t>
            </a:r>
            <a:r>
              <a:rPr lang="en-US" b="1" dirty="0"/>
              <a:t>memorize small details instead of learning general principles</a:t>
            </a:r>
            <a:r>
              <a:rPr lang="en-US" dirty="0"/>
              <a:t>.</a:t>
            </a:r>
            <a:endParaRPr lang="en-US" dirty="0">
              <a:ea typeface="Calibri"/>
              <a:cs typeface="Calibri"/>
            </a:endParaRPr>
          </a:p>
          <a:p>
            <a:r>
              <a:rPr lang="en-US" dirty="0"/>
              <a:t>🔹 </a:t>
            </a:r>
            <a:r>
              <a:rPr lang="en-US" b="1" dirty="0"/>
              <a:t>Real-world example:</a:t>
            </a:r>
            <a:r>
              <a:rPr lang="en-US" dirty="0"/>
              <a:t> A deep learning model that memorizes training data but fails on new test data.</a:t>
            </a:r>
            <a:endParaRPr lang="en-US" dirty="0">
              <a:ea typeface="Calibri"/>
              <a:cs typeface="Calibri"/>
            </a:endParaRPr>
          </a:p>
          <a:p>
            <a:br>
              <a:rPr lang="en-US" dirty="0"/>
            </a:br>
            <a:endParaRPr lang="en-US" dirty="0"/>
          </a:p>
          <a:p>
            <a:r>
              <a:rPr lang="en-US" b="1" dirty="0"/>
              <a:t>3. Low Bias, Low Variance (Good Cooking) – The Skilled Chef 👩‍🍳👨‍🍳</a:t>
            </a: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 dirty="0"/>
              <a:t>You </a:t>
            </a:r>
            <a:r>
              <a:rPr lang="en-US" b="1" dirty="0"/>
              <a:t>understand the recipe well but also adjust it wisely based on experience</a:t>
            </a:r>
            <a:r>
              <a:rPr lang="en-US" dirty="0"/>
              <a:t>.</a:t>
            </a:r>
            <a:endParaRPr lang="en-US" dirty="0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dirty="0"/>
              <a:t>Your dishes </a:t>
            </a:r>
            <a:r>
              <a:rPr lang="en-US" b="1" dirty="0"/>
              <a:t>consistently turn out delicious</a:t>
            </a:r>
            <a:r>
              <a:rPr lang="en-US" dirty="0"/>
              <a:t> because you balance </a:t>
            </a:r>
            <a:r>
              <a:rPr lang="en-US" b="1" dirty="0"/>
              <a:t>creativity with structure</a:t>
            </a:r>
            <a:r>
              <a:rPr lang="en-US" dirty="0"/>
              <a:t>.</a:t>
            </a:r>
            <a:endParaRPr lang="en-US" dirty="0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dirty="0"/>
              <a:t>You’ve </a:t>
            </a:r>
            <a:r>
              <a:rPr lang="en-US" b="1" dirty="0"/>
              <a:t>learned the general rules</a:t>
            </a:r>
            <a:r>
              <a:rPr lang="en-US" dirty="0"/>
              <a:t> of cooking rather than just memorizing the steps.</a:t>
            </a:r>
            <a:endParaRPr lang="en-US" dirty="0">
              <a:ea typeface="Calibri"/>
              <a:cs typeface="Calibri"/>
            </a:endParaRPr>
          </a:p>
          <a:p>
            <a:r>
              <a:rPr lang="en-US" dirty="0"/>
              <a:t>🔹 </a:t>
            </a:r>
            <a:r>
              <a:rPr lang="en-US" b="1" dirty="0"/>
              <a:t>Real-world example:</a:t>
            </a:r>
            <a:r>
              <a:rPr lang="en-US" dirty="0"/>
              <a:t> A well-trained machine learning model that generalizes well to new data.</a:t>
            </a:r>
            <a:endParaRPr lang="en-US" dirty="0">
              <a:ea typeface="Calibri"/>
              <a:cs typeface="Calibri"/>
            </a:endParaRPr>
          </a:p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94EEC3-3AC1-4894-A66D-0EE3676E1C13}" type="slidenum"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6385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Top Row (High Bias - Underfitting)</a:t>
            </a:r>
            <a:endParaRPr lang="en-US" dirty="0"/>
          </a:p>
          <a:p>
            <a:r>
              <a:rPr lang="en-US" dirty="0"/>
              <a:t>The top row shows models that are too simple (low-degree polynomial or linear models).</a:t>
            </a:r>
            <a:endParaRPr lang="en-US" dirty="0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b="1" dirty="0"/>
              <a:t>First plot (Left):</a:t>
            </a:r>
            <a:r>
              <a:rPr lang="en-US" dirty="0"/>
              <a:t> The model is a straight line (linear regression). It </a:t>
            </a:r>
            <a:r>
              <a:rPr lang="en-US" b="1" dirty="0"/>
              <a:t>fails to capture</a:t>
            </a:r>
            <a:r>
              <a:rPr lang="en-US" dirty="0"/>
              <a:t> the sinusoidal trend and always predicts a nearly constant slope.</a:t>
            </a:r>
            <a:endParaRPr lang="en-US" dirty="0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b="1" dirty="0"/>
              <a:t>Second plot (Middle):</a:t>
            </a:r>
            <a:r>
              <a:rPr lang="en-US" dirty="0"/>
              <a:t> Another linear fit with slight variation in slope, but still unable to capture the actual function.</a:t>
            </a:r>
            <a:endParaRPr lang="en-US" dirty="0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b="1" dirty="0"/>
              <a:t>Third plot (Right):</a:t>
            </a:r>
            <a:r>
              <a:rPr lang="en-US" dirty="0"/>
              <a:t> Different linear fits trained on different subsets of data result in </a:t>
            </a:r>
            <a:r>
              <a:rPr lang="en-US" b="1" dirty="0"/>
              <a:t>slight variations</a:t>
            </a:r>
            <a:r>
              <a:rPr lang="en-US" dirty="0"/>
              <a:t>, but they all remain close to a straight line.</a:t>
            </a:r>
            <a:endParaRPr lang="en-US" dirty="0">
              <a:ea typeface="Calibri"/>
              <a:cs typeface="Calibri"/>
            </a:endParaRPr>
          </a:p>
          <a:p>
            <a:r>
              <a:rPr lang="en-US" dirty="0"/>
              <a:t>🔹 </a:t>
            </a:r>
            <a:r>
              <a:rPr lang="en-US" b="1" dirty="0"/>
              <a:t>Key Observation:</a:t>
            </a:r>
            <a:br>
              <a:rPr lang="en-US" b="1" dirty="0">
                <a:cs typeface="+mn-lt"/>
              </a:rPr>
            </a:br>
            <a:r>
              <a:rPr lang="en-US" b="1" dirty="0"/>
              <a:t>These models have high bias</a:t>
            </a:r>
            <a:r>
              <a:rPr lang="en-US" dirty="0"/>
              <a:t> because they are too simple and unable to capture the complexity of the data. They consistently make similar errors, leading to </a:t>
            </a:r>
            <a:r>
              <a:rPr lang="en-US" b="1" dirty="0"/>
              <a:t>underfitting</a:t>
            </a:r>
            <a:r>
              <a:rPr lang="en-US" dirty="0"/>
              <a:t>.</a:t>
            </a:r>
            <a:endParaRPr lang="en-US" dirty="0">
              <a:ea typeface="Calibri"/>
              <a:cs typeface="Calibri"/>
            </a:endParaRPr>
          </a:p>
          <a:p>
            <a:br>
              <a:rPr lang="en-US" dirty="0"/>
            </a:br>
            <a:endParaRPr lang="en-US" dirty="0"/>
          </a:p>
          <a:p>
            <a:r>
              <a:rPr lang="en-US" b="1" dirty="0"/>
              <a:t>Bottom Row (High Variance - Overfitting)</a:t>
            </a:r>
            <a:endParaRPr lang="en-US" dirty="0"/>
          </a:p>
          <a:p>
            <a:r>
              <a:rPr lang="en-US" dirty="0"/>
              <a:t>The bottom row shows more complex models (higher-degree polynomials).</a:t>
            </a:r>
            <a:endParaRPr lang="en-US" dirty="0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b="1" dirty="0"/>
              <a:t>First plot (Left):</a:t>
            </a:r>
            <a:r>
              <a:rPr lang="en-US" dirty="0"/>
              <a:t> The model fits the sine wave but also captures </a:t>
            </a:r>
            <a:r>
              <a:rPr lang="en-US" b="1" dirty="0"/>
              <a:t>extra fluctuations</a:t>
            </a:r>
            <a:r>
              <a:rPr lang="en-US" dirty="0"/>
              <a:t>, indicating some level of overfitting.</a:t>
            </a:r>
            <a:endParaRPr lang="en-US" dirty="0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b="1" dirty="0"/>
              <a:t>Second plot (Middle):</a:t>
            </a:r>
            <a:r>
              <a:rPr lang="en-US" dirty="0"/>
              <a:t> As the polynomial degree increases, the model begins to fit noise in the data, resulting in </a:t>
            </a:r>
            <a:r>
              <a:rPr lang="en-US" b="1" dirty="0"/>
              <a:t>high variance</a:t>
            </a:r>
            <a:r>
              <a:rPr lang="en-US" dirty="0"/>
              <a:t>.</a:t>
            </a:r>
            <a:endParaRPr lang="en-US" dirty="0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b="1" dirty="0"/>
              <a:t>Third plot (Right):</a:t>
            </a:r>
            <a:r>
              <a:rPr lang="en-US" dirty="0"/>
              <a:t> Different complex models trained on different subsets of data result in wildly different predictions, showing how high-variance models are sensitive to small changes in the training set.</a:t>
            </a:r>
            <a:endParaRPr lang="en-US" dirty="0">
              <a:ea typeface="Calibri"/>
              <a:cs typeface="Calibri"/>
            </a:endParaRPr>
          </a:p>
          <a:p>
            <a:r>
              <a:rPr lang="en-US" dirty="0"/>
              <a:t>🔹 </a:t>
            </a:r>
            <a:r>
              <a:rPr lang="en-US" b="1" dirty="0"/>
              <a:t>Key Observation:</a:t>
            </a:r>
            <a:br>
              <a:rPr lang="en-US" b="1" dirty="0">
                <a:cs typeface="+mn-lt"/>
              </a:rPr>
            </a:br>
            <a:r>
              <a:rPr lang="en-US" b="1" dirty="0"/>
              <a:t>These models have high variance</a:t>
            </a:r>
            <a:r>
              <a:rPr lang="en-US" dirty="0"/>
              <a:t> because they are overly flexible and adapt too much to the training data, capturing noise instead of general patterns. This leads to </a:t>
            </a:r>
            <a:r>
              <a:rPr lang="en-US" b="1" dirty="0"/>
              <a:t>overfitting</a:t>
            </a:r>
            <a:r>
              <a:rPr lang="en-US" dirty="0"/>
              <a:t>, where the model performs well on training data but poorly on new, unseen data.</a:t>
            </a:r>
            <a:endParaRPr lang="en-US" dirty="0">
              <a:ea typeface="Calibri"/>
              <a:cs typeface="Calibri"/>
            </a:endParaRPr>
          </a:p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94EEC3-3AC1-4894-A66D-0EE3676E1C13}" type="slidenum"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6473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Variance measures how much </a:t>
            </a:r>
            <a:r>
              <a:rPr lang="en-US" b="1" dirty="0"/>
              <a:t>the model’s predictions fluctuate</a:t>
            </a:r>
            <a:r>
              <a:rPr lang="en-US" dirty="0"/>
              <a:t> when trained on different datasets.</a:t>
            </a:r>
          </a:p>
          <a:p>
            <a:r>
              <a:rPr lang="en-US" dirty="0"/>
              <a:t>The variance formula calculates the </a:t>
            </a:r>
            <a:r>
              <a:rPr lang="en-US" b="1" dirty="0"/>
              <a:t>expected squared deviation</a:t>
            </a:r>
            <a:r>
              <a:rPr lang="en-US" dirty="0"/>
              <a:t> of predictions from their mean.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94EEC3-3AC1-4894-A66D-0EE3676E1C13}" type="slidenum"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8181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/>
              <a:t>Left Side: Model Behavior</a:t>
            </a: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 b="1" dirty="0"/>
              <a:t>Top Plot (High Bias / Underfitting)</a:t>
            </a:r>
            <a:endParaRPr lang="en-US" dirty="0"/>
          </a:p>
          <a:p>
            <a:pPr marL="742950" lvl="2" indent="-285750">
              <a:buFont typeface="Wingdings"/>
              <a:buChar char="§"/>
            </a:pPr>
            <a:r>
              <a:rPr lang="en-US"/>
              <a:t>The black curve represents the </a:t>
            </a:r>
            <a:r>
              <a:rPr lang="en-US" b="1"/>
              <a:t>true function</a:t>
            </a:r>
            <a:r>
              <a:rPr lang="en-US"/>
              <a:t> (ground truth).</a:t>
            </a:r>
            <a:endParaRPr lang="en-US">
              <a:ea typeface="Calibri" panose="020F0502020204030204"/>
              <a:cs typeface="Calibri" panose="020F0502020204030204"/>
            </a:endParaRPr>
          </a:p>
          <a:p>
            <a:pPr marL="742950" lvl="2" indent="-285750">
              <a:buFont typeface="Wingdings"/>
              <a:buChar char="§"/>
            </a:pPr>
            <a:r>
              <a:rPr lang="en-US"/>
              <a:t>The blue line represents a </a:t>
            </a:r>
            <a:r>
              <a:rPr lang="en-US" b="1"/>
              <a:t>simple model (low complexity)</a:t>
            </a:r>
            <a:r>
              <a:rPr lang="en-US"/>
              <a:t> that fails to capture the true function.</a:t>
            </a:r>
            <a:endParaRPr lang="en-US">
              <a:ea typeface="Calibri" panose="020F0502020204030204"/>
              <a:cs typeface="Calibri" panose="020F0502020204030204"/>
            </a:endParaRPr>
          </a:p>
          <a:p>
            <a:pPr marL="742950" lvl="2" indent="-285750">
              <a:buFont typeface="Wingdings"/>
              <a:buChar char="§"/>
            </a:pPr>
            <a:r>
              <a:rPr lang="en-US"/>
              <a:t>The model has a </a:t>
            </a:r>
            <a:r>
              <a:rPr lang="en-US" b="1"/>
              <a:t>high test error</a:t>
            </a:r>
            <a:r>
              <a:rPr lang="en-US"/>
              <a:t> because it </a:t>
            </a:r>
            <a:r>
              <a:rPr lang="en-US" b="1"/>
              <a:t>fails to learn</a:t>
            </a:r>
            <a:r>
              <a:rPr lang="en-US"/>
              <a:t> the patterns in the data.</a:t>
            </a:r>
            <a:endParaRPr lang="en-US">
              <a:ea typeface="Calibri" panose="020F0502020204030204"/>
              <a:cs typeface="Calibri" panose="020F0502020204030204"/>
            </a:endParaRPr>
          </a:p>
          <a:p>
            <a:pPr marL="742950" lvl="2" indent="-285750">
              <a:buFont typeface="Wingdings"/>
              <a:buChar char="§"/>
            </a:pPr>
            <a:r>
              <a:rPr lang="en-US"/>
              <a:t>This is an example of </a:t>
            </a:r>
            <a:r>
              <a:rPr lang="en-US" b="1"/>
              <a:t>underfitting</a:t>
            </a:r>
            <a:r>
              <a:rPr lang="en-US"/>
              <a:t>, where the model is too simple and has </a:t>
            </a:r>
            <a:r>
              <a:rPr lang="en-US" b="1"/>
              <a:t>high bias</a:t>
            </a:r>
            <a:r>
              <a:rPr lang="en-US"/>
              <a:t>.</a:t>
            </a:r>
            <a:endParaRPr lang="en-US">
              <a:ea typeface="Calibri" panose="020F0502020204030204"/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r>
              <a:rPr lang="en-US" b="1" dirty="0"/>
              <a:t>Bottom Plot (High Variance / Overfitting)</a:t>
            </a:r>
            <a:endParaRPr lang="en-US" dirty="0"/>
          </a:p>
          <a:p>
            <a:pPr marL="742950" lvl="2" indent="-285750">
              <a:buFont typeface="Wingdings"/>
              <a:buChar char="§"/>
            </a:pPr>
            <a:r>
              <a:rPr lang="en-US"/>
              <a:t>The model (blue curve) fits the training data </a:t>
            </a:r>
            <a:r>
              <a:rPr lang="en-US" b="1"/>
              <a:t>too well</a:t>
            </a:r>
            <a:r>
              <a:rPr lang="en-US"/>
              <a:t>, capturing even the noise.</a:t>
            </a:r>
            <a:endParaRPr lang="en-US">
              <a:ea typeface="Calibri" panose="020F0502020204030204"/>
              <a:cs typeface="Calibri" panose="020F0502020204030204"/>
            </a:endParaRPr>
          </a:p>
          <a:p>
            <a:pPr marL="742950" lvl="2" indent="-285750">
              <a:buFont typeface="Wingdings"/>
              <a:buChar char="§"/>
            </a:pPr>
            <a:r>
              <a:rPr lang="en-US"/>
              <a:t>The test error is still high, but now due to </a:t>
            </a:r>
            <a:r>
              <a:rPr lang="en-US" b="1"/>
              <a:t>high variance</a:t>
            </a:r>
            <a:r>
              <a:rPr lang="en-US"/>
              <a:t>—the model performs well on training data but generalizes poorly.</a:t>
            </a:r>
            <a:endParaRPr lang="en-US">
              <a:ea typeface="Calibri" panose="020F0502020204030204"/>
              <a:cs typeface="Calibri" panose="020F0502020204030204"/>
            </a:endParaRPr>
          </a:p>
          <a:p>
            <a:pPr marL="742950" lvl="2" indent="-285750">
              <a:buFont typeface="Wingdings"/>
              <a:buChar char="§"/>
            </a:pPr>
            <a:r>
              <a:rPr lang="en-US" dirty="0"/>
              <a:t>This is an example of </a:t>
            </a:r>
            <a:r>
              <a:rPr lang="en-US" b="1" dirty="0"/>
              <a:t>overfitting</a:t>
            </a:r>
            <a:r>
              <a:rPr lang="en-US" dirty="0"/>
              <a:t>, where the model is too complex.</a:t>
            </a:r>
          </a:p>
          <a:p>
            <a:pPr indent="-285750">
              <a:buFont typeface="Arial"/>
              <a:buChar char="•"/>
            </a:pPr>
            <a:r>
              <a:rPr lang="en-US" b="1" dirty="0"/>
              <a:t>Right Side: The Bias-Variance Tradeoff Graph</a:t>
            </a:r>
            <a:endParaRPr lang="en-US" dirty="0">
              <a:ea typeface="Calibri" panose="020F0502020204030204"/>
              <a:cs typeface="Calibri" panose="020F0502020204030204"/>
            </a:endParaRPr>
          </a:p>
          <a:p>
            <a:pPr marL="742950" lvl="1" indent="-285750">
              <a:buFont typeface="Arial"/>
              <a:buChar char="•"/>
            </a:pPr>
            <a:r>
              <a:rPr lang="en-US"/>
              <a:t>The x-axis represents </a:t>
            </a:r>
            <a:r>
              <a:rPr lang="en-US" b="1"/>
              <a:t>model complexity</a:t>
            </a:r>
            <a:r>
              <a:rPr lang="en-US"/>
              <a:t> (simpler → more complex).</a:t>
            </a:r>
            <a:endParaRPr lang="en-US">
              <a:ea typeface="Calibri" panose="020F0502020204030204"/>
              <a:cs typeface="Calibri" panose="020F0502020204030204"/>
            </a:endParaRPr>
          </a:p>
          <a:p>
            <a:pPr marL="742950" lvl="1" indent="-285750">
              <a:buFont typeface="Arial"/>
              <a:buChar char="•"/>
            </a:pPr>
            <a:r>
              <a:rPr lang="en-US"/>
              <a:t>The y-axis represents </a:t>
            </a:r>
            <a:r>
              <a:rPr lang="en-US" b="1"/>
              <a:t>error</a:t>
            </a:r>
            <a:r>
              <a:rPr lang="en-US"/>
              <a:t> (lower is better).</a:t>
            </a:r>
            <a:endParaRPr lang="en-US">
              <a:ea typeface="Calibri" panose="020F0502020204030204"/>
              <a:cs typeface="Calibri" panose="020F0502020204030204"/>
            </a:endParaRPr>
          </a:p>
          <a:p>
            <a:pPr marL="742950" lvl="1" indent="-285750">
              <a:buFont typeface="Arial"/>
              <a:buChar char="•"/>
            </a:pPr>
            <a:r>
              <a:rPr lang="en-US"/>
              <a:t>The </a:t>
            </a:r>
            <a:r>
              <a:rPr lang="en-US" b="1"/>
              <a:t>blue curve</a:t>
            </a:r>
            <a:r>
              <a:rPr lang="en-US"/>
              <a:t> represents training error, which decreases as model complexity increases.</a:t>
            </a:r>
            <a:endParaRPr lang="en-US">
              <a:ea typeface="Calibri" panose="020F0502020204030204"/>
              <a:cs typeface="Calibri" panose="020F0502020204030204"/>
            </a:endParaRPr>
          </a:p>
          <a:p>
            <a:pPr marL="742950" lvl="1" indent="-285750">
              <a:buFont typeface="Arial"/>
              <a:buChar char="•"/>
            </a:pPr>
            <a:r>
              <a:rPr lang="en-US"/>
              <a:t>The </a:t>
            </a:r>
            <a:r>
              <a:rPr lang="en-US" b="1"/>
              <a:t>red curve</a:t>
            </a:r>
            <a:r>
              <a:rPr lang="en-US"/>
              <a:t> represents test error, which decreases initially but rises if the model becomes too complex.</a:t>
            </a:r>
            <a:endParaRPr lang="en-US">
              <a:ea typeface="Calibri" panose="020F0502020204030204"/>
              <a:cs typeface="Calibri" panose="020F0502020204030204"/>
            </a:endParaRPr>
          </a:p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94EEC3-3AC1-4894-A66D-0EE3676E1C13}" type="slidenum"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2906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Top-Left: High Bias, Low Variance (Underfitting)  </a:t>
            </a:r>
          </a:p>
          <a:p>
            <a:pPr marL="171450" indent="-171450">
              <a:buFont typeface="Arial"/>
              <a:buChar char="•"/>
            </a:pPr>
            <a:r>
              <a:rPr lang="en-US"/>
              <a:t>Predictions are clustered together, but they are far from the true value. </a:t>
            </a:r>
            <a:endParaRPr lang="en-US">
              <a:ea typeface="Calibri" panose="020F0502020204030204"/>
              <a:cs typeface="Calibri" panose="020F0502020204030204"/>
            </a:endParaRPr>
          </a:p>
          <a:p>
            <a:pPr marL="171450" indent="-171450">
              <a:buFont typeface="Arial"/>
              <a:buChar char="•"/>
            </a:pPr>
            <a:r>
              <a:rPr lang="en-US" dirty="0"/>
              <a:t>The model is too simple and consistently wrong → systematic error.</a:t>
            </a:r>
            <a:endParaRPr lang="en-US" dirty="0">
              <a:ea typeface="Calibri"/>
              <a:cs typeface="Calibri"/>
            </a:endParaRPr>
          </a:p>
          <a:p>
            <a:r>
              <a:rPr lang="en-US" dirty="0"/>
              <a:t> </a:t>
            </a:r>
            <a:endParaRPr lang="en-US">
              <a:ea typeface="Calibri"/>
              <a:cs typeface="Calibri"/>
            </a:endParaRPr>
          </a:p>
          <a:p>
            <a:r>
              <a:rPr lang="en-US" b="1" dirty="0"/>
              <a:t>Top-Right: High Bias, High Variance</a:t>
            </a:r>
            <a:endParaRPr lang="en-US" b="1" dirty="0">
              <a:ea typeface="Calibri"/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/>
              <a:t>Predictions are spread out and far from the target.</a:t>
            </a:r>
            <a:endParaRPr lang="en-US">
              <a:ea typeface="Calibri" panose="020F0502020204030204"/>
              <a:cs typeface="Calibri" panose="020F0502020204030204"/>
            </a:endParaRPr>
          </a:p>
          <a:p>
            <a:pPr marL="171450" indent="-171450">
              <a:buFont typeface="Arial"/>
              <a:buChar char="•"/>
            </a:pPr>
            <a:r>
              <a:rPr lang="en-US" dirty="0"/>
              <a:t>The model is neither learning correctly nor consistently.</a:t>
            </a:r>
            <a:endParaRPr lang="en-US" dirty="0">
              <a:ea typeface="Calibri" panose="020F0502020204030204"/>
              <a:cs typeface="Calibri" panose="020F0502020204030204"/>
            </a:endParaRPr>
          </a:p>
          <a:p>
            <a:pPr marL="171450" indent="-171450">
              <a:buFont typeface="Arial"/>
              <a:buChar char="•"/>
            </a:pPr>
            <a:endParaRPr lang="en-US" dirty="0"/>
          </a:p>
          <a:p>
            <a:r>
              <a:rPr lang="en-US" b="1" dirty="0"/>
              <a:t>Bottom-Left: Low Bias, Low Variance (Ideal Model)</a:t>
            </a:r>
            <a:endParaRPr lang="en-US" dirty="0"/>
          </a:p>
          <a:p>
            <a:pPr marL="171450" indent="-171450">
              <a:buFont typeface="Arial"/>
              <a:buChar char="•"/>
            </a:pPr>
            <a:r>
              <a:rPr lang="en-US" dirty="0"/>
              <a:t>Predictions are </a:t>
            </a:r>
            <a:r>
              <a:rPr lang="en-US" b="1" dirty="0"/>
              <a:t>clustered close to the true value</a:t>
            </a:r>
            <a:r>
              <a:rPr lang="en-US" dirty="0"/>
              <a:t> (center of the target).</a:t>
            </a:r>
            <a:endParaRPr lang="en-US" dirty="0">
              <a:ea typeface="Calibri"/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 dirty="0"/>
              <a:t>The model is </a:t>
            </a:r>
            <a:r>
              <a:rPr lang="en-US" b="1" dirty="0"/>
              <a:t>both accurate and consistent</a:t>
            </a:r>
            <a:r>
              <a:rPr lang="en-US" dirty="0"/>
              <a:t>.</a:t>
            </a:r>
            <a:endParaRPr lang="en-US" dirty="0">
              <a:ea typeface="Calibri"/>
              <a:cs typeface="Calibri"/>
            </a:endParaRPr>
          </a:p>
          <a:p>
            <a:pPr marL="171450" indent="-171450">
              <a:buFont typeface="Arial"/>
              <a:buChar char="•"/>
            </a:pPr>
            <a:endParaRPr lang="en-US" dirty="0"/>
          </a:p>
          <a:p>
            <a:r>
              <a:rPr lang="en-US" b="1" dirty="0"/>
              <a:t>Bottom-Right: Low Bias, High Variance (Overfitting)</a:t>
            </a:r>
            <a:endParaRPr lang="en-US" dirty="0"/>
          </a:p>
          <a:p>
            <a:pPr marL="171450" indent="-171450">
              <a:buFont typeface="Arial"/>
              <a:buChar char="•"/>
            </a:pPr>
            <a:r>
              <a:rPr lang="en-US" dirty="0"/>
              <a:t>Predictions are </a:t>
            </a:r>
            <a:r>
              <a:rPr lang="en-US" b="1" dirty="0"/>
              <a:t>scattered</a:t>
            </a:r>
            <a:r>
              <a:rPr lang="en-US" dirty="0"/>
              <a:t> but </a:t>
            </a:r>
            <a:r>
              <a:rPr lang="en-US" b="1" dirty="0"/>
              <a:t>close to the true value on average</a:t>
            </a:r>
            <a:r>
              <a:rPr lang="en-US" dirty="0"/>
              <a:t>.</a:t>
            </a:r>
            <a:endParaRPr lang="en-US" dirty="0">
              <a:ea typeface="Calibri"/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 dirty="0"/>
              <a:t>The model learns too much, including </a:t>
            </a:r>
            <a:r>
              <a:rPr lang="en-US" b="1" dirty="0"/>
              <a:t>noise</a:t>
            </a:r>
            <a:r>
              <a:rPr lang="en-US" dirty="0"/>
              <a:t>, leading to instability.</a:t>
            </a:r>
            <a:endParaRPr lang="en-US" dirty="0">
              <a:ea typeface="Calibri" panose="020F0502020204030204"/>
              <a:cs typeface="Calibri" panose="020F0502020204030204"/>
            </a:endParaRPr>
          </a:p>
          <a:p>
            <a:endParaRPr lang="en-US" dirty="0">
              <a:ea typeface="Calibri" panose="020F0502020204030204"/>
              <a:cs typeface="Calibri" panose="020F0502020204030204"/>
            </a:endParaRPr>
          </a:p>
          <a:p>
            <a:r>
              <a:rPr lang="en-US" dirty="0"/>
              <a:t> </a:t>
            </a:r>
            <a:endParaRPr lang="en-US" dirty="0">
              <a:ea typeface="Calibri"/>
              <a:cs typeface="Calibri"/>
            </a:endParaRPr>
          </a:p>
          <a:p>
            <a:r>
              <a:rPr lang="en-US" dirty="0"/>
              <a:t> </a:t>
            </a:r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94EEC3-3AC1-4894-A66D-0EE3676E1C13}" type="slidenum"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3619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/>
              <a:t>Insights from the Text</a:t>
            </a: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 b="1" dirty="0"/>
              <a:t>Low Data, Low Complexity</a:t>
            </a:r>
            <a:endParaRPr lang="en-US" dirty="0"/>
          </a:p>
          <a:p>
            <a:pPr marL="285750" lvl="1" indent="-285750">
              <a:buFont typeface="Arial"/>
              <a:buChar char="•"/>
            </a:pPr>
            <a:r>
              <a:rPr lang="en-US" dirty="0"/>
              <a:t>When training data is </a:t>
            </a:r>
            <a:r>
              <a:rPr lang="en-US" b="1" dirty="0"/>
              <a:t>small</a:t>
            </a:r>
            <a:r>
              <a:rPr lang="en-US" dirty="0"/>
              <a:t>, a highly complex model can </a:t>
            </a:r>
            <a:r>
              <a:rPr lang="en-US" b="1" dirty="0"/>
              <a:t>memorize</a:t>
            </a:r>
            <a:r>
              <a:rPr lang="en-US" dirty="0"/>
              <a:t> the data, driving the training error </a:t>
            </a:r>
            <a:r>
              <a:rPr lang="en-US" b="1" dirty="0"/>
              <a:t>to zero</a:t>
            </a:r>
            <a:r>
              <a:rPr lang="en-US" dirty="0"/>
              <a:t> (overfitting).</a:t>
            </a:r>
            <a:endParaRPr lang="en-US" dirty="0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b="1" dirty="0"/>
              <a:t>Impact of Data Augmentation</a:t>
            </a:r>
            <a:endParaRPr lang="en-US" dirty="0"/>
          </a:p>
          <a:p>
            <a:pPr marL="285750" lvl="1" indent="-285750">
              <a:buFont typeface="Arial"/>
              <a:buChar char="•"/>
            </a:pPr>
            <a:r>
              <a:rPr lang="en-US" dirty="0"/>
              <a:t>Increasing data size (via augmentation) makes it harder for the model to memorize training data, preventing overfitting.</a:t>
            </a:r>
            <a:endParaRPr lang="en-US" dirty="0">
              <a:ea typeface="Calibri"/>
              <a:cs typeface="Calibri"/>
            </a:endParaRPr>
          </a:p>
          <a:p>
            <a:pPr marL="285750" lvl="1" indent="-285750">
              <a:buFont typeface="Arial"/>
              <a:buChar char="•"/>
            </a:pPr>
            <a:r>
              <a:rPr lang="en-US" dirty="0"/>
              <a:t>Training error </a:t>
            </a:r>
            <a:r>
              <a:rPr lang="en-US" b="1" dirty="0"/>
              <a:t>may not reach zero</a:t>
            </a:r>
            <a:r>
              <a:rPr lang="en-US" dirty="0"/>
              <a:t>, but test error improves (better generalization).</a:t>
            </a:r>
            <a:endParaRPr lang="en-US" dirty="0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b="1" dirty="0"/>
              <a:t>Overlapping with Test Data</a:t>
            </a:r>
            <a:endParaRPr lang="en-US" dirty="0"/>
          </a:p>
          <a:p>
            <a:pPr marL="285750" lvl="1" indent="-285750">
              <a:buFont typeface="Arial"/>
              <a:buChar char="•"/>
            </a:pPr>
            <a:r>
              <a:rPr lang="en-US" dirty="0"/>
              <a:t>Excessive data augmentation might introduce samples </a:t>
            </a:r>
            <a:r>
              <a:rPr lang="en-US" b="1" dirty="0"/>
              <a:t>too similar</a:t>
            </a:r>
            <a:r>
              <a:rPr lang="en-US" dirty="0"/>
              <a:t> to test data.</a:t>
            </a:r>
            <a:endParaRPr lang="en-US" dirty="0">
              <a:ea typeface="Calibri"/>
              <a:cs typeface="Calibri"/>
            </a:endParaRPr>
          </a:p>
          <a:p>
            <a:pPr marL="285750" lvl="1" indent="-285750">
              <a:buFont typeface="Arial"/>
              <a:buChar char="•"/>
            </a:pPr>
            <a:r>
              <a:rPr lang="en-US" dirty="0"/>
              <a:t>This could artificially lower test error but reduce the true evaluation quality.</a:t>
            </a:r>
            <a:endParaRPr lang="en-US" dirty="0">
              <a:ea typeface="Calibri"/>
              <a:cs typeface="Calibri"/>
            </a:endParaRPr>
          </a:p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94EEC3-3AC1-4894-A66D-0EE3676E1C13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12950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Analogy</a:t>
            </a:r>
            <a:endParaRPr lang="en-US" dirty="0"/>
          </a:p>
          <a:p>
            <a:r>
              <a:rPr lang="en-US" dirty="0"/>
              <a:t>Imagine you’re </a:t>
            </a:r>
            <a:r>
              <a:rPr lang="en-US" b="1" dirty="0"/>
              <a:t>running a relay race on uneven ground</a:t>
            </a:r>
            <a:r>
              <a:rPr lang="en-US" dirty="0"/>
              <a:t>:</a:t>
            </a:r>
            <a:endParaRPr lang="en-US" dirty="0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dirty="0"/>
              <a:t>Each runner passes the baton (data) to the next runner (layer).</a:t>
            </a:r>
            <a:endParaRPr lang="en-US" dirty="0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dirty="0"/>
              <a:t>If the ground keeps changing — uphill, downhill, rocky — runners (layers) have to constantly adjust their pace, slowing down training.</a:t>
            </a:r>
            <a:endParaRPr lang="en-US" dirty="0">
              <a:ea typeface="Calibri"/>
              <a:cs typeface="Calibri"/>
            </a:endParaRPr>
          </a:p>
          <a:p>
            <a:r>
              <a:rPr lang="en-US" b="1" dirty="0"/>
              <a:t>Batch Normalization</a:t>
            </a:r>
            <a:r>
              <a:rPr lang="en-US" dirty="0"/>
              <a:t> is like </a:t>
            </a:r>
            <a:r>
              <a:rPr lang="en-US" b="1" dirty="0"/>
              <a:t>flattening the track for each runner</a:t>
            </a:r>
            <a:r>
              <a:rPr lang="en-US" dirty="0"/>
              <a:t>:</a:t>
            </a:r>
            <a:endParaRPr lang="en-US" dirty="0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dirty="0"/>
              <a:t>Every runner now runs on even ground.</a:t>
            </a:r>
            <a:endParaRPr lang="en-US" dirty="0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dirty="0"/>
              <a:t>They can move faster, more consistently, and with fewer missteps.</a:t>
            </a:r>
            <a:endParaRPr lang="en-US" dirty="0">
              <a:ea typeface="Calibri"/>
              <a:cs typeface="Calibri"/>
            </a:endParaRPr>
          </a:p>
          <a:p>
            <a:r>
              <a:rPr lang="en-US" dirty="0"/>
              <a:t>So BN makes sure that each layer gets inputs that are “well-behaved” — not too high, not too low — allowing the network to train smoothly.</a:t>
            </a:r>
            <a:endParaRPr lang="en-US" dirty="0">
              <a:ea typeface="Calibri"/>
              <a:cs typeface="Calibri"/>
            </a:endParaRPr>
          </a:p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94EEC3-3AC1-4894-A66D-0EE3676E1C13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6098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using </a:t>
            </a:r>
            <a:r>
              <a:rPr lang="en-US" b="1" dirty="0" err="1"/>
              <a:t>ReLU</a:t>
            </a:r>
            <a:r>
              <a:rPr lang="en-US" b="1" dirty="0"/>
              <a:t> activations</a:t>
            </a:r>
            <a:r>
              <a:rPr lang="en-US" dirty="0"/>
              <a:t>, half of the neuron outputs become zero (because </a:t>
            </a:r>
            <a:r>
              <a:rPr lang="en-US" dirty="0" err="1"/>
              <a:t>ReLU</a:t>
            </a:r>
            <a:r>
              <a:rPr lang="en-US" dirty="0"/>
              <a:t>(x) = max(0, x)).</a:t>
            </a:r>
            <a:br>
              <a:rPr lang="en-US" dirty="0">
                <a:cs typeface="+mn-lt"/>
              </a:rPr>
            </a:br>
            <a:r>
              <a:rPr lang="en-US" dirty="0"/>
              <a:t> So the effective number of active neurons decreases, which can shrink the variance of activations as we go deeper.</a:t>
            </a:r>
          </a:p>
          <a:p>
            <a:r>
              <a:rPr lang="en-US" dirty="0"/>
              <a:t>If we use Xavier initialization (which assumes symmetric activations like tanh or sigmoid), the activations start </a:t>
            </a:r>
            <a:r>
              <a:rPr lang="en-US" b="1" dirty="0"/>
              <a:t>dying out</a:t>
            </a:r>
            <a:r>
              <a:rPr lang="en-US" dirty="0"/>
              <a:t> — leading to vanishing gradients.</a:t>
            </a:r>
            <a:endParaRPr lang="en-US" dirty="0">
              <a:ea typeface="Calibri"/>
              <a:cs typeface="Calibri"/>
            </a:endParaRPr>
          </a:p>
          <a:p>
            <a:r>
              <a:rPr lang="en-US" dirty="0"/>
              <a:t>He Initialization fixes this by increasing the variance of weights slightly to compensate.</a:t>
            </a:r>
            <a:endParaRPr lang="en-US" dirty="0">
              <a:ea typeface="Calibri"/>
              <a:cs typeface="Calibri"/>
            </a:endParaRPr>
          </a:p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94EEC3-3AC1-4894-A66D-0EE3676E1C13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9527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FECE9-D645-0540-9DA0-AEC7DA1A78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499" y="1137256"/>
            <a:ext cx="11209376" cy="4908082"/>
          </a:xfrm>
        </p:spPr>
        <p:txBody>
          <a:bodyPr/>
          <a:lstStyle>
            <a:lvl1pPr>
              <a:defRPr>
                <a:latin typeface="Georgia" panose="02040502050405020303" pitchFamily="18" charset="0"/>
              </a:defRPr>
            </a:lvl1pPr>
            <a:lvl2pPr>
              <a:defRPr>
                <a:latin typeface="Georgia" panose="02040502050405020303" pitchFamily="18" charset="0"/>
              </a:defRPr>
            </a:lvl2pPr>
            <a:lvl3pPr>
              <a:defRPr>
                <a:latin typeface="Georgia" panose="02040502050405020303" pitchFamily="18" charset="0"/>
              </a:defRPr>
            </a:lvl3pPr>
            <a:lvl4pPr>
              <a:defRPr>
                <a:latin typeface="Georgia" panose="02040502050405020303" pitchFamily="18" charset="0"/>
              </a:defRPr>
            </a:lvl4pPr>
            <a:lvl5pPr>
              <a:defRPr>
                <a:latin typeface="Georgia" panose="02040502050405020303" pitchFamily="18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FB4E98A-97D9-4526-9E90-BA541F5B53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1499" y="348662"/>
            <a:ext cx="11209376" cy="464000"/>
          </a:xfrm>
        </p:spPr>
        <p:txBody>
          <a:bodyPr>
            <a:noAutofit/>
          </a:bodyPr>
          <a:lstStyle>
            <a:lvl1pPr>
              <a:defRPr sz="3200" b="0">
                <a:solidFill>
                  <a:srgbClr val="A4123F"/>
                </a:solidFill>
                <a:latin typeface="Georgia" panose="02040502050405020303" pitchFamily="18" charset="0"/>
              </a:defRPr>
            </a:lvl1pPr>
          </a:lstStyle>
          <a:p>
            <a:r>
              <a:rPr lang="en-US"/>
              <a:t>Click Here To Edit Title</a:t>
            </a:r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40DA784-0993-4F43-BA98-733CB6486E2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489" y="6369932"/>
            <a:ext cx="12218977" cy="5210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5D41DD4-A5E8-4552-814D-0D80AF0F22E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6134" y="6490361"/>
            <a:ext cx="1781941" cy="314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2235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128075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4C414-CEA1-4751-B4F1-497A70F6A8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470B34C-6ACD-4D78-BC86-B0BF5E8310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9621FA-F2A4-45BB-A75D-8B6A2538F8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A5BE85-2FA0-4E61-A93E-F7A231CCA1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087E0C-F01C-4E74-981E-86D131C5B0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616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6837" y="1235990"/>
            <a:ext cx="3660496" cy="4559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92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2901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95" b="0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736075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7D080-B51B-44B8-862D-984950A74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4C3F68-356E-4D3D-86AE-CD4367C5FB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417366-8120-47E4-ADDF-4EC8201CEF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270F8E-A193-4B55-B497-5485ADB88707}" type="datetimeFigureOut">
              <a:rPr lang="en-IN" smtClean="0"/>
              <a:t>26-10-2025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5D4EFD-8FD2-40BA-8A46-224D48F6D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0CFF29-4989-4580-BE30-F964FB135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95E7F-D1D9-400F-B9C2-95429B4E61C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855284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rgbClr val="292929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10/26/2025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791497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10/26/2025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001251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10/26/2025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242408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583305"/>
            <a:ext cx="12192000" cy="274318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6492" y="3651026"/>
            <a:ext cx="1781556" cy="176594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003548" y="1880806"/>
            <a:ext cx="4381500" cy="171450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688" b="1" i="0">
                <a:solidFill>
                  <a:srgbClr val="C00000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887254"/>
            <a:ext cx="5303520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887254"/>
            <a:ext cx="5303520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10/26/2025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37531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218248-39AE-B24D-B571-E8695ACF81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4281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7" Type="http://schemas.openxmlformats.org/officeDocument/2006/relationships/image" Target="../media/image30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jpg"/><Relationship Id="rId5" Type="http://schemas.openxmlformats.org/officeDocument/2006/relationships/image" Target="../media/image28.jpg"/><Relationship Id="rId4" Type="http://schemas.openxmlformats.org/officeDocument/2006/relationships/image" Target="../media/image27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gif"/><Relationship Id="rId2" Type="http://schemas.openxmlformats.org/officeDocument/2006/relationships/image" Target="../media/image34.gif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7" Type="http://schemas.openxmlformats.org/officeDocument/2006/relationships/image" Target="../media/image44.jp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jpg"/><Relationship Id="rId5" Type="http://schemas.openxmlformats.org/officeDocument/2006/relationships/image" Target="../media/image42.png"/><Relationship Id="rId4" Type="http://schemas.openxmlformats.org/officeDocument/2006/relationships/image" Target="../media/image41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jpg"/><Relationship Id="rId5" Type="http://schemas.openxmlformats.org/officeDocument/2006/relationships/image" Target="../media/image48.jpg"/><Relationship Id="rId4" Type="http://schemas.openxmlformats.org/officeDocument/2006/relationships/image" Target="../media/image47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7.gif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jpg"/><Relationship Id="rId3" Type="http://schemas.openxmlformats.org/officeDocument/2006/relationships/image" Target="../media/image60.jpg"/><Relationship Id="rId7" Type="http://schemas.openxmlformats.org/officeDocument/2006/relationships/image" Target="../media/image64.jpg"/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jpg"/><Relationship Id="rId5" Type="http://schemas.openxmlformats.org/officeDocument/2006/relationships/image" Target="../media/image62.jpg"/><Relationship Id="rId10" Type="http://schemas.openxmlformats.org/officeDocument/2006/relationships/image" Target="../media/image67.jpg"/><Relationship Id="rId4" Type="http://schemas.openxmlformats.org/officeDocument/2006/relationships/image" Target="../media/image61.jpg"/><Relationship Id="rId9" Type="http://schemas.openxmlformats.org/officeDocument/2006/relationships/image" Target="../media/image66.jp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jpg"/><Relationship Id="rId3" Type="http://schemas.openxmlformats.org/officeDocument/2006/relationships/image" Target="../media/image69.jpg"/><Relationship Id="rId7" Type="http://schemas.openxmlformats.org/officeDocument/2006/relationships/image" Target="../media/image73.jpg"/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2.jpg"/><Relationship Id="rId5" Type="http://schemas.openxmlformats.org/officeDocument/2006/relationships/image" Target="../media/image71.jpg"/><Relationship Id="rId10" Type="http://schemas.openxmlformats.org/officeDocument/2006/relationships/image" Target="../media/image76.jpg"/><Relationship Id="rId4" Type="http://schemas.openxmlformats.org/officeDocument/2006/relationships/image" Target="../media/image70.jpg"/><Relationship Id="rId9" Type="http://schemas.openxmlformats.org/officeDocument/2006/relationships/image" Target="../media/image75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g"/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0.jpg"/><Relationship Id="rId4" Type="http://schemas.openxmlformats.org/officeDocument/2006/relationships/image" Target="../media/image79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g"/><Relationship Id="rId2" Type="http://schemas.openxmlformats.org/officeDocument/2006/relationships/image" Target="../media/image8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3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g"/><Relationship Id="rId2" Type="http://schemas.openxmlformats.org/officeDocument/2006/relationships/image" Target="../media/image84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7.jpg"/><Relationship Id="rId4" Type="http://schemas.openxmlformats.org/officeDocument/2006/relationships/image" Target="../media/image86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g"/><Relationship Id="rId2" Type="http://schemas.openxmlformats.org/officeDocument/2006/relationships/image" Target="../media/image88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0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g"/><Relationship Id="rId2" Type="http://schemas.openxmlformats.org/officeDocument/2006/relationships/image" Target="../media/image91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5.jpg"/><Relationship Id="rId4" Type="http://schemas.openxmlformats.org/officeDocument/2006/relationships/image" Target="../media/image94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0.jpg"/><Relationship Id="rId5" Type="http://schemas.openxmlformats.org/officeDocument/2006/relationships/image" Target="../media/image99.jpg"/><Relationship Id="rId4" Type="http://schemas.openxmlformats.org/officeDocument/2006/relationships/image" Target="../media/image98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3.jpg"/><Relationship Id="rId4" Type="http://schemas.openxmlformats.org/officeDocument/2006/relationships/image" Target="../media/image102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jpg"/><Relationship Id="rId2" Type="http://schemas.openxmlformats.org/officeDocument/2006/relationships/image" Target="../media/image105.jp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jpg"/><Relationship Id="rId2" Type="http://schemas.openxmlformats.org/officeDocument/2006/relationships/image" Target="../media/image108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1.jpg"/><Relationship Id="rId4" Type="http://schemas.openxmlformats.org/officeDocument/2006/relationships/image" Target="../media/image110.jp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jpg"/><Relationship Id="rId2" Type="http://schemas.openxmlformats.org/officeDocument/2006/relationships/image" Target="../media/image112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jpg"/><Relationship Id="rId2" Type="http://schemas.openxmlformats.org/officeDocument/2006/relationships/image" Target="../media/image114.jp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jpg"/><Relationship Id="rId2" Type="http://schemas.openxmlformats.org/officeDocument/2006/relationships/image" Target="../media/image116.jp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jp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jp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2.jpg"/><Relationship Id="rId4" Type="http://schemas.openxmlformats.org/officeDocument/2006/relationships/image" Target="../media/image121.jp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jpg"/><Relationship Id="rId2" Type="http://schemas.openxmlformats.org/officeDocument/2006/relationships/image" Target="../media/image123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5.png"/><Relationship Id="rId4" Type="http://schemas.openxmlformats.org/officeDocument/2006/relationships/image" Target="../media/image124.jp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jpg"/><Relationship Id="rId2" Type="http://schemas.openxmlformats.org/officeDocument/2006/relationships/image" Target="../media/image126.jp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jpg"/><Relationship Id="rId2" Type="http://schemas.openxmlformats.org/officeDocument/2006/relationships/image" Target="../media/image128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0.jp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jpg"/><Relationship Id="rId2" Type="http://schemas.openxmlformats.org/officeDocument/2006/relationships/image" Target="../media/image13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3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jpg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jpg"/><Relationship Id="rId2" Type="http://schemas.openxmlformats.org/officeDocument/2006/relationships/image" Target="../media/image13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6.gi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jpg"/><Relationship Id="rId2" Type="http://schemas.openxmlformats.org/officeDocument/2006/relationships/image" Target="../media/image137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9.jp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jpg"/><Relationship Id="rId2" Type="http://schemas.openxmlformats.org/officeDocument/2006/relationships/image" Target="../media/image143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5.jp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jpg"/><Relationship Id="rId2" Type="http://schemas.openxmlformats.org/officeDocument/2006/relationships/image" Target="../media/image146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8.jp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jp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3.png"/><Relationship Id="rId5" Type="http://schemas.openxmlformats.org/officeDocument/2006/relationships/image" Target="../media/image152.png"/><Relationship Id="rId4" Type="http://schemas.openxmlformats.org/officeDocument/2006/relationships/image" Target="../media/image151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DC7025E-4863-6F49-AD01-8A5B65B0890F}"/>
              </a:ext>
            </a:extLst>
          </p:cNvPr>
          <p:cNvSpPr/>
          <p:nvPr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rgbClr val="B811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pic>
        <p:nvPicPr>
          <p:cNvPr id="7" name="Picture 6" descr="A picture containing drawing&#10;&#10;Description automatically generated">
            <a:extLst>
              <a:ext uri="{FF2B5EF4-FFF2-40B4-BE49-F238E27FC236}">
                <a16:creationId xmlns:a16="http://schemas.microsoft.com/office/drawing/2014/main" id="{80288CD4-7B52-C244-BAD4-BFF7D9DCE6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154" y="2576466"/>
            <a:ext cx="3443174" cy="1104899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BA58083-EF1A-427F-9030-DC289843A2BF}"/>
              </a:ext>
            </a:extLst>
          </p:cNvPr>
          <p:cNvCxnSpPr>
            <a:cxnSpLocks/>
          </p:cNvCxnSpPr>
          <p:nvPr/>
        </p:nvCxnSpPr>
        <p:spPr>
          <a:xfrm>
            <a:off x="4335124" y="2310508"/>
            <a:ext cx="0" cy="1636813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4FF19762-9449-7F8E-ED51-CE92E43F0E91}"/>
              </a:ext>
            </a:extLst>
          </p:cNvPr>
          <p:cNvSpPr txBox="1"/>
          <p:nvPr/>
        </p:nvSpPr>
        <p:spPr>
          <a:xfrm>
            <a:off x="4495803" y="2596836"/>
            <a:ext cx="701039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Feed forward Neural Network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kern="1200" dirty="0">
                <a:solidFill>
                  <a:prstClr val="white"/>
                </a:solidFill>
                <a:latin typeface="Georgia" panose="02040502050405020303" pitchFamily="18" charset="0"/>
                <a:ea typeface="+mn-ea"/>
                <a:cs typeface="+mn-cs"/>
              </a:rPr>
              <a:t>Hyperparameter Tuning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059229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83F06557-84A5-EEC6-7C73-BB9E4B575847}"/>
              </a:ext>
            </a:extLst>
          </p:cNvPr>
          <p:cNvGrpSpPr/>
          <p:nvPr/>
        </p:nvGrpSpPr>
        <p:grpSpPr>
          <a:xfrm>
            <a:off x="1351230" y="586277"/>
            <a:ext cx="10002569" cy="5685446"/>
            <a:chOff x="2781591" y="153124"/>
            <a:chExt cx="6872742" cy="3721265"/>
          </a:xfrm>
        </p:grpSpPr>
        <p:pic>
          <p:nvPicPr>
            <p:cNvPr id="2" name="object 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95587" y="374412"/>
              <a:ext cx="3386138" cy="1639344"/>
            </a:xfrm>
            <a:prstGeom prst="rect">
              <a:avLst/>
            </a:prstGeom>
          </p:spPr>
        </p:pic>
        <p:pic>
          <p:nvPicPr>
            <p:cNvPr id="3" name="object 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64318" y="489916"/>
              <a:ext cx="3290015" cy="2072463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81591" y="2195369"/>
              <a:ext cx="3386138" cy="1679020"/>
            </a:xfrm>
            <a:prstGeom prst="rect">
              <a:avLst/>
            </a:prstGeom>
          </p:spPr>
        </p:pic>
        <p:sp>
          <p:nvSpPr>
            <p:cNvPr id="5" name="object 5"/>
            <p:cNvSpPr txBox="1"/>
            <p:nvPr/>
          </p:nvSpPr>
          <p:spPr>
            <a:xfrm>
              <a:off x="2878929" y="153124"/>
              <a:ext cx="1930578" cy="206169"/>
            </a:xfrm>
            <a:prstGeom prst="rect">
              <a:avLst/>
            </a:prstGeom>
          </p:spPr>
          <p:txBody>
            <a:bodyPr vert="horz" wrap="square" lIns="0" tIns="7144" rIns="0" bIns="0" rtlCol="0">
              <a:spAutoFit/>
            </a:bodyPr>
            <a:lstStyle/>
            <a:p>
              <a:pPr marL="7144">
                <a:spcBef>
                  <a:spcPts val="56"/>
                </a:spcBef>
              </a:pPr>
              <a:r>
                <a:rPr sz="2000" b="1" spc="-70" dirty="0">
                  <a:solidFill>
                    <a:srgbClr val="C00000"/>
                  </a:solidFill>
                  <a:latin typeface="Arial"/>
                  <a:cs typeface="Arial"/>
                </a:rPr>
                <a:t>Batch gradient descent</a:t>
              </a:r>
            </a:p>
          </p:txBody>
        </p:sp>
        <p:sp>
          <p:nvSpPr>
            <p:cNvPr id="6" name="object 6"/>
            <p:cNvSpPr txBox="1"/>
            <p:nvPr/>
          </p:nvSpPr>
          <p:spPr>
            <a:xfrm>
              <a:off x="2812176" y="1987147"/>
              <a:ext cx="2565486" cy="206169"/>
            </a:xfrm>
            <a:prstGeom prst="rect">
              <a:avLst/>
            </a:prstGeom>
          </p:spPr>
          <p:txBody>
            <a:bodyPr vert="horz" wrap="square" lIns="0" tIns="7144" rIns="0" bIns="0" rtlCol="0">
              <a:spAutoFit/>
            </a:bodyPr>
            <a:lstStyle>
              <a:defPPr>
                <a:defRPr kern="0"/>
              </a:defPPr>
              <a:lvl1pPr marL="7144">
                <a:spcBef>
                  <a:spcPts val="56"/>
                </a:spcBef>
                <a:defRPr sz="2000" b="1" spc="-70">
                  <a:solidFill>
                    <a:srgbClr val="C00000"/>
                  </a:solidFill>
                  <a:latin typeface="Arial"/>
                  <a:cs typeface="Arial"/>
                </a:defRPr>
              </a:lvl1pPr>
            </a:lstStyle>
            <a:p>
              <a:r>
                <a:rPr dirty="0"/>
                <a:t>Stochastic gradient descent</a:t>
              </a:r>
            </a:p>
          </p:txBody>
        </p:sp>
        <p:sp>
          <p:nvSpPr>
            <p:cNvPr id="7" name="object 7"/>
            <p:cNvSpPr txBox="1"/>
            <p:nvPr/>
          </p:nvSpPr>
          <p:spPr>
            <a:xfrm>
              <a:off x="6512923" y="278579"/>
              <a:ext cx="2187093" cy="206169"/>
            </a:xfrm>
            <a:prstGeom prst="rect">
              <a:avLst/>
            </a:prstGeom>
          </p:spPr>
          <p:txBody>
            <a:bodyPr vert="horz" wrap="square" lIns="0" tIns="7144" rIns="0" bIns="0" rtlCol="0">
              <a:spAutoFit/>
            </a:bodyPr>
            <a:lstStyle>
              <a:defPPr>
                <a:defRPr kern="0"/>
              </a:defPPr>
              <a:lvl1pPr marL="7144">
                <a:spcBef>
                  <a:spcPts val="56"/>
                </a:spcBef>
                <a:defRPr sz="2000" b="1" spc="-70">
                  <a:solidFill>
                    <a:srgbClr val="C00000"/>
                  </a:solidFill>
                  <a:latin typeface="Arial"/>
                  <a:cs typeface="Arial"/>
                </a:defRPr>
              </a:lvl1pPr>
            </a:lstStyle>
            <a:p>
              <a:r>
                <a:rPr dirty="0"/>
                <a:t>Mini-batch gradient descent</a:t>
              </a: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5720" rIns="0" bIns="0" rtlCol="0" anchor="ctr">
            <a:spAutoFit/>
          </a:bodyPr>
          <a:lstStyle/>
          <a:p>
            <a:pPr marL="7144" marR="2858">
              <a:lnSpc>
                <a:spcPts val="2430"/>
              </a:lnSpc>
              <a:spcBef>
                <a:spcPts val="360"/>
              </a:spcBef>
            </a:pPr>
            <a:r>
              <a:rPr sz="2250" spc="-163" dirty="0"/>
              <a:t>Issue</a:t>
            </a:r>
            <a:r>
              <a:rPr sz="2250" spc="-56" dirty="0"/>
              <a:t> </a:t>
            </a:r>
            <a:r>
              <a:rPr sz="2250" spc="-157" dirty="0"/>
              <a:t>with</a:t>
            </a:r>
            <a:r>
              <a:rPr sz="2250" spc="-51" dirty="0"/>
              <a:t> </a:t>
            </a:r>
            <a:r>
              <a:rPr sz="2250" spc="-177" dirty="0"/>
              <a:t>Gradient</a:t>
            </a:r>
            <a:r>
              <a:rPr sz="2250" spc="-51" dirty="0"/>
              <a:t> </a:t>
            </a:r>
            <a:r>
              <a:rPr sz="2250" spc="-197" dirty="0"/>
              <a:t>Descent </a:t>
            </a:r>
            <a:r>
              <a:rPr sz="2250" spc="-174" dirty="0"/>
              <a:t>optimisation</a:t>
            </a:r>
            <a:endParaRPr sz="225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57DCF66-98F6-4115-4E4F-798AA7D6C7A2}"/>
              </a:ext>
            </a:extLst>
          </p:cNvPr>
          <p:cNvGrpSpPr/>
          <p:nvPr/>
        </p:nvGrpSpPr>
        <p:grpSpPr>
          <a:xfrm>
            <a:off x="1752600" y="914400"/>
            <a:ext cx="9220200" cy="4800600"/>
            <a:chOff x="3200400" y="1973447"/>
            <a:chExt cx="6682612" cy="3432861"/>
          </a:xfrm>
        </p:grpSpPr>
        <p:sp>
          <p:nvSpPr>
            <p:cNvPr id="4" name="object 4"/>
            <p:cNvSpPr txBox="1"/>
            <p:nvPr/>
          </p:nvSpPr>
          <p:spPr>
            <a:xfrm>
              <a:off x="5221428" y="3615545"/>
              <a:ext cx="2351008" cy="180699"/>
            </a:xfrm>
            <a:prstGeom prst="rect">
              <a:avLst/>
            </a:prstGeom>
          </p:spPr>
          <p:txBody>
            <a:bodyPr vert="horz" wrap="square" lIns="0" tIns="7501" rIns="0" bIns="0" rtlCol="0">
              <a:spAutoFit/>
            </a:bodyPr>
            <a:lstStyle/>
            <a:p>
              <a:pPr marL="7144">
                <a:spcBef>
                  <a:spcPts val="59"/>
                </a:spcBef>
              </a:pPr>
              <a:r>
                <a:rPr sz="1125" b="1" spc="-98" dirty="0">
                  <a:latin typeface="Arial"/>
                  <a:cs typeface="Arial"/>
                </a:rPr>
                <a:t>2D</a:t>
              </a:r>
              <a:r>
                <a:rPr sz="1125" b="1" spc="-20" dirty="0">
                  <a:latin typeface="Arial"/>
                  <a:cs typeface="Arial"/>
                </a:rPr>
                <a:t> </a:t>
              </a:r>
              <a:r>
                <a:rPr sz="1125" b="1" spc="-110" dirty="0">
                  <a:latin typeface="Arial"/>
                  <a:cs typeface="Arial"/>
                </a:rPr>
                <a:t>contour</a:t>
              </a:r>
              <a:r>
                <a:rPr sz="1125" b="1" spc="-20" dirty="0">
                  <a:latin typeface="Arial"/>
                  <a:cs typeface="Arial"/>
                </a:rPr>
                <a:t> </a:t>
              </a:r>
              <a:r>
                <a:rPr sz="1125" b="1" spc="-73" dirty="0">
                  <a:latin typeface="Arial"/>
                  <a:cs typeface="Arial"/>
                </a:rPr>
                <a:t>Maps-</a:t>
              </a:r>
              <a:r>
                <a:rPr sz="1125" b="1" spc="-98" dirty="0">
                  <a:latin typeface="Arial"/>
                  <a:cs typeface="Arial"/>
                </a:rPr>
                <a:t>3D</a:t>
              </a:r>
              <a:r>
                <a:rPr sz="1125" b="1" spc="-17" dirty="0">
                  <a:latin typeface="Arial"/>
                  <a:cs typeface="Arial"/>
                </a:rPr>
                <a:t> </a:t>
              </a:r>
              <a:r>
                <a:rPr sz="1125" b="1" spc="-93" dirty="0">
                  <a:latin typeface="Arial"/>
                  <a:cs typeface="Arial"/>
                </a:rPr>
                <a:t>surface</a:t>
              </a:r>
              <a:r>
                <a:rPr sz="1125" b="1" spc="-11" dirty="0">
                  <a:latin typeface="Arial"/>
                  <a:cs typeface="Arial"/>
                </a:rPr>
                <a:t> </a:t>
              </a:r>
              <a:r>
                <a:rPr sz="1125" b="1" spc="-129" dirty="0">
                  <a:latin typeface="Arial"/>
                  <a:cs typeface="Arial"/>
                </a:rPr>
                <a:t>on</a:t>
              </a:r>
              <a:r>
                <a:rPr sz="1125" b="1" spc="-11" dirty="0">
                  <a:latin typeface="Arial"/>
                  <a:cs typeface="Arial"/>
                </a:rPr>
                <a:t> </a:t>
              </a:r>
              <a:r>
                <a:rPr sz="1125" b="1" spc="-98" dirty="0">
                  <a:latin typeface="Arial"/>
                  <a:cs typeface="Arial"/>
                </a:rPr>
                <a:t>2D</a:t>
              </a:r>
              <a:r>
                <a:rPr sz="1125" b="1" spc="-20" dirty="0">
                  <a:latin typeface="Arial"/>
                  <a:cs typeface="Arial"/>
                </a:rPr>
                <a:t> </a:t>
              </a:r>
              <a:r>
                <a:rPr sz="1125" b="1" spc="-56" dirty="0">
                  <a:latin typeface="Arial"/>
                  <a:cs typeface="Arial"/>
                </a:rPr>
                <a:t>map</a:t>
              </a:r>
              <a:endParaRPr sz="1125" dirty="0">
                <a:latin typeface="Arial"/>
                <a:cs typeface="Arial"/>
              </a:endParaRPr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D4C5ABB3-3D44-287C-E0E7-BC9ED0D6CBCC}"/>
                </a:ext>
              </a:extLst>
            </p:cNvPr>
            <p:cNvGrpSpPr/>
            <p:nvPr/>
          </p:nvGrpSpPr>
          <p:grpSpPr>
            <a:xfrm>
              <a:off x="3200400" y="1973447"/>
              <a:ext cx="6682612" cy="3284195"/>
              <a:chOff x="2817761" y="175737"/>
              <a:chExt cx="6682612" cy="3284195"/>
            </a:xfrm>
          </p:grpSpPr>
          <p:pic>
            <p:nvPicPr>
              <p:cNvPr id="3" name="object 3"/>
              <p:cNvPicPr/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7223283" y="175737"/>
                <a:ext cx="2056177" cy="1634345"/>
              </a:xfrm>
              <a:prstGeom prst="rect">
                <a:avLst/>
              </a:prstGeom>
            </p:spPr>
          </p:pic>
          <p:pic>
            <p:nvPicPr>
              <p:cNvPr id="5" name="object 5"/>
              <p:cNvPicPr/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5084445" y="320612"/>
                <a:ext cx="1821656" cy="1393031"/>
              </a:xfrm>
              <a:prstGeom prst="rect">
                <a:avLst/>
              </a:prstGeom>
            </p:spPr>
          </p:pic>
          <p:grpSp>
            <p:nvGrpSpPr>
              <p:cNvPr id="6" name="object 6"/>
              <p:cNvGrpSpPr/>
              <p:nvPr/>
            </p:nvGrpSpPr>
            <p:grpSpPr>
              <a:xfrm>
                <a:off x="2939553" y="1259300"/>
                <a:ext cx="6560820" cy="2200632"/>
                <a:chOff x="484539" y="2238755"/>
                <a:chExt cx="11663680" cy="3912235"/>
              </a:xfrm>
            </p:grpSpPr>
            <p:pic>
              <p:nvPicPr>
                <p:cNvPr id="7" name="object 7"/>
                <p:cNvPicPr/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8100060" y="3384803"/>
                  <a:ext cx="4047744" cy="2157984"/>
                </a:xfrm>
                <a:prstGeom prst="rect">
                  <a:avLst/>
                </a:prstGeom>
              </p:spPr>
            </p:pic>
            <p:pic>
              <p:nvPicPr>
                <p:cNvPr id="8" name="object 8"/>
                <p:cNvPicPr/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8188451" y="5530596"/>
                  <a:ext cx="3092196" cy="620268"/>
                </a:xfrm>
                <a:prstGeom prst="rect">
                  <a:avLst/>
                </a:prstGeom>
              </p:spPr>
            </p:pic>
            <p:pic>
              <p:nvPicPr>
                <p:cNvPr id="9" name="object 9"/>
                <p:cNvPicPr/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484539" y="2238755"/>
                  <a:ext cx="2964238" cy="3275466"/>
                </a:xfrm>
                <a:prstGeom prst="rect">
                  <a:avLst/>
                </a:prstGeom>
              </p:spPr>
            </p:pic>
          </p:grpSp>
          <p:sp>
            <p:nvSpPr>
              <p:cNvPr id="10" name="object 10"/>
              <p:cNvSpPr txBox="1"/>
              <p:nvPr/>
            </p:nvSpPr>
            <p:spPr>
              <a:xfrm>
                <a:off x="2817761" y="730448"/>
                <a:ext cx="1979533" cy="249227"/>
              </a:xfrm>
              <a:prstGeom prst="rect">
                <a:avLst/>
              </a:prstGeom>
            </p:spPr>
            <p:txBody>
              <a:bodyPr vert="horz" wrap="square" lIns="0" tIns="6787" rIns="0" bIns="0" rtlCol="0">
                <a:spAutoFit/>
              </a:bodyPr>
              <a:lstStyle/>
              <a:p>
                <a:pPr marL="7144">
                  <a:spcBef>
                    <a:spcPts val="53"/>
                  </a:spcBef>
                </a:pPr>
                <a:r>
                  <a:rPr sz="1575" b="1" spc="-107" dirty="0">
                    <a:solidFill>
                      <a:srgbClr val="C00000"/>
                    </a:solidFill>
                    <a:latin typeface="Arial"/>
                    <a:cs typeface="Arial"/>
                  </a:rPr>
                  <a:t>vanilla</a:t>
                </a:r>
                <a:r>
                  <a:rPr sz="1575" b="1" spc="-8" dirty="0">
                    <a:solidFill>
                      <a:srgbClr val="C00000"/>
                    </a:solidFill>
                    <a:latin typeface="Arial"/>
                    <a:cs typeface="Arial"/>
                  </a:rPr>
                  <a:t> </a:t>
                </a:r>
                <a:r>
                  <a:rPr sz="1575" b="1" spc="-115" dirty="0">
                    <a:solidFill>
                      <a:srgbClr val="C00000"/>
                    </a:solidFill>
                    <a:latin typeface="Arial"/>
                    <a:cs typeface="Arial"/>
                  </a:rPr>
                  <a:t>gradient</a:t>
                </a:r>
                <a:r>
                  <a:rPr sz="1575" b="1" spc="-8" dirty="0">
                    <a:solidFill>
                      <a:srgbClr val="C00000"/>
                    </a:solidFill>
                    <a:latin typeface="Arial"/>
                    <a:cs typeface="Arial"/>
                  </a:rPr>
                  <a:t> </a:t>
                </a:r>
                <a:r>
                  <a:rPr sz="1575" b="1" spc="-115" dirty="0">
                    <a:solidFill>
                      <a:srgbClr val="C00000"/>
                    </a:solidFill>
                    <a:latin typeface="Arial"/>
                    <a:cs typeface="Arial"/>
                  </a:rPr>
                  <a:t>descent</a:t>
                </a:r>
                <a:endParaRPr sz="1575">
                  <a:latin typeface="Arial"/>
                  <a:cs typeface="Arial"/>
                </a:endParaRPr>
              </a:p>
            </p:txBody>
          </p:sp>
        </p:grp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991C37D-D857-C62D-D99A-67A05EA2A0D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339617" y="3900436"/>
              <a:ext cx="2114629" cy="150587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7DD529C8-A08C-8522-0E8B-97286C44CBA8}"/>
              </a:ext>
            </a:extLst>
          </p:cNvPr>
          <p:cNvGrpSpPr/>
          <p:nvPr/>
        </p:nvGrpSpPr>
        <p:grpSpPr>
          <a:xfrm>
            <a:off x="1031646" y="914400"/>
            <a:ext cx="10632642" cy="5027234"/>
            <a:chOff x="2723579" y="125730"/>
            <a:chExt cx="6645401" cy="3467862"/>
          </a:xfrm>
        </p:grpSpPr>
        <p:grpSp>
          <p:nvGrpSpPr>
            <p:cNvPr id="2" name="object 2"/>
            <p:cNvGrpSpPr/>
            <p:nvPr/>
          </p:nvGrpSpPr>
          <p:grpSpPr>
            <a:xfrm>
              <a:off x="2812518" y="1316736"/>
              <a:ext cx="6358524" cy="2276856"/>
              <a:chOff x="258698" y="2340864"/>
              <a:chExt cx="11304042" cy="4047744"/>
            </a:xfrm>
          </p:grpSpPr>
          <p:pic>
            <p:nvPicPr>
              <p:cNvPr id="3" name="object 3"/>
              <p:cNvPicPr/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258698" y="2340864"/>
                <a:ext cx="4429125" cy="2638044"/>
              </a:xfrm>
              <a:prstGeom prst="rect">
                <a:avLst/>
              </a:prstGeom>
            </p:spPr>
          </p:pic>
          <p:pic>
            <p:nvPicPr>
              <p:cNvPr id="4" name="object 4"/>
              <p:cNvPicPr/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838199" y="4978908"/>
                <a:ext cx="3317748" cy="1409700"/>
              </a:xfrm>
              <a:prstGeom prst="rect">
                <a:avLst/>
              </a:prstGeom>
            </p:spPr>
          </p:pic>
          <p:pic>
            <p:nvPicPr>
              <p:cNvPr id="5" name="object 5"/>
              <p:cNvPicPr/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5635782" y="3686545"/>
                <a:ext cx="5926958" cy="2641552"/>
              </a:xfrm>
              <a:prstGeom prst="rect">
                <a:avLst/>
              </a:prstGeom>
            </p:spPr>
          </p:pic>
        </p:grpSp>
        <p:sp>
          <p:nvSpPr>
            <p:cNvPr id="6" name="object 6"/>
            <p:cNvSpPr txBox="1"/>
            <p:nvPr/>
          </p:nvSpPr>
          <p:spPr>
            <a:xfrm>
              <a:off x="3182778" y="125730"/>
              <a:ext cx="3813691" cy="318838"/>
            </a:xfrm>
            <a:prstGeom prst="rect">
              <a:avLst/>
            </a:prstGeom>
          </p:spPr>
          <p:txBody>
            <a:bodyPr vert="horz" wrap="square" lIns="0" tIns="7144" rIns="0" bIns="0" rtlCol="0">
              <a:spAutoFit/>
            </a:bodyPr>
            <a:lstStyle/>
            <a:p>
              <a:pPr marL="7144">
                <a:spcBef>
                  <a:spcPts val="56"/>
                </a:spcBef>
              </a:pPr>
              <a:r>
                <a:rPr sz="2025" b="1" spc="-174" dirty="0">
                  <a:solidFill>
                    <a:srgbClr val="C00000"/>
                  </a:solidFill>
                  <a:latin typeface="Arial"/>
                  <a:cs typeface="Arial"/>
                </a:rPr>
                <a:t>Momentum-</a:t>
              </a:r>
              <a:r>
                <a:rPr sz="2025" b="1" spc="-208" dirty="0">
                  <a:solidFill>
                    <a:srgbClr val="C00000"/>
                  </a:solidFill>
                  <a:latin typeface="Arial"/>
                  <a:cs typeface="Arial"/>
                </a:rPr>
                <a:t>Based</a:t>
              </a:r>
              <a:r>
                <a:rPr sz="2025" b="1" spc="-48" dirty="0">
                  <a:solidFill>
                    <a:srgbClr val="C00000"/>
                  </a:solidFill>
                  <a:latin typeface="Arial"/>
                  <a:cs typeface="Arial"/>
                </a:rPr>
                <a:t> </a:t>
              </a:r>
              <a:r>
                <a:rPr sz="2025" b="1" spc="-160" dirty="0">
                  <a:solidFill>
                    <a:srgbClr val="C00000"/>
                  </a:solidFill>
                  <a:latin typeface="Arial"/>
                  <a:cs typeface="Arial"/>
                </a:rPr>
                <a:t>Gradient</a:t>
              </a:r>
              <a:r>
                <a:rPr sz="2025" b="1" spc="-39" dirty="0">
                  <a:solidFill>
                    <a:srgbClr val="C00000"/>
                  </a:solidFill>
                  <a:latin typeface="Arial"/>
                  <a:cs typeface="Arial"/>
                </a:rPr>
                <a:t> </a:t>
              </a:r>
              <a:r>
                <a:rPr sz="2025" b="1" spc="-180" dirty="0">
                  <a:solidFill>
                    <a:srgbClr val="C00000"/>
                  </a:solidFill>
                  <a:latin typeface="Arial"/>
                  <a:cs typeface="Arial"/>
                </a:rPr>
                <a:t>Descent</a:t>
              </a:r>
              <a:endParaRPr sz="2025" dirty="0">
                <a:latin typeface="Arial"/>
                <a:cs typeface="Arial"/>
              </a:endParaRPr>
            </a:p>
          </p:txBody>
        </p:sp>
        <p:sp>
          <p:nvSpPr>
            <p:cNvPr id="7" name="object 7"/>
            <p:cNvSpPr txBox="1"/>
            <p:nvPr/>
          </p:nvSpPr>
          <p:spPr>
            <a:xfrm>
              <a:off x="2723579" y="625792"/>
              <a:ext cx="3515296" cy="692575"/>
            </a:xfrm>
            <a:prstGeom prst="rect">
              <a:avLst/>
            </a:prstGeom>
            <a:solidFill>
              <a:srgbClr val="E1EFD9"/>
            </a:solidFill>
          </p:spPr>
          <p:txBody>
            <a:bodyPr vert="horz" wrap="square" lIns="0" tIns="18931" rIns="0" bIns="0" rtlCol="0">
              <a:spAutoFit/>
            </a:bodyPr>
            <a:lstStyle/>
            <a:p>
              <a:pPr marL="51078" marR="219313">
                <a:lnSpc>
                  <a:spcPct val="99700"/>
                </a:lnSpc>
                <a:spcBef>
                  <a:spcPts val="149"/>
                </a:spcBef>
              </a:pPr>
              <a:r>
                <a:rPr sz="1600" b="1" spc="-68" dirty="0">
                  <a:solidFill>
                    <a:srgbClr val="C00000"/>
                  </a:solidFill>
                  <a:latin typeface="Arial"/>
                  <a:cs typeface="Arial"/>
                </a:rPr>
                <a:t>Intuition</a:t>
              </a:r>
              <a:r>
                <a:rPr sz="1600" b="1" spc="-20" dirty="0">
                  <a:solidFill>
                    <a:srgbClr val="C00000"/>
                  </a:solidFill>
                  <a:latin typeface="Arial"/>
                  <a:cs typeface="Arial"/>
                </a:rPr>
                <a:t> </a:t>
              </a:r>
              <a:r>
                <a:rPr sz="1600" b="1" dirty="0">
                  <a:solidFill>
                    <a:srgbClr val="C00000"/>
                  </a:solidFill>
                  <a:latin typeface="Arial"/>
                  <a:cs typeface="Arial"/>
                </a:rPr>
                <a:t>:</a:t>
              </a:r>
              <a:r>
                <a:rPr sz="1600" i="1" dirty="0">
                  <a:solidFill>
                    <a:srgbClr val="292929"/>
                  </a:solidFill>
                  <a:latin typeface="Calibri"/>
                  <a:cs typeface="Calibri"/>
                </a:rPr>
                <a:t>If</a:t>
              </a:r>
              <a:r>
                <a:rPr sz="1600" i="1" spc="-20" dirty="0">
                  <a:solidFill>
                    <a:srgbClr val="292929"/>
                  </a:solidFill>
                  <a:latin typeface="Calibri"/>
                  <a:cs typeface="Calibri"/>
                </a:rPr>
                <a:t> </a:t>
              </a:r>
              <a:r>
                <a:rPr sz="1600" i="1" dirty="0">
                  <a:solidFill>
                    <a:srgbClr val="292929"/>
                  </a:solidFill>
                  <a:latin typeface="Calibri"/>
                  <a:cs typeface="Calibri"/>
                </a:rPr>
                <a:t>I</a:t>
              </a:r>
              <a:r>
                <a:rPr sz="1600" i="1" spc="-8" dirty="0">
                  <a:solidFill>
                    <a:srgbClr val="292929"/>
                  </a:solidFill>
                  <a:latin typeface="Calibri"/>
                  <a:cs typeface="Calibri"/>
                </a:rPr>
                <a:t> </a:t>
              </a:r>
              <a:r>
                <a:rPr sz="1600" i="1" dirty="0">
                  <a:solidFill>
                    <a:srgbClr val="292929"/>
                  </a:solidFill>
                  <a:latin typeface="Calibri"/>
                  <a:cs typeface="Calibri"/>
                </a:rPr>
                <a:t>am</a:t>
              </a:r>
              <a:r>
                <a:rPr sz="1600" i="1" spc="-8" dirty="0">
                  <a:solidFill>
                    <a:srgbClr val="292929"/>
                  </a:solidFill>
                  <a:latin typeface="Calibri"/>
                  <a:cs typeface="Calibri"/>
                </a:rPr>
                <a:t> </a:t>
              </a:r>
              <a:r>
                <a:rPr sz="1600" i="1" dirty="0">
                  <a:solidFill>
                    <a:srgbClr val="292929"/>
                  </a:solidFill>
                  <a:latin typeface="Calibri"/>
                  <a:cs typeface="Calibri"/>
                </a:rPr>
                <a:t>repeatedly</a:t>
              </a:r>
              <a:r>
                <a:rPr sz="1600" i="1" spc="-6" dirty="0">
                  <a:solidFill>
                    <a:srgbClr val="292929"/>
                  </a:solidFill>
                  <a:latin typeface="Calibri"/>
                  <a:cs typeface="Calibri"/>
                </a:rPr>
                <a:t> </a:t>
              </a:r>
              <a:r>
                <a:rPr sz="1600" i="1" dirty="0">
                  <a:solidFill>
                    <a:srgbClr val="292929"/>
                  </a:solidFill>
                  <a:latin typeface="Calibri"/>
                  <a:cs typeface="Calibri"/>
                </a:rPr>
                <a:t>being</a:t>
              </a:r>
              <a:r>
                <a:rPr sz="1600" i="1" spc="-8" dirty="0">
                  <a:solidFill>
                    <a:srgbClr val="292929"/>
                  </a:solidFill>
                  <a:latin typeface="Calibri"/>
                  <a:cs typeface="Calibri"/>
                </a:rPr>
                <a:t> </a:t>
              </a:r>
              <a:r>
                <a:rPr sz="1600" i="1" dirty="0">
                  <a:solidFill>
                    <a:srgbClr val="292929"/>
                  </a:solidFill>
                  <a:latin typeface="Calibri"/>
                  <a:cs typeface="Calibri"/>
                </a:rPr>
                <a:t>asked</a:t>
              </a:r>
              <a:r>
                <a:rPr sz="1600" i="1" spc="-8" dirty="0">
                  <a:solidFill>
                    <a:srgbClr val="292929"/>
                  </a:solidFill>
                  <a:latin typeface="Calibri"/>
                  <a:cs typeface="Calibri"/>
                </a:rPr>
                <a:t> </a:t>
              </a:r>
              <a:r>
                <a:rPr sz="1600" i="1" dirty="0">
                  <a:solidFill>
                    <a:srgbClr val="292929"/>
                  </a:solidFill>
                  <a:latin typeface="Calibri"/>
                  <a:cs typeface="Calibri"/>
                </a:rPr>
                <a:t>to</a:t>
              </a:r>
              <a:r>
                <a:rPr sz="1600" i="1" spc="-6" dirty="0">
                  <a:solidFill>
                    <a:srgbClr val="292929"/>
                  </a:solidFill>
                  <a:latin typeface="Calibri"/>
                  <a:cs typeface="Calibri"/>
                </a:rPr>
                <a:t> </a:t>
              </a:r>
              <a:r>
                <a:rPr sz="1600" i="1" dirty="0">
                  <a:solidFill>
                    <a:srgbClr val="292929"/>
                  </a:solidFill>
                  <a:latin typeface="Calibri"/>
                  <a:cs typeface="Calibri"/>
                </a:rPr>
                <a:t>move</a:t>
              </a:r>
              <a:r>
                <a:rPr sz="1600" i="1" spc="-8" dirty="0">
                  <a:solidFill>
                    <a:srgbClr val="292929"/>
                  </a:solidFill>
                  <a:latin typeface="Calibri"/>
                  <a:cs typeface="Calibri"/>
                </a:rPr>
                <a:t> </a:t>
              </a:r>
              <a:r>
                <a:rPr sz="1600" i="1" dirty="0">
                  <a:solidFill>
                    <a:srgbClr val="292929"/>
                  </a:solidFill>
                  <a:latin typeface="Calibri"/>
                  <a:cs typeface="Calibri"/>
                </a:rPr>
                <a:t>in</a:t>
              </a:r>
              <a:r>
                <a:rPr sz="1600" i="1" spc="-14" dirty="0">
                  <a:solidFill>
                    <a:srgbClr val="292929"/>
                  </a:solidFill>
                  <a:latin typeface="Calibri"/>
                  <a:cs typeface="Calibri"/>
                </a:rPr>
                <a:t> </a:t>
              </a:r>
              <a:r>
                <a:rPr sz="1600" i="1" dirty="0">
                  <a:solidFill>
                    <a:srgbClr val="292929"/>
                  </a:solidFill>
                  <a:latin typeface="Calibri"/>
                  <a:cs typeface="Calibri"/>
                </a:rPr>
                <a:t>the</a:t>
              </a:r>
              <a:r>
                <a:rPr sz="1600" i="1" spc="-6" dirty="0">
                  <a:solidFill>
                    <a:srgbClr val="292929"/>
                  </a:solidFill>
                  <a:latin typeface="Calibri"/>
                  <a:cs typeface="Calibri"/>
                </a:rPr>
                <a:t> </a:t>
              </a:r>
              <a:r>
                <a:rPr sz="1600" i="1" spc="-11" dirty="0">
                  <a:solidFill>
                    <a:srgbClr val="292929"/>
                  </a:solidFill>
                  <a:latin typeface="Calibri"/>
                  <a:cs typeface="Calibri"/>
                </a:rPr>
                <a:t>same </a:t>
              </a:r>
              <a:r>
                <a:rPr sz="1600" i="1" dirty="0">
                  <a:solidFill>
                    <a:srgbClr val="292929"/>
                  </a:solidFill>
                  <a:latin typeface="Calibri"/>
                  <a:cs typeface="Calibri"/>
                </a:rPr>
                <a:t>direction,</a:t>
              </a:r>
              <a:r>
                <a:rPr sz="1600" i="1" spc="-11" dirty="0">
                  <a:solidFill>
                    <a:srgbClr val="292929"/>
                  </a:solidFill>
                  <a:latin typeface="Calibri"/>
                  <a:cs typeface="Calibri"/>
                </a:rPr>
                <a:t> </a:t>
              </a:r>
              <a:r>
                <a:rPr sz="1600" i="1" dirty="0">
                  <a:solidFill>
                    <a:srgbClr val="292929"/>
                  </a:solidFill>
                  <a:latin typeface="Calibri"/>
                  <a:cs typeface="Calibri"/>
                </a:rPr>
                <a:t>then</a:t>
              </a:r>
              <a:r>
                <a:rPr sz="1600" i="1" spc="-17" dirty="0">
                  <a:solidFill>
                    <a:srgbClr val="292929"/>
                  </a:solidFill>
                  <a:latin typeface="Calibri"/>
                  <a:cs typeface="Calibri"/>
                </a:rPr>
                <a:t> </a:t>
              </a:r>
              <a:r>
                <a:rPr sz="1600" i="1" dirty="0">
                  <a:solidFill>
                    <a:srgbClr val="292929"/>
                  </a:solidFill>
                  <a:latin typeface="Calibri"/>
                  <a:cs typeface="Calibri"/>
                </a:rPr>
                <a:t>I</a:t>
              </a:r>
              <a:r>
                <a:rPr sz="1600" i="1" spc="-17" dirty="0">
                  <a:solidFill>
                    <a:srgbClr val="292929"/>
                  </a:solidFill>
                  <a:latin typeface="Calibri"/>
                  <a:cs typeface="Calibri"/>
                </a:rPr>
                <a:t> </a:t>
              </a:r>
              <a:r>
                <a:rPr sz="1600" i="1" dirty="0">
                  <a:solidFill>
                    <a:srgbClr val="292929"/>
                  </a:solidFill>
                  <a:latin typeface="Calibri"/>
                  <a:cs typeface="Calibri"/>
                </a:rPr>
                <a:t>should</a:t>
              </a:r>
              <a:r>
                <a:rPr sz="1600" i="1" spc="-14" dirty="0">
                  <a:solidFill>
                    <a:srgbClr val="292929"/>
                  </a:solidFill>
                  <a:latin typeface="Calibri"/>
                  <a:cs typeface="Calibri"/>
                </a:rPr>
                <a:t> </a:t>
              </a:r>
              <a:r>
                <a:rPr sz="1600" i="1" dirty="0">
                  <a:solidFill>
                    <a:srgbClr val="292929"/>
                  </a:solidFill>
                  <a:latin typeface="Calibri"/>
                  <a:cs typeface="Calibri"/>
                </a:rPr>
                <a:t>probably</a:t>
              </a:r>
              <a:r>
                <a:rPr sz="1600" i="1" spc="-14" dirty="0">
                  <a:solidFill>
                    <a:srgbClr val="292929"/>
                  </a:solidFill>
                  <a:latin typeface="Calibri"/>
                  <a:cs typeface="Calibri"/>
                </a:rPr>
                <a:t> </a:t>
              </a:r>
              <a:r>
                <a:rPr sz="1600" i="1" dirty="0">
                  <a:solidFill>
                    <a:srgbClr val="292929"/>
                  </a:solidFill>
                  <a:latin typeface="Calibri"/>
                  <a:cs typeface="Calibri"/>
                </a:rPr>
                <a:t>gain</a:t>
              </a:r>
              <a:r>
                <a:rPr sz="1600" i="1" spc="-11" dirty="0">
                  <a:solidFill>
                    <a:srgbClr val="292929"/>
                  </a:solidFill>
                  <a:latin typeface="Calibri"/>
                  <a:cs typeface="Calibri"/>
                </a:rPr>
                <a:t> </a:t>
              </a:r>
              <a:r>
                <a:rPr sz="1600" i="1" dirty="0">
                  <a:solidFill>
                    <a:srgbClr val="292929"/>
                  </a:solidFill>
                  <a:latin typeface="Calibri"/>
                  <a:cs typeface="Calibri"/>
                </a:rPr>
                <a:t>some</a:t>
              </a:r>
              <a:r>
                <a:rPr sz="1600" i="1" spc="-20" dirty="0">
                  <a:solidFill>
                    <a:srgbClr val="292929"/>
                  </a:solidFill>
                  <a:latin typeface="Calibri"/>
                  <a:cs typeface="Calibri"/>
                </a:rPr>
                <a:t> </a:t>
              </a:r>
              <a:r>
                <a:rPr sz="1600" i="1" dirty="0">
                  <a:solidFill>
                    <a:srgbClr val="292929"/>
                  </a:solidFill>
                  <a:latin typeface="Calibri"/>
                  <a:cs typeface="Calibri"/>
                </a:rPr>
                <a:t>confidence</a:t>
              </a:r>
              <a:r>
                <a:rPr sz="1600" i="1" spc="-6" dirty="0">
                  <a:solidFill>
                    <a:srgbClr val="292929"/>
                  </a:solidFill>
                  <a:latin typeface="Calibri"/>
                  <a:cs typeface="Calibri"/>
                </a:rPr>
                <a:t> </a:t>
              </a:r>
              <a:r>
                <a:rPr sz="1600" i="1" spc="-14" dirty="0">
                  <a:solidFill>
                    <a:srgbClr val="292929"/>
                  </a:solidFill>
                  <a:latin typeface="Calibri"/>
                  <a:cs typeface="Calibri"/>
                </a:rPr>
                <a:t>and </a:t>
              </a:r>
              <a:r>
                <a:rPr sz="1600" i="1" dirty="0">
                  <a:solidFill>
                    <a:srgbClr val="292929"/>
                  </a:solidFill>
                  <a:latin typeface="Calibri"/>
                  <a:cs typeface="Calibri"/>
                </a:rPr>
                <a:t>start</a:t>
              </a:r>
              <a:r>
                <a:rPr sz="1600" i="1" spc="-14" dirty="0">
                  <a:solidFill>
                    <a:srgbClr val="292929"/>
                  </a:solidFill>
                  <a:latin typeface="Calibri"/>
                  <a:cs typeface="Calibri"/>
                </a:rPr>
                <a:t> </a:t>
              </a:r>
              <a:r>
                <a:rPr sz="1600" i="1" dirty="0">
                  <a:solidFill>
                    <a:srgbClr val="292929"/>
                  </a:solidFill>
                  <a:latin typeface="Calibri"/>
                  <a:cs typeface="Calibri"/>
                </a:rPr>
                <a:t>taking</a:t>
              </a:r>
              <a:r>
                <a:rPr sz="1600" i="1" spc="-14" dirty="0">
                  <a:solidFill>
                    <a:srgbClr val="292929"/>
                  </a:solidFill>
                  <a:latin typeface="Calibri"/>
                  <a:cs typeface="Calibri"/>
                </a:rPr>
                <a:t> </a:t>
              </a:r>
              <a:r>
                <a:rPr sz="1600" i="1" dirty="0">
                  <a:solidFill>
                    <a:srgbClr val="292929"/>
                  </a:solidFill>
                  <a:latin typeface="Calibri"/>
                  <a:cs typeface="Calibri"/>
                </a:rPr>
                <a:t>bigger</a:t>
              </a:r>
              <a:r>
                <a:rPr sz="1600" i="1" spc="-14" dirty="0">
                  <a:solidFill>
                    <a:srgbClr val="292929"/>
                  </a:solidFill>
                  <a:latin typeface="Calibri"/>
                  <a:cs typeface="Calibri"/>
                </a:rPr>
                <a:t> </a:t>
              </a:r>
              <a:r>
                <a:rPr sz="1600" i="1" dirty="0">
                  <a:solidFill>
                    <a:srgbClr val="292929"/>
                  </a:solidFill>
                  <a:latin typeface="Calibri"/>
                  <a:cs typeface="Calibri"/>
                </a:rPr>
                <a:t>steps</a:t>
              </a:r>
              <a:r>
                <a:rPr sz="1600" i="1" spc="-6" dirty="0">
                  <a:solidFill>
                    <a:srgbClr val="292929"/>
                  </a:solidFill>
                  <a:latin typeface="Calibri"/>
                  <a:cs typeface="Calibri"/>
                </a:rPr>
                <a:t> </a:t>
              </a:r>
              <a:r>
                <a:rPr sz="1600" i="1" dirty="0">
                  <a:solidFill>
                    <a:srgbClr val="292929"/>
                  </a:solidFill>
                  <a:latin typeface="Calibri"/>
                  <a:cs typeface="Calibri"/>
                </a:rPr>
                <a:t>in</a:t>
              </a:r>
              <a:r>
                <a:rPr sz="1600" i="1" spc="-11" dirty="0">
                  <a:solidFill>
                    <a:srgbClr val="292929"/>
                  </a:solidFill>
                  <a:latin typeface="Calibri"/>
                  <a:cs typeface="Calibri"/>
                </a:rPr>
                <a:t> </a:t>
              </a:r>
              <a:r>
                <a:rPr sz="1600" i="1" dirty="0">
                  <a:solidFill>
                    <a:srgbClr val="292929"/>
                  </a:solidFill>
                  <a:latin typeface="Calibri"/>
                  <a:cs typeface="Calibri"/>
                </a:rPr>
                <a:t>that</a:t>
              </a:r>
              <a:r>
                <a:rPr sz="1600" i="1" spc="-23" dirty="0">
                  <a:solidFill>
                    <a:srgbClr val="292929"/>
                  </a:solidFill>
                  <a:latin typeface="Calibri"/>
                  <a:cs typeface="Calibri"/>
                </a:rPr>
                <a:t> </a:t>
              </a:r>
              <a:r>
                <a:rPr sz="1600" i="1" dirty="0">
                  <a:solidFill>
                    <a:srgbClr val="292929"/>
                  </a:solidFill>
                  <a:latin typeface="Calibri"/>
                  <a:cs typeface="Calibri"/>
                </a:rPr>
                <a:t>direction.</a:t>
              </a:r>
              <a:r>
                <a:rPr sz="1600" i="1" spc="-8" dirty="0">
                  <a:solidFill>
                    <a:srgbClr val="292929"/>
                  </a:solidFill>
                  <a:latin typeface="Calibri"/>
                  <a:cs typeface="Calibri"/>
                </a:rPr>
                <a:t> </a:t>
              </a:r>
              <a:r>
                <a:rPr sz="1600" i="1" dirty="0">
                  <a:solidFill>
                    <a:srgbClr val="292929"/>
                  </a:solidFill>
                  <a:latin typeface="Calibri"/>
                  <a:cs typeface="Calibri"/>
                </a:rPr>
                <a:t>Just</a:t>
              </a:r>
              <a:r>
                <a:rPr sz="1600" i="1" spc="-14" dirty="0">
                  <a:solidFill>
                    <a:srgbClr val="292929"/>
                  </a:solidFill>
                  <a:latin typeface="Calibri"/>
                  <a:cs typeface="Calibri"/>
                </a:rPr>
                <a:t> </a:t>
              </a:r>
              <a:r>
                <a:rPr sz="1600" i="1" dirty="0">
                  <a:solidFill>
                    <a:srgbClr val="292929"/>
                  </a:solidFill>
                  <a:latin typeface="Calibri"/>
                  <a:cs typeface="Calibri"/>
                </a:rPr>
                <a:t>as</a:t>
              </a:r>
              <a:r>
                <a:rPr sz="1600" i="1" spc="-14" dirty="0">
                  <a:solidFill>
                    <a:srgbClr val="292929"/>
                  </a:solidFill>
                  <a:latin typeface="Calibri"/>
                  <a:cs typeface="Calibri"/>
                </a:rPr>
                <a:t> </a:t>
              </a:r>
              <a:r>
                <a:rPr sz="1600" i="1" dirty="0">
                  <a:solidFill>
                    <a:srgbClr val="292929"/>
                  </a:solidFill>
                  <a:latin typeface="Calibri"/>
                  <a:cs typeface="Calibri"/>
                </a:rPr>
                <a:t>a</a:t>
              </a:r>
              <a:r>
                <a:rPr sz="1600" i="1" spc="-8" dirty="0">
                  <a:solidFill>
                    <a:srgbClr val="292929"/>
                  </a:solidFill>
                  <a:latin typeface="Calibri"/>
                  <a:cs typeface="Calibri"/>
                </a:rPr>
                <a:t> </a:t>
              </a:r>
              <a:r>
                <a:rPr sz="1600" i="1" dirty="0">
                  <a:solidFill>
                    <a:srgbClr val="292929"/>
                  </a:solidFill>
                  <a:latin typeface="Calibri"/>
                  <a:cs typeface="Calibri"/>
                </a:rPr>
                <a:t>ball</a:t>
              </a:r>
              <a:r>
                <a:rPr sz="1600" i="1" spc="-14" dirty="0">
                  <a:solidFill>
                    <a:srgbClr val="292929"/>
                  </a:solidFill>
                  <a:latin typeface="Calibri"/>
                  <a:cs typeface="Calibri"/>
                </a:rPr>
                <a:t> </a:t>
              </a:r>
              <a:r>
                <a:rPr sz="1600" i="1" spc="-6" dirty="0">
                  <a:solidFill>
                    <a:srgbClr val="292929"/>
                  </a:solidFill>
                  <a:latin typeface="Calibri"/>
                  <a:cs typeface="Calibri"/>
                </a:rPr>
                <a:t>gains </a:t>
              </a:r>
              <a:r>
                <a:rPr sz="1600" i="1" dirty="0">
                  <a:solidFill>
                    <a:srgbClr val="292929"/>
                  </a:solidFill>
                  <a:latin typeface="Calibri"/>
                  <a:cs typeface="Calibri"/>
                </a:rPr>
                <a:t>momentum</a:t>
              </a:r>
              <a:r>
                <a:rPr sz="1600" i="1" spc="-28" dirty="0">
                  <a:solidFill>
                    <a:srgbClr val="292929"/>
                  </a:solidFill>
                  <a:latin typeface="Calibri"/>
                  <a:cs typeface="Calibri"/>
                </a:rPr>
                <a:t> </a:t>
              </a:r>
              <a:r>
                <a:rPr sz="1600" i="1" dirty="0">
                  <a:solidFill>
                    <a:srgbClr val="292929"/>
                  </a:solidFill>
                  <a:latin typeface="Calibri"/>
                  <a:cs typeface="Calibri"/>
                </a:rPr>
                <a:t>while</a:t>
              </a:r>
              <a:r>
                <a:rPr sz="1600" i="1" spc="-8" dirty="0">
                  <a:solidFill>
                    <a:srgbClr val="292929"/>
                  </a:solidFill>
                  <a:latin typeface="Calibri"/>
                  <a:cs typeface="Calibri"/>
                </a:rPr>
                <a:t> </a:t>
              </a:r>
              <a:r>
                <a:rPr sz="1600" i="1" dirty="0">
                  <a:solidFill>
                    <a:srgbClr val="292929"/>
                  </a:solidFill>
                  <a:latin typeface="Calibri"/>
                  <a:cs typeface="Calibri"/>
                </a:rPr>
                <a:t>rolling</a:t>
              </a:r>
              <a:r>
                <a:rPr sz="1600" i="1" spc="-17" dirty="0">
                  <a:solidFill>
                    <a:srgbClr val="292929"/>
                  </a:solidFill>
                  <a:latin typeface="Calibri"/>
                  <a:cs typeface="Calibri"/>
                </a:rPr>
                <a:t> </a:t>
              </a:r>
              <a:r>
                <a:rPr sz="1600" i="1" dirty="0">
                  <a:solidFill>
                    <a:srgbClr val="292929"/>
                  </a:solidFill>
                  <a:latin typeface="Calibri"/>
                  <a:cs typeface="Calibri"/>
                </a:rPr>
                <a:t>down</a:t>
              </a:r>
              <a:r>
                <a:rPr sz="1600" i="1" spc="-11" dirty="0">
                  <a:solidFill>
                    <a:srgbClr val="292929"/>
                  </a:solidFill>
                  <a:latin typeface="Calibri"/>
                  <a:cs typeface="Calibri"/>
                </a:rPr>
                <a:t> </a:t>
              </a:r>
              <a:r>
                <a:rPr sz="1600" i="1" dirty="0">
                  <a:solidFill>
                    <a:srgbClr val="292929"/>
                  </a:solidFill>
                  <a:latin typeface="Calibri"/>
                  <a:cs typeface="Calibri"/>
                </a:rPr>
                <a:t>a</a:t>
              </a:r>
              <a:r>
                <a:rPr sz="1600" i="1" spc="-23" dirty="0">
                  <a:solidFill>
                    <a:srgbClr val="292929"/>
                  </a:solidFill>
                  <a:latin typeface="Calibri"/>
                  <a:cs typeface="Calibri"/>
                </a:rPr>
                <a:t> </a:t>
              </a:r>
              <a:r>
                <a:rPr sz="1600" i="1" spc="-6" dirty="0">
                  <a:solidFill>
                    <a:srgbClr val="292929"/>
                  </a:solidFill>
                  <a:latin typeface="Calibri"/>
                  <a:cs typeface="Calibri"/>
                </a:rPr>
                <a:t>slope.</a:t>
              </a:r>
              <a:endParaRPr sz="1600">
                <a:latin typeface="Calibri"/>
                <a:cs typeface="Calibri"/>
              </a:endParaRPr>
            </a:p>
          </p:txBody>
        </p:sp>
        <p:sp>
          <p:nvSpPr>
            <p:cNvPr id="8" name="object 8"/>
            <p:cNvSpPr txBox="1"/>
            <p:nvPr/>
          </p:nvSpPr>
          <p:spPr>
            <a:xfrm>
              <a:off x="6390036" y="506634"/>
              <a:ext cx="2978944" cy="1374452"/>
            </a:xfrm>
            <a:prstGeom prst="rect">
              <a:avLst/>
            </a:prstGeom>
            <a:solidFill>
              <a:srgbClr val="E1EFD9"/>
            </a:solidFill>
          </p:spPr>
          <p:txBody>
            <a:bodyPr vert="horz" wrap="square" lIns="0" tIns="22503" rIns="0" bIns="0" rtlCol="0">
              <a:spAutoFit/>
            </a:bodyPr>
            <a:lstStyle/>
            <a:p>
              <a:pPr marL="212884" marR="84653" indent="-161449">
                <a:spcBef>
                  <a:spcPts val="177"/>
                </a:spcBef>
                <a:buFont typeface="Arial MT"/>
                <a:buChar char="•"/>
                <a:tabLst>
                  <a:tab pos="212884" algn="l"/>
                </a:tabLst>
              </a:pPr>
              <a:r>
                <a:rPr sz="1600" spc="-98" dirty="0">
                  <a:solidFill>
                    <a:srgbClr val="292929"/>
                  </a:solidFill>
                  <a:latin typeface="Tahoma"/>
                  <a:cs typeface="Tahoma"/>
                </a:rPr>
                <a:t>In</a:t>
              </a:r>
              <a:r>
                <a:rPr sz="1600" spc="-31" dirty="0">
                  <a:solidFill>
                    <a:srgbClr val="292929"/>
                  </a:solidFill>
                  <a:latin typeface="Tahoma"/>
                  <a:cs typeface="Tahoma"/>
                </a:rPr>
                <a:t> </a:t>
              </a:r>
              <a:r>
                <a:rPr sz="1600" spc="-56" dirty="0">
                  <a:solidFill>
                    <a:srgbClr val="292929"/>
                  </a:solidFill>
                  <a:latin typeface="Tahoma"/>
                  <a:cs typeface="Tahoma"/>
                </a:rPr>
                <a:t>addition</a:t>
              </a:r>
              <a:r>
                <a:rPr sz="1600" spc="-20" dirty="0">
                  <a:solidFill>
                    <a:srgbClr val="292929"/>
                  </a:solidFill>
                  <a:latin typeface="Tahoma"/>
                  <a:cs typeface="Tahoma"/>
                </a:rPr>
                <a:t> </a:t>
              </a:r>
              <a:r>
                <a:rPr sz="1600" spc="-56" dirty="0">
                  <a:solidFill>
                    <a:srgbClr val="292929"/>
                  </a:solidFill>
                  <a:latin typeface="Tahoma"/>
                  <a:cs typeface="Tahoma"/>
                </a:rPr>
                <a:t>to</a:t>
              </a:r>
              <a:r>
                <a:rPr sz="1600" spc="-25" dirty="0">
                  <a:solidFill>
                    <a:srgbClr val="292929"/>
                  </a:solidFill>
                  <a:latin typeface="Tahoma"/>
                  <a:cs typeface="Tahoma"/>
                </a:rPr>
                <a:t> </a:t>
              </a:r>
              <a:r>
                <a:rPr sz="1600" spc="-62" dirty="0">
                  <a:solidFill>
                    <a:srgbClr val="292929"/>
                  </a:solidFill>
                  <a:latin typeface="Tahoma"/>
                  <a:cs typeface="Tahoma"/>
                </a:rPr>
                <a:t>the</a:t>
              </a:r>
              <a:r>
                <a:rPr sz="1600" spc="-23" dirty="0">
                  <a:solidFill>
                    <a:srgbClr val="292929"/>
                  </a:solidFill>
                  <a:latin typeface="Tahoma"/>
                  <a:cs typeface="Tahoma"/>
                </a:rPr>
                <a:t> </a:t>
              </a:r>
              <a:r>
                <a:rPr sz="1600" spc="-48" dirty="0">
                  <a:solidFill>
                    <a:srgbClr val="292929"/>
                  </a:solidFill>
                  <a:latin typeface="Tahoma"/>
                  <a:cs typeface="Tahoma"/>
                </a:rPr>
                <a:t>current</a:t>
              </a:r>
              <a:r>
                <a:rPr sz="1600" spc="-23" dirty="0">
                  <a:solidFill>
                    <a:srgbClr val="292929"/>
                  </a:solidFill>
                  <a:latin typeface="Tahoma"/>
                  <a:cs typeface="Tahoma"/>
                </a:rPr>
                <a:t> </a:t>
              </a:r>
              <a:r>
                <a:rPr sz="1600" spc="-76" dirty="0">
                  <a:solidFill>
                    <a:srgbClr val="292929"/>
                  </a:solidFill>
                  <a:latin typeface="Tahoma"/>
                  <a:cs typeface="Tahoma"/>
                </a:rPr>
                <a:t>update,</a:t>
              </a:r>
              <a:r>
                <a:rPr sz="1600" spc="-25" dirty="0">
                  <a:solidFill>
                    <a:srgbClr val="292929"/>
                  </a:solidFill>
                  <a:latin typeface="Tahoma"/>
                  <a:cs typeface="Tahoma"/>
                </a:rPr>
                <a:t> </a:t>
              </a:r>
              <a:r>
                <a:rPr sz="1600" spc="-76" dirty="0">
                  <a:solidFill>
                    <a:srgbClr val="292929"/>
                  </a:solidFill>
                  <a:latin typeface="Tahoma"/>
                  <a:cs typeface="Tahoma"/>
                </a:rPr>
                <a:t>we</a:t>
              </a:r>
              <a:r>
                <a:rPr sz="1600" spc="-23" dirty="0">
                  <a:solidFill>
                    <a:srgbClr val="292929"/>
                  </a:solidFill>
                  <a:latin typeface="Tahoma"/>
                  <a:cs typeface="Tahoma"/>
                </a:rPr>
                <a:t> </a:t>
              </a:r>
              <a:r>
                <a:rPr sz="1600" spc="-42" dirty="0">
                  <a:solidFill>
                    <a:srgbClr val="292929"/>
                  </a:solidFill>
                  <a:latin typeface="Tahoma"/>
                  <a:cs typeface="Tahoma"/>
                </a:rPr>
                <a:t>also</a:t>
              </a:r>
              <a:r>
                <a:rPr sz="1600" spc="-25" dirty="0">
                  <a:solidFill>
                    <a:srgbClr val="292929"/>
                  </a:solidFill>
                  <a:latin typeface="Tahoma"/>
                  <a:cs typeface="Tahoma"/>
                </a:rPr>
                <a:t> </a:t>
              </a:r>
              <a:r>
                <a:rPr sz="1600" spc="-45" dirty="0">
                  <a:solidFill>
                    <a:srgbClr val="292929"/>
                  </a:solidFill>
                  <a:latin typeface="Tahoma"/>
                  <a:cs typeface="Tahoma"/>
                </a:rPr>
                <a:t>look</a:t>
              </a:r>
              <a:r>
                <a:rPr sz="1600" spc="-23" dirty="0">
                  <a:solidFill>
                    <a:srgbClr val="292929"/>
                  </a:solidFill>
                  <a:latin typeface="Tahoma"/>
                  <a:cs typeface="Tahoma"/>
                </a:rPr>
                <a:t> </a:t>
              </a:r>
              <a:r>
                <a:rPr sz="1600" spc="-79" dirty="0">
                  <a:solidFill>
                    <a:srgbClr val="292929"/>
                  </a:solidFill>
                  <a:latin typeface="Tahoma"/>
                  <a:cs typeface="Tahoma"/>
                </a:rPr>
                <a:t>at</a:t>
              </a:r>
              <a:r>
                <a:rPr sz="1600" spc="-28" dirty="0">
                  <a:solidFill>
                    <a:srgbClr val="292929"/>
                  </a:solidFill>
                  <a:latin typeface="Tahoma"/>
                  <a:cs typeface="Tahoma"/>
                </a:rPr>
                <a:t> </a:t>
              </a:r>
              <a:r>
                <a:rPr sz="1600" spc="-14" dirty="0">
                  <a:solidFill>
                    <a:srgbClr val="292929"/>
                  </a:solidFill>
                  <a:latin typeface="Tahoma"/>
                  <a:cs typeface="Tahoma"/>
                </a:rPr>
                <a:t>the </a:t>
              </a:r>
              <a:r>
                <a:rPr sz="1600" spc="-39" dirty="0">
                  <a:solidFill>
                    <a:srgbClr val="292929"/>
                  </a:solidFill>
                  <a:latin typeface="Tahoma"/>
                  <a:cs typeface="Tahoma"/>
                </a:rPr>
                <a:t>history</a:t>
              </a:r>
              <a:r>
                <a:rPr sz="1600" spc="-20" dirty="0">
                  <a:solidFill>
                    <a:srgbClr val="292929"/>
                  </a:solidFill>
                  <a:latin typeface="Tahoma"/>
                  <a:cs typeface="Tahoma"/>
                </a:rPr>
                <a:t> </a:t>
              </a:r>
              <a:r>
                <a:rPr sz="1600" spc="-45" dirty="0">
                  <a:solidFill>
                    <a:srgbClr val="292929"/>
                  </a:solidFill>
                  <a:latin typeface="Tahoma"/>
                  <a:cs typeface="Tahoma"/>
                </a:rPr>
                <a:t>of</a:t>
              </a:r>
              <a:r>
                <a:rPr sz="1600" spc="-28" dirty="0">
                  <a:solidFill>
                    <a:srgbClr val="292929"/>
                  </a:solidFill>
                  <a:latin typeface="Tahoma"/>
                  <a:cs typeface="Tahoma"/>
                </a:rPr>
                <a:t> </a:t>
              </a:r>
              <a:r>
                <a:rPr sz="1600" spc="-6" dirty="0">
                  <a:solidFill>
                    <a:srgbClr val="292929"/>
                  </a:solidFill>
                  <a:latin typeface="Tahoma"/>
                  <a:cs typeface="Tahoma"/>
                </a:rPr>
                <a:t>updates.</a:t>
              </a:r>
              <a:endParaRPr sz="1600" dirty="0">
                <a:latin typeface="Tahoma"/>
                <a:cs typeface="Tahoma"/>
              </a:endParaRPr>
            </a:p>
            <a:p>
              <a:pPr marL="212884" marR="70366" indent="-161449">
                <a:buFont typeface="Arial MT"/>
                <a:buChar char="•"/>
                <a:tabLst>
                  <a:tab pos="212884" algn="l"/>
                </a:tabLst>
              </a:pPr>
              <a:r>
                <a:rPr sz="1600" spc="-82" dirty="0">
                  <a:solidFill>
                    <a:srgbClr val="292929"/>
                  </a:solidFill>
                  <a:latin typeface="Tahoma"/>
                  <a:cs typeface="Tahoma"/>
                </a:rPr>
                <a:t>You</a:t>
              </a:r>
              <a:r>
                <a:rPr sz="1600" spc="-31" dirty="0">
                  <a:solidFill>
                    <a:srgbClr val="292929"/>
                  </a:solidFill>
                  <a:latin typeface="Tahoma"/>
                  <a:cs typeface="Tahoma"/>
                </a:rPr>
                <a:t> </a:t>
              </a:r>
              <a:r>
                <a:rPr sz="1600" spc="-51" dirty="0">
                  <a:solidFill>
                    <a:srgbClr val="292929"/>
                  </a:solidFill>
                  <a:latin typeface="Tahoma"/>
                  <a:cs typeface="Tahoma"/>
                </a:rPr>
                <a:t>can</a:t>
              </a:r>
              <a:r>
                <a:rPr sz="1600" spc="-34" dirty="0">
                  <a:solidFill>
                    <a:srgbClr val="292929"/>
                  </a:solidFill>
                  <a:latin typeface="Tahoma"/>
                  <a:cs typeface="Tahoma"/>
                </a:rPr>
                <a:t> </a:t>
              </a:r>
              <a:r>
                <a:rPr sz="1600" spc="-45" dirty="0">
                  <a:solidFill>
                    <a:srgbClr val="292929"/>
                  </a:solidFill>
                  <a:latin typeface="Tahoma"/>
                  <a:cs typeface="Tahoma"/>
                </a:rPr>
                <a:t>see</a:t>
              </a:r>
              <a:r>
                <a:rPr sz="1600" spc="-28" dirty="0">
                  <a:solidFill>
                    <a:srgbClr val="292929"/>
                  </a:solidFill>
                  <a:latin typeface="Tahoma"/>
                  <a:cs typeface="Tahoma"/>
                </a:rPr>
                <a:t> </a:t>
              </a:r>
              <a:r>
                <a:rPr sz="1600" spc="-70" dirty="0">
                  <a:solidFill>
                    <a:srgbClr val="292929"/>
                  </a:solidFill>
                  <a:latin typeface="Tahoma"/>
                  <a:cs typeface="Tahoma"/>
                </a:rPr>
                <a:t>that</a:t>
              </a:r>
              <a:r>
                <a:rPr sz="1600" spc="-23" dirty="0">
                  <a:solidFill>
                    <a:srgbClr val="292929"/>
                  </a:solidFill>
                  <a:latin typeface="Tahoma"/>
                  <a:cs typeface="Tahoma"/>
                </a:rPr>
                <a:t> </a:t>
              </a:r>
              <a:r>
                <a:rPr sz="1600" spc="-62" dirty="0">
                  <a:solidFill>
                    <a:srgbClr val="292929"/>
                  </a:solidFill>
                  <a:latin typeface="Tahoma"/>
                  <a:cs typeface="Tahoma"/>
                </a:rPr>
                <a:t>the</a:t>
              </a:r>
              <a:r>
                <a:rPr sz="1600" spc="-25" dirty="0">
                  <a:solidFill>
                    <a:srgbClr val="292929"/>
                  </a:solidFill>
                  <a:latin typeface="Tahoma"/>
                  <a:cs typeface="Tahoma"/>
                </a:rPr>
                <a:t> </a:t>
              </a:r>
              <a:r>
                <a:rPr sz="1600" spc="-45" dirty="0">
                  <a:solidFill>
                    <a:srgbClr val="292929"/>
                  </a:solidFill>
                  <a:latin typeface="Tahoma"/>
                  <a:cs typeface="Tahoma"/>
                </a:rPr>
                <a:t>current</a:t>
              </a:r>
              <a:r>
                <a:rPr sz="1600" spc="-37" dirty="0">
                  <a:solidFill>
                    <a:srgbClr val="292929"/>
                  </a:solidFill>
                  <a:latin typeface="Tahoma"/>
                  <a:cs typeface="Tahoma"/>
                </a:rPr>
                <a:t> </a:t>
              </a:r>
              <a:r>
                <a:rPr sz="1600" spc="-73" dirty="0">
                  <a:solidFill>
                    <a:srgbClr val="292929"/>
                  </a:solidFill>
                  <a:latin typeface="Tahoma"/>
                  <a:cs typeface="Tahoma"/>
                </a:rPr>
                <a:t>update</a:t>
              </a:r>
              <a:r>
                <a:rPr sz="1600" spc="-25" dirty="0">
                  <a:solidFill>
                    <a:srgbClr val="292929"/>
                  </a:solidFill>
                  <a:latin typeface="Tahoma"/>
                  <a:cs typeface="Tahoma"/>
                </a:rPr>
                <a:t> </a:t>
              </a:r>
              <a:r>
                <a:rPr sz="1600" dirty="0">
                  <a:solidFill>
                    <a:srgbClr val="292929"/>
                  </a:solidFill>
                  <a:latin typeface="Tahoma"/>
                  <a:cs typeface="Tahoma"/>
                </a:rPr>
                <a:t>is</a:t>
              </a:r>
              <a:r>
                <a:rPr sz="1600" spc="-25" dirty="0">
                  <a:solidFill>
                    <a:srgbClr val="292929"/>
                  </a:solidFill>
                  <a:latin typeface="Tahoma"/>
                  <a:cs typeface="Tahoma"/>
                </a:rPr>
                <a:t> </a:t>
              </a:r>
              <a:r>
                <a:rPr sz="1600" spc="-6" dirty="0">
                  <a:solidFill>
                    <a:srgbClr val="292929"/>
                  </a:solidFill>
                  <a:latin typeface="Tahoma"/>
                  <a:cs typeface="Tahoma"/>
                </a:rPr>
                <a:t>proportional </a:t>
              </a:r>
              <a:r>
                <a:rPr sz="1600" spc="-56" dirty="0">
                  <a:solidFill>
                    <a:srgbClr val="292929"/>
                  </a:solidFill>
                  <a:latin typeface="Tahoma"/>
                  <a:cs typeface="Tahoma"/>
                </a:rPr>
                <a:t>to</a:t>
              </a:r>
              <a:r>
                <a:rPr sz="1600" spc="-25" dirty="0">
                  <a:solidFill>
                    <a:srgbClr val="292929"/>
                  </a:solidFill>
                  <a:latin typeface="Tahoma"/>
                  <a:cs typeface="Tahoma"/>
                </a:rPr>
                <a:t> </a:t>
              </a:r>
              <a:r>
                <a:rPr sz="1600" spc="-56" dirty="0">
                  <a:solidFill>
                    <a:srgbClr val="292929"/>
                  </a:solidFill>
                  <a:latin typeface="Tahoma"/>
                  <a:cs typeface="Tahoma"/>
                </a:rPr>
                <a:t>not</a:t>
              </a:r>
              <a:r>
                <a:rPr sz="1600" spc="-17" dirty="0">
                  <a:solidFill>
                    <a:srgbClr val="292929"/>
                  </a:solidFill>
                  <a:latin typeface="Tahoma"/>
                  <a:cs typeface="Tahoma"/>
                </a:rPr>
                <a:t> </a:t>
              </a:r>
              <a:r>
                <a:rPr sz="1600" spc="-53" dirty="0">
                  <a:solidFill>
                    <a:srgbClr val="292929"/>
                  </a:solidFill>
                  <a:latin typeface="Tahoma"/>
                  <a:cs typeface="Tahoma"/>
                </a:rPr>
                <a:t>just</a:t>
              </a:r>
              <a:r>
                <a:rPr sz="1600" spc="-17" dirty="0">
                  <a:solidFill>
                    <a:srgbClr val="292929"/>
                  </a:solidFill>
                  <a:latin typeface="Tahoma"/>
                  <a:cs typeface="Tahoma"/>
                </a:rPr>
                <a:t> </a:t>
              </a:r>
              <a:r>
                <a:rPr sz="1600" spc="-64" dirty="0">
                  <a:solidFill>
                    <a:srgbClr val="292929"/>
                  </a:solidFill>
                  <a:latin typeface="Tahoma"/>
                  <a:cs typeface="Tahoma"/>
                </a:rPr>
                <a:t>the</a:t>
              </a:r>
              <a:r>
                <a:rPr sz="1600" spc="-25" dirty="0">
                  <a:solidFill>
                    <a:srgbClr val="292929"/>
                  </a:solidFill>
                  <a:latin typeface="Tahoma"/>
                  <a:cs typeface="Tahoma"/>
                </a:rPr>
                <a:t> </a:t>
              </a:r>
              <a:r>
                <a:rPr sz="1600" spc="-53" dirty="0">
                  <a:solidFill>
                    <a:srgbClr val="292929"/>
                  </a:solidFill>
                  <a:latin typeface="Tahoma"/>
                  <a:cs typeface="Tahoma"/>
                </a:rPr>
                <a:t>present</a:t>
              </a:r>
              <a:r>
                <a:rPr sz="1600" spc="-25" dirty="0">
                  <a:solidFill>
                    <a:srgbClr val="292929"/>
                  </a:solidFill>
                  <a:latin typeface="Tahoma"/>
                  <a:cs typeface="Tahoma"/>
                </a:rPr>
                <a:t> </a:t>
              </a:r>
              <a:r>
                <a:rPr sz="1600" spc="-59" dirty="0">
                  <a:solidFill>
                    <a:srgbClr val="292929"/>
                  </a:solidFill>
                  <a:latin typeface="Tahoma"/>
                  <a:cs typeface="Tahoma"/>
                </a:rPr>
                <a:t>gradient</a:t>
              </a:r>
              <a:r>
                <a:rPr sz="1600" spc="-14" dirty="0">
                  <a:solidFill>
                    <a:srgbClr val="292929"/>
                  </a:solidFill>
                  <a:latin typeface="Tahoma"/>
                  <a:cs typeface="Tahoma"/>
                </a:rPr>
                <a:t> </a:t>
              </a:r>
              <a:r>
                <a:rPr sz="1600" spc="-64" dirty="0">
                  <a:solidFill>
                    <a:srgbClr val="292929"/>
                  </a:solidFill>
                  <a:latin typeface="Tahoma"/>
                  <a:cs typeface="Tahoma"/>
                </a:rPr>
                <a:t>but</a:t>
              </a:r>
              <a:r>
                <a:rPr sz="1600" spc="-25" dirty="0">
                  <a:solidFill>
                    <a:srgbClr val="292929"/>
                  </a:solidFill>
                  <a:latin typeface="Tahoma"/>
                  <a:cs typeface="Tahoma"/>
                </a:rPr>
                <a:t> </a:t>
              </a:r>
              <a:r>
                <a:rPr sz="1600" spc="-39" dirty="0">
                  <a:solidFill>
                    <a:srgbClr val="292929"/>
                  </a:solidFill>
                  <a:latin typeface="Tahoma"/>
                  <a:cs typeface="Tahoma"/>
                </a:rPr>
                <a:t>also</a:t>
              </a:r>
              <a:r>
                <a:rPr sz="1600" spc="-20" dirty="0">
                  <a:solidFill>
                    <a:srgbClr val="292929"/>
                  </a:solidFill>
                  <a:latin typeface="Tahoma"/>
                  <a:cs typeface="Tahoma"/>
                </a:rPr>
                <a:t> </a:t>
              </a:r>
              <a:r>
                <a:rPr sz="1600" spc="-53" dirty="0">
                  <a:solidFill>
                    <a:srgbClr val="292929"/>
                  </a:solidFill>
                  <a:latin typeface="Tahoma"/>
                  <a:cs typeface="Tahoma"/>
                </a:rPr>
                <a:t>gradients</a:t>
              </a:r>
              <a:r>
                <a:rPr sz="1600" spc="-20" dirty="0">
                  <a:solidFill>
                    <a:srgbClr val="292929"/>
                  </a:solidFill>
                  <a:latin typeface="Tahoma"/>
                  <a:cs typeface="Tahoma"/>
                </a:rPr>
                <a:t> </a:t>
              </a:r>
              <a:r>
                <a:rPr sz="1600" spc="-14" dirty="0">
                  <a:solidFill>
                    <a:srgbClr val="292929"/>
                  </a:solidFill>
                  <a:latin typeface="Tahoma"/>
                  <a:cs typeface="Tahoma"/>
                </a:rPr>
                <a:t>of </a:t>
              </a:r>
              <a:r>
                <a:rPr sz="1600" spc="-48" dirty="0">
                  <a:solidFill>
                    <a:srgbClr val="292929"/>
                  </a:solidFill>
                  <a:latin typeface="Tahoma"/>
                  <a:cs typeface="Tahoma"/>
                </a:rPr>
                <a:t>previous</a:t>
              </a:r>
              <a:r>
                <a:rPr sz="1600" spc="-14" dirty="0">
                  <a:solidFill>
                    <a:srgbClr val="292929"/>
                  </a:solidFill>
                  <a:latin typeface="Tahoma"/>
                  <a:cs typeface="Tahoma"/>
                </a:rPr>
                <a:t> </a:t>
              </a:r>
              <a:r>
                <a:rPr sz="1600" spc="-39" dirty="0">
                  <a:solidFill>
                    <a:srgbClr val="292929"/>
                  </a:solidFill>
                  <a:latin typeface="Tahoma"/>
                  <a:cs typeface="Tahoma"/>
                </a:rPr>
                <a:t>steps,</a:t>
              </a:r>
              <a:r>
                <a:rPr sz="1600" dirty="0">
                  <a:solidFill>
                    <a:srgbClr val="292929"/>
                  </a:solidFill>
                  <a:latin typeface="Tahoma"/>
                  <a:cs typeface="Tahoma"/>
                </a:rPr>
                <a:t> </a:t>
              </a:r>
              <a:r>
                <a:rPr sz="1600" spc="-62" dirty="0">
                  <a:solidFill>
                    <a:srgbClr val="292929"/>
                  </a:solidFill>
                  <a:latin typeface="Tahoma"/>
                  <a:cs typeface="Tahoma"/>
                </a:rPr>
                <a:t>although</a:t>
              </a:r>
              <a:r>
                <a:rPr sz="1600" spc="-11" dirty="0">
                  <a:solidFill>
                    <a:srgbClr val="292929"/>
                  </a:solidFill>
                  <a:latin typeface="Tahoma"/>
                  <a:cs typeface="Tahoma"/>
                </a:rPr>
                <a:t> </a:t>
              </a:r>
              <a:r>
                <a:rPr sz="1600" spc="-48" dirty="0">
                  <a:solidFill>
                    <a:srgbClr val="292929"/>
                  </a:solidFill>
                  <a:latin typeface="Tahoma"/>
                  <a:cs typeface="Tahoma"/>
                </a:rPr>
                <a:t>their</a:t>
              </a:r>
              <a:r>
                <a:rPr sz="1600" spc="-14" dirty="0">
                  <a:solidFill>
                    <a:srgbClr val="292929"/>
                  </a:solidFill>
                  <a:latin typeface="Tahoma"/>
                  <a:cs typeface="Tahoma"/>
                </a:rPr>
                <a:t> </a:t>
              </a:r>
              <a:r>
                <a:rPr sz="1600" spc="-51" dirty="0">
                  <a:solidFill>
                    <a:srgbClr val="292929"/>
                  </a:solidFill>
                  <a:latin typeface="Tahoma"/>
                  <a:cs typeface="Tahoma"/>
                </a:rPr>
                <a:t>contribution</a:t>
              </a:r>
              <a:r>
                <a:rPr sz="1600" spc="3" dirty="0">
                  <a:solidFill>
                    <a:srgbClr val="292929"/>
                  </a:solidFill>
                  <a:latin typeface="Tahoma"/>
                  <a:cs typeface="Tahoma"/>
                </a:rPr>
                <a:t> </a:t>
              </a:r>
              <a:r>
                <a:rPr sz="1600" spc="-6" dirty="0">
                  <a:solidFill>
                    <a:srgbClr val="292929"/>
                  </a:solidFill>
                  <a:latin typeface="Tahoma"/>
                  <a:cs typeface="Tahoma"/>
                </a:rPr>
                <a:t>reduces </a:t>
              </a:r>
              <a:r>
                <a:rPr sz="1600" spc="-51" dirty="0">
                  <a:solidFill>
                    <a:srgbClr val="292929"/>
                  </a:solidFill>
                  <a:latin typeface="Tahoma"/>
                  <a:cs typeface="Tahoma"/>
                </a:rPr>
                <a:t>every</a:t>
              </a:r>
              <a:r>
                <a:rPr sz="1600" spc="-42" dirty="0">
                  <a:solidFill>
                    <a:srgbClr val="292929"/>
                  </a:solidFill>
                  <a:latin typeface="Tahoma"/>
                  <a:cs typeface="Tahoma"/>
                </a:rPr>
                <a:t> </a:t>
              </a:r>
              <a:r>
                <a:rPr sz="1600" spc="-59" dirty="0">
                  <a:solidFill>
                    <a:srgbClr val="292929"/>
                  </a:solidFill>
                  <a:latin typeface="Tahoma"/>
                  <a:cs typeface="Tahoma"/>
                </a:rPr>
                <a:t>time</a:t>
              </a:r>
              <a:r>
                <a:rPr sz="1600" spc="-14" dirty="0">
                  <a:solidFill>
                    <a:srgbClr val="292929"/>
                  </a:solidFill>
                  <a:latin typeface="Tahoma"/>
                  <a:cs typeface="Tahoma"/>
                </a:rPr>
                <a:t> </a:t>
              </a:r>
              <a:r>
                <a:rPr sz="1600" spc="-45" dirty="0">
                  <a:solidFill>
                    <a:srgbClr val="292929"/>
                  </a:solidFill>
                  <a:latin typeface="Tahoma"/>
                  <a:cs typeface="Tahoma"/>
                </a:rPr>
                <a:t>step</a:t>
              </a:r>
              <a:r>
                <a:rPr sz="1600" spc="-17" dirty="0">
                  <a:solidFill>
                    <a:srgbClr val="292929"/>
                  </a:solidFill>
                  <a:latin typeface="Tahoma"/>
                  <a:cs typeface="Tahoma"/>
                </a:rPr>
                <a:t> </a:t>
              </a:r>
              <a:r>
                <a:rPr sz="1600" spc="-62" dirty="0">
                  <a:solidFill>
                    <a:srgbClr val="292929"/>
                  </a:solidFill>
                  <a:latin typeface="Tahoma"/>
                  <a:cs typeface="Tahoma"/>
                </a:rPr>
                <a:t>by</a:t>
              </a:r>
              <a:r>
                <a:rPr sz="1600" spc="-17" dirty="0">
                  <a:solidFill>
                    <a:srgbClr val="292929"/>
                  </a:solidFill>
                  <a:latin typeface="Tahoma"/>
                  <a:cs typeface="Tahoma"/>
                </a:rPr>
                <a:t> </a:t>
              </a:r>
              <a:r>
                <a:rPr sz="1600" b="1" i="1" spc="-79" dirty="0">
                  <a:solidFill>
                    <a:srgbClr val="292929"/>
                  </a:solidFill>
                  <a:latin typeface="Arial"/>
                  <a:cs typeface="Arial"/>
                </a:rPr>
                <a:t>γ</a:t>
              </a:r>
              <a:r>
                <a:rPr sz="1600" spc="-79" dirty="0">
                  <a:solidFill>
                    <a:srgbClr val="292929"/>
                  </a:solidFill>
                  <a:latin typeface="Tahoma"/>
                  <a:cs typeface="Tahoma"/>
                </a:rPr>
                <a:t>(gamma)</a:t>
              </a:r>
              <a:r>
                <a:rPr sz="1600" spc="-23" dirty="0">
                  <a:solidFill>
                    <a:srgbClr val="292929"/>
                  </a:solidFill>
                  <a:latin typeface="Tahoma"/>
                  <a:cs typeface="Tahoma"/>
                </a:rPr>
                <a:t> </a:t>
              </a:r>
              <a:r>
                <a:rPr sz="1600" spc="-51" dirty="0">
                  <a:solidFill>
                    <a:srgbClr val="292929"/>
                  </a:solidFill>
                  <a:latin typeface="Tahoma"/>
                  <a:cs typeface="Tahoma"/>
                </a:rPr>
                <a:t>times.</a:t>
              </a:r>
              <a:r>
                <a:rPr sz="1600" spc="-17" dirty="0">
                  <a:solidFill>
                    <a:srgbClr val="292929"/>
                  </a:solidFill>
                  <a:latin typeface="Tahoma"/>
                  <a:cs typeface="Tahoma"/>
                </a:rPr>
                <a:t> </a:t>
              </a:r>
              <a:r>
                <a:rPr sz="1600" spc="-62" dirty="0">
                  <a:solidFill>
                    <a:srgbClr val="292929"/>
                  </a:solidFill>
                  <a:latin typeface="Tahoma"/>
                  <a:cs typeface="Tahoma"/>
                </a:rPr>
                <a:t>And</a:t>
              </a:r>
              <a:r>
                <a:rPr sz="1600" spc="-28" dirty="0">
                  <a:solidFill>
                    <a:srgbClr val="292929"/>
                  </a:solidFill>
                  <a:latin typeface="Tahoma"/>
                  <a:cs typeface="Tahoma"/>
                </a:rPr>
                <a:t> </a:t>
              </a:r>
              <a:r>
                <a:rPr sz="1600" spc="-73" dirty="0">
                  <a:solidFill>
                    <a:srgbClr val="292929"/>
                  </a:solidFill>
                  <a:latin typeface="Tahoma"/>
                  <a:cs typeface="Tahoma"/>
                </a:rPr>
                <a:t>that</a:t>
              </a:r>
              <a:r>
                <a:rPr sz="1600" spc="-23" dirty="0">
                  <a:solidFill>
                    <a:srgbClr val="292929"/>
                  </a:solidFill>
                  <a:latin typeface="Tahoma"/>
                  <a:cs typeface="Tahoma"/>
                </a:rPr>
                <a:t> </a:t>
              </a:r>
              <a:r>
                <a:rPr sz="1600" dirty="0">
                  <a:solidFill>
                    <a:srgbClr val="292929"/>
                  </a:solidFill>
                  <a:latin typeface="Tahoma"/>
                  <a:cs typeface="Tahoma"/>
                </a:rPr>
                <a:t>is</a:t>
              </a:r>
              <a:r>
                <a:rPr sz="1600" spc="-28" dirty="0">
                  <a:solidFill>
                    <a:srgbClr val="292929"/>
                  </a:solidFill>
                  <a:latin typeface="Tahoma"/>
                  <a:cs typeface="Tahoma"/>
                </a:rPr>
                <a:t> </a:t>
              </a:r>
              <a:r>
                <a:rPr sz="1600" spc="-23" dirty="0">
                  <a:solidFill>
                    <a:srgbClr val="292929"/>
                  </a:solidFill>
                  <a:latin typeface="Tahoma"/>
                  <a:cs typeface="Tahoma"/>
                </a:rPr>
                <a:t>how </a:t>
              </a:r>
              <a:r>
                <a:rPr sz="1600" spc="-76" dirty="0">
                  <a:solidFill>
                    <a:srgbClr val="292929"/>
                  </a:solidFill>
                  <a:latin typeface="Tahoma"/>
                  <a:cs typeface="Tahoma"/>
                </a:rPr>
                <a:t>we</a:t>
              </a:r>
              <a:r>
                <a:rPr sz="1600" spc="-28" dirty="0">
                  <a:solidFill>
                    <a:srgbClr val="292929"/>
                  </a:solidFill>
                  <a:latin typeface="Tahoma"/>
                  <a:cs typeface="Tahoma"/>
                </a:rPr>
                <a:t> </a:t>
              </a:r>
              <a:r>
                <a:rPr sz="1600" spc="-42" dirty="0">
                  <a:solidFill>
                    <a:srgbClr val="292929"/>
                  </a:solidFill>
                  <a:latin typeface="Tahoma"/>
                  <a:cs typeface="Tahoma"/>
                </a:rPr>
                <a:t>boost</a:t>
              </a:r>
              <a:r>
                <a:rPr sz="1600" spc="-14" dirty="0">
                  <a:solidFill>
                    <a:srgbClr val="292929"/>
                  </a:solidFill>
                  <a:latin typeface="Tahoma"/>
                  <a:cs typeface="Tahoma"/>
                </a:rPr>
                <a:t> </a:t>
              </a:r>
              <a:r>
                <a:rPr sz="1600" spc="-62" dirty="0">
                  <a:solidFill>
                    <a:srgbClr val="292929"/>
                  </a:solidFill>
                  <a:latin typeface="Tahoma"/>
                  <a:cs typeface="Tahoma"/>
                </a:rPr>
                <a:t>the</a:t>
              </a:r>
              <a:r>
                <a:rPr sz="1600" spc="-20" dirty="0">
                  <a:solidFill>
                    <a:srgbClr val="292929"/>
                  </a:solidFill>
                  <a:latin typeface="Tahoma"/>
                  <a:cs typeface="Tahoma"/>
                </a:rPr>
                <a:t> </a:t>
              </a:r>
              <a:r>
                <a:rPr sz="1600" spc="-68" dirty="0">
                  <a:solidFill>
                    <a:srgbClr val="292929"/>
                  </a:solidFill>
                  <a:latin typeface="Tahoma"/>
                  <a:cs typeface="Tahoma"/>
                </a:rPr>
                <a:t>magnitude</a:t>
              </a:r>
              <a:r>
                <a:rPr sz="1600" spc="-23" dirty="0">
                  <a:solidFill>
                    <a:srgbClr val="292929"/>
                  </a:solidFill>
                  <a:latin typeface="Tahoma"/>
                  <a:cs typeface="Tahoma"/>
                </a:rPr>
                <a:t> </a:t>
              </a:r>
              <a:r>
                <a:rPr sz="1600" spc="-42" dirty="0">
                  <a:solidFill>
                    <a:srgbClr val="292929"/>
                  </a:solidFill>
                  <a:latin typeface="Tahoma"/>
                  <a:cs typeface="Tahoma"/>
                </a:rPr>
                <a:t>of</a:t>
              </a:r>
              <a:r>
                <a:rPr sz="1600" spc="-14" dirty="0">
                  <a:solidFill>
                    <a:srgbClr val="292929"/>
                  </a:solidFill>
                  <a:latin typeface="Tahoma"/>
                  <a:cs typeface="Tahoma"/>
                </a:rPr>
                <a:t> </a:t>
              </a:r>
              <a:r>
                <a:rPr sz="1600" spc="-62" dirty="0">
                  <a:solidFill>
                    <a:srgbClr val="292929"/>
                  </a:solidFill>
                  <a:latin typeface="Tahoma"/>
                  <a:cs typeface="Tahoma"/>
                </a:rPr>
                <a:t>the</a:t>
              </a:r>
              <a:r>
                <a:rPr sz="1600" spc="-20" dirty="0">
                  <a:solidFill>
                    <a:srgbClr val="292929"/>
                  </a:solidFill>
                  <a:latin typeface="Tahoma"/>
                  <a:cs typeface="Tahoma"/>
                </a:rPr>
                <a:t> </a:t>
              </a:r>
              <a:r>
                <a:rPr sz="1600" spc="-73" dirty="0">
                  <a:solidFill>
                    <a:srgbClr val="292929"/>
                  </a:solidFill>
                  <a:latin typeface="Tahoma"/>
                  <a:cs typeface="Tahoma"/>
                </a:rPr>
                <a:t>update</a:t>
              </a:r>
              <a:r>
                <a:rPr sz="1600" spc="-23" dirty="0">
                  <a:solidFill>
                    <a:srgbClr val="292929"/>
                  </a:solidFill>
                  <a:latin typeface="Tahoma"/>
                  <a:cs typeface="Tahoma"/>
                </a:rPr>
                <a:t> </a:t>
              </a:r>
              <a:r>
                <a:rPr sz="1600" spc="-79" dirty="0">
                  <a:solidFill>
                    <a:srgbClr val="292929"/>
                  </a:solidFill>
                  <a:latin typeface="Tahoma"/>
                  <a:cs typeface="Tahoma"/>
                </a:rPr>
                <a:t>at</a:t>
              </a:r>
              <a:r>
                <a:rPr sz="1600" spc="-25" dirty="0">
                  <a:solidFill>
                    <a:srgbClr val="292929"/>
                  </a:solidFill>
                  <a:latin typeface="Tahoma"/>
                  <a:cs typeface="Tahoma"/>
                </a:rPr>
                <a:t> </a:t>
              </a:r>
              <a:r>
                <a:rPr sz="1600" spc="-6" dirty="0">
                  <a:solidFill>
                    <a:srgbClr val="292929"/>
                  </a:solidFill>
                  <a:latin typeface="Tahoma"/>
                  <a:cs typeface="Tahoma"/>
                </a:rPr>
                <a:t>gentle regions.</a:t>
              </a:r>
              <a:endParaRPr sz="1600" dirty="0">
                <a:latin typeface="Tahoma"/>
                <a:cs typeface="Tahoma"/>
              </a:endParaRPr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571499" y="392391"/>
            <a:ext cx="11209376" cy="376546"/>
          </a:xfrm>
          <a:prstGeom prst="rect">
            <a:avLst/>
          </a:prstGeom>
        </p:spPr>
        <p:txBody>
          <a:bodyPr vert="horz" wrap="square" lIns="0" tIns="7144" rIns="0" bIns="0" rtlCol="0" anchor="ctr">
            <a:spAutoFit/>
          </a:bodyPr>
          <a:lstStyle/>
          <a:p>
            <a:pPr marL="7144">
              <a:lnSpc>
                <a:spcPct val="100000"/>
              </a:lnSpc>
              <a:spcBef>
                <a:spcPts val="56"/>
              </a:spcBef>
            </a:pPr>
            <a:r>
              <a:rPr sz="2400" spc="-84" dirty="0"/>
              <a:t>Gradient</a:t>
            </a:r>
            <a:r>
              <a:rPr sz="2400" spc="3" dirty="0"/>
              <a:t> </a:t>
            </a:r>
            <a:r>
              <a:rPr sz="2400" spc="-90" dirty="0"/>
              <a:t>Descent</a:t>
            </a:r>
            <a:r>
              <a:rPr sz="2400" spc="6" dirty="0"/>
              <a:t> </a:t>
            </a:r>
            <a:r>
              <a:rPr sz="2400" spc="-76" dirty="0"/>
              <a:t>Optimisation</a:t>
            </a:r>
            <a:endParaRPr sz="24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 shot of a graph&#10;&#10;AI-generated content may be incorrect.">
            <a:extLst>
              <a:ext uri="{FF2B5EF4-FFF2-40B4-BE49-F238E27FC236}">
                <a16:creationId xmlns:a16="http://schemas.microsoft.com/office/drawing/2014/main" id="{85858B26-0E35-C6DA-E276-916194C81B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186" y="416197"/>
            <a:ext cx="6014702" cy="47260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3C6B4BB-2CF0-F924-EF02-6FD6AC62D242}"/>
              </a:ext>
            </a:extLst>
          </p:cNvPr>
          <p:cNvSpPr txBox="1"/>
          <p:nvPr/>
        </p:nvSpPr>
        <p:spPr>
          <a:xfrm>
            <a:off x="269620" y="5143103"/>
            <a:ext cx="630189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6B6B6B"/>
                </a:solidFill>
                <a:latin typeface="sohne"/>
              </a:rPr>
              <a:t>Momentum-Based Gradient Descent. 100 iterations of vanilla gradient descent make the black patch.</a:t>
            </a:r>
            <a:endParaRPr lang="en-US"/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848EF76-5FB8-360B-782E-96CB738A38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8142" y="414584"/>
            <a:ext cx="5729844" cy="423763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CEA9401-8C74-06D4-CBF0-898A00B6821F}"/>
              </a:ext>
            </a:extLst>
          </p:cNvPr>
          <p:cNvSpPr txBox="1"/>
          <p:nvPr/>
        </p:nvSpPr>
        <p:spPr>
          <a:xfrm>
            <a:off x="6485906" y="4853049"/>
            <a:ext cx="5603174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Momentum (magenta) vs. Gradient Descent (cyan) on a surface with a global minimum (the left well) and local minimum (the right well)</a:t>
            </a:r>
          </a:p>
        </p:txBody>
      </p:sp>
    </p:spTree>
    <p:extLst>
      <p:ext uri="{BB962C8B-B14F-4D97-AF65-F5344CB8AC3E}">
        <p14:creationId xmlns:p14="http://schemas.microsoft.com/office/powerpoint/2010/main" val="9256724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71499" y="328319"/>
            <a:ext cx="11209376" cy="504686"/>
          </a:xfrm>
          <a:prstGeom prst="rect">
            <a:avLst/>
          </a:prstGeom>
        </p:spPr>
        <p:txBody>
          <a:bodyPr vert="horz" wrap="square" lIns="0" tIns="134045" rIns="0" bIns="0" rtlCol="0" anchor="ctr">
            <a:spAutoFit/>
          </a:bodyPr>
          <a:lstStyle/>
          <a:p>
            <a:pPr marL="156805">
              <a:lnSpc>
                <a:spcPct val="100000"/>
              </a:lnSpc>
              <a:spcBef>
                <a:spcPts val="56"/>
              </a:spcBef>
            </a:pPr>
            <a:r>
              <a:rPr sz="2400" spc="-160" dirty="0"/>
              <a:t>Advantage</a:t>
            </a:r>
            <a:r>
              <a:rPr sz="2400" spc="-64" dirty="0"/>
              <a:t> </a:t>
            </a:r>
            <a:r>
              <a:rPr sz="2400" spc="-163" dirty="0"/>
              <a:t>and</a:t>
            </a:r>
            <a:r>
              <a:rPr sz="2400" spc="-45" dirty="0"/>
              <a:t> </a:t>
            </a:r>
            <a:r>
              <a:rPr sz="2400" spc="-141" dirty="0"/>
              <a:t>disadvantage</a:t>
            </a:r>
            <a:r>
              <a:rPr sz="2400" spc="-64" dirty="0"/>
              <a:t> </a:t>
            </a:r>
            <a:r>
              <a:rPr sz="2400" spc="-146" dirty="0"/>
              <a:t>of</a:t>
            </a:r>
            <a:r>
              <a:rPr sz="2400" spc="-45" dirty="0"/>
              <a:t> </a:t>
            </a:r>
            <a:r>
              <a:rPr sz="2400" spc="-188" dirty="0"/>
              <a:t>momentum</a:t>
            </a:r>
            <a:r>
              <a:rPr sz="2400" spc="-64" dirty="0"/>
              <a:t> </a:t>
            </a:r>
            <a:r>
              <a:rPr sz="2400" spc="-157" dirty="0"/>
              <a:t>based</a:t>
            </a:r>
            <a:r>
              <a:rPr sz="2400" spc="-53" dirty="0"/>
              <a:t> </a:t>
            </a:r>
            <a:r>
              <a:rPr sz="2400" spc="-258" dirty="0"/>
              <a:t>GD</a:t>
            </a:r>
            <a:endParaRPr sz="2400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F5C5E6B-EAF8-A4E0-E7BE-E6411340FD06}"/>
              </a:ext>
            </a:extLst>
          </p:cNvPr>
          <p:cNvGrpSpPr/>
          <p:nvPr/>
        </p:nvGrpSpPr>
        <p:grpSpPr>
          <a:xfrm>
            <a:off x="1295400" y="1784884"/>
            <a:ext cx="10223088" cy="3288260"/>
            <a:chOff x="2781414" y="968550"/>
            <a:chExt cx="6515817" cy="2314099"/>
          </a:xfrm>
        </p:grpSpPr>
        <p:sp>
          <p:nvSpPr>
            <p:cNvPr id="4" name="object 4"/>
            <p:cNvSpPr txBox="1"/>
            <p:nvPr/>
          </p:nvSpPr>
          <p:spPr>
            <a:xfrm>
              <a:off x="2781414" y="2665762"/>
              <a:ext cx="3399694" cy="524908"/>
            </a:xfrm>
            <a:prstGeom prst="rect">
              <a:avLst/>
            </a:prstGeom>
          </p:spPr>
          <p:txBody>
            <a:bodyPr vert="horz" wrap="square" lIns="0" tIns="7144" rIns="0" bIns="0" rtlCol="0">
              <a:spAutoFit/>
            </a:bodyPr>
            <a:lstStyle/>
            <a:p>
              <a:pPr marL="7144" marR="2858" algn="just">
                <a:spcBef>
                  <a:spcPts val="56"/>
                </a:spcBef>
              </a:pPr>
              <a:r>
                <a:rPr sz="1600" dirty="0">
                  <a:solidFill>
                    <a:srgbClr val="292929"/>
                  </a:solidFill>
                  <a:latin typeface="Calibri"/>
                  <a:cs typeface="Calibri"/>
                </a:rPr>
                <a:t>It</a:t>
              </a:r>
              <a:r>
                <a:rPr sz="1600" spc="-28" dirty="0">
                  <a:solidFill>
                    <a:srgbClr val="292929"/>
                  </a:solidFill>
                  <a:latin typeface="Calibri"/>
                  <a:cs typeface="Calibri"/>
                </a:rPr>
                <a:t> </a:t>
              </a:r>
              <a:r>
                <a:rPr sz="1600" dirty="0">
                  <a:solidFill>
                    <a:srgbClr val="292929"/>
                  </a:solidFill>
                  <a:latin typeface="Calibri"/>
                  <a:cs typeface="Calibri"/>
                </a:rPr>
                <a:t>is</a:t>
              </a:r>
              <a:r>
                <a:rPr sz="1600" spc="-28" dirty="0">
                  <a:solidFill>
                    <a:srgbClr val="292929"/>
                  </a:solidFill>
                  <a:latin typeface="Calibri"/>
                  <a:cs typeface="Calibri"/>
                </a:rPr>
                <a:t> </a:t>
              </a:r>
              <a:r>
                <a:rPr sz="1600" dirty="0">
                  <a:solidFill>
                    <a:srgbClr val="292929"/>
                  </a:solidFill>
                  <a:latin typeface="Calibri"/>
                  <a:cs typeface="Calibri"/>
                </a:rPr>
                <a:t>evident</a:t>
              </a:r>
              <a:r>
                <a:rPr sz="1600" spc="-23" dirty="0">
                  <a:solidFill>
                    <a:srgbClr val="292929"/>
                  </a:solidFill>
                  <a:latin typeface="Calibri"/>
                  <a:cs typeface="Calibri"/>
                </a:rPr>
                <a:t> </a:t>
              </a:r>
              <a:r>
                <a:rPr sz="1600" dirty="0">
                  <a:solidFill>
                    <a:srgbClr val="292929"/>
                  </a:solidFill>
                  <a:latin typeface="Calibri"/>
                  <a:cs typeface="Calibri"/>
                </a:rPr>
                <a:t>that</a:t>
              </a:r>
              <a:r>
                <a:rPr sz="1600" spc="-28" dirty="0">
                  <a:solidFill>
                    <a:srgbClr val="292929"/>
                  </a:solidFill>
                  <a:latin typeface="Calibri"/>
                  <a:cs typeface="Calibri"/>
                </a:rPr>
                <a:t> </a:t>
              </a:r>
              <a:r>
                <a:rPr sz="1600" dirty="0">
                  <a:solidFill>
                    <a:srgbClr val="292929"/>
                  </a:solidFill>
                  <a:latin typeface="Calibri"/>
                  <a:cs typeface="Calibri"/>
                </a:rPr>
                <a:t>even</a:t>
              </a:r>
              <a:r>
                <a:rPr sz="1600" spc="-23" dirty="0">
                  <a:solidFill>
                    <a:srgbClr val="292929"/>
                  </a:solidFill>
                  <a:latin typeface="Calibri"/>
                  <a:cs typeface="Calibri"/>
                </a:rPr>
                <a:t> </a:t>
              </a:r>
              <a:r>
                <a:rPr sz="1600" dirty="0">
                  <a:solidFill>
                    <a:srgbClr val="292929"/>
                  </a:solidFill>
                  <a:latin typeface="Calibri"/>
                  <a:cs typeface="Calibri"/>
                </a:rPr>
                <a:t>in</a:t>
              </a:r>
              <a:r>
                <a:rPr sz="1600" spc="-23" dirty="0">
                  <a:solidFill>
                    <a:srgbClr val="292929"/>
                  </a:solidFill>
                  <a:latin typeface="Calibri"/>
                  <a:cs typeface="Calibri"/>
                </a:rPr>
                <a:t> </a:t>
              </a:r>
              <a:r>
                <a:rPr sz="1600" dirty="0">
                  <a:solidFill>
                    <a:srgbClr val="292929"/>
                  </a:solidFill>
                  <a:latin typeface="Calibri"/>
                  <a:cs typeface="Calibri"/>
                </a:rPr>
                <a:t>the</a:t>
              </a:r>
              <a:r>
                <a:rPr sz="1600" spc="-25" dirty="0">
                  <a:solidFill>
                    <a:srgbClr val="292929"/>
                  </a:solidFill>
                  <a:latin typeface="Calibri"/>
                  <a:cs typeface="Calibri"/>
                </a:rPr>
                <a:t> </a:t>
              </a:r>
              <a:r>
                <a:rPr sz="1600" dirty="0">
                  <a:solidFill>
                    <a:srgbClr val="292929"/>
                  </a:solidFill>
                  <a:latin typeface="Calibri"/>
                  <a:cs typeface="Calibri"/>
                </a:rPr>
                <a:t>regions</a:t>
              </a:r>
              <a:r>
                <a:rPr sz="1600" spc="-17" dirty="0">
                  <a:solidFill>
                    <a:srgbClr val="292929"/>
                  </a:solidFill>
                  <a:latin typeface="Calibri"/>
                  <a:cs typeface="Calibri"/>
                </a:rPr>
                <a:t> </a:t>
              </a:r>
              <a:r>
                <a:rPr sz="1600" dirty="0">
                  <a:solidFill>
                    <a:srgbClr val="292929"/>
                  </a:solidFill>
                  <a:latin typeface="Calibri"/>
                  <a:cs typeface="Calibri"/>
                </a:rPr>
                <a:t>having</a:t>
              </a:r>
              <a:r>
                <a:rPr sz="1600" spc="-25" dirty="0">
                  <a:solidFill>
                    <a:srgbClr val="292929"/>
                  </a:solidFill>
                  <a:latin typeface="Calibri"/>
                  <a:cs typeface="Calibri"/>
                </a:rPr>
                <a:t> </a:t>
              </a:r>
              <a:r>
                <a:rPr sz="1600" dirty="0">
                  <a:solidFill>
                    <a:srgbClr val="292929"/>
                  </a:solidFill>
                  <a:latin typeface="Calibri"/>
                  <a:cs typeface="Calibri"/>
                </a:rPr>
                <a:t>gentle</a:t>
              </a:r>
              <a:r>
                <a:rPr sz="1600" spc="-25" dirty="0">
                  <a:solidFill>
                    <a:srgbClr val="292929"/>
                  </a:solidFill>
                  <a:latin typeface="Calibri"/>
                  <a:cs typeface="Calibri"/>
                </a:rPr>
                <a:t> </a:t>
              </a:r>
              <a:r>
                <a:rPr sz="1600" spc="-6" dirty="0">
                  <a:solidFill>
                    <a:srgbClr val="292929"/>
                  </a:solidFill>
                  <a:latin typeface="Calibri"/>
                  <a:cs typeface="Calibri"/>
                </a:rPr>
                <a:t>slopes, </a:t>
              </a:r>
              <a:r>
                <a:rPr sz="1600" spc="-11" dirty="0">
                  <a:solidFill>
                    <a:srgbClr val="292929"/>
                  </a:solidFill>
                  <a:latin typeface="Calibri"/>
                  <a:cs typeface="Calibri"/>
                </a:rPr>
                <a:t>momentum-</a:t>
              </a:r>
              <a:r>
                <a:rPr sz="1600" dirty="0">
                  <a:solidFill>
                    <a:srgbClr val="292929"/>
                  </a:solidFill>
                  <a:latin typeface="Calibri"/>
                  <a:cs typeface="Calibri"/>
                </a:rPr>
                <a:t>based</a:t>
              </a:r>
              <a:r>
                <a:rPr sz="1600" spc="-25" dirty="0">
                  <a:solidFill>
                    <a:srgbClr val="292929"/>
                  </a:solidFill>
                  <a:latin typeface="Calibri"/>
                  <a:cs typeface="Calibri"/>
                </a:rPr>
                <a:t> </a:t>
              </a:r>
              <a:r>
                <a:rPr sz="1600" spc="-6" dirty="0">
                  <a:solidFill>
                    <a:srgbClr val="292929"/>
                  </a:solidFill>
                  <a:latin typeface="Calibri"/>
                  <a:cs typeface="Calibri"/>
                </a:rPr>
                <a:t>gradient</a:t>
              </a:r>
              <a:r>
                <a:rPr sz="1600" spc="-17" dirty="0">
                  <a:solidFill>
                    <a:srgbClr val="292929"/>
                  </a:solidFill>
                  <a:latin typeface="Calibri"/>
                  <a:cs typeface="Calibri"/>
                </a:rPr>
                <a:t> </a:t>
              </a:r>
              <a:r>
                <a:rPr sz="1600" dirty="0">
                  <a:solidFill>
                    <a:srgbClr val="292929"/>
                  </a:solidFill>
                  <a:latin typeface="Calibri"/>
                  <a:cs typeface="Calibri"/>
                </a:rPr>
                <a:t>descent</a:t>
              </a:r>
              <a:r>
                <a:rPr sz="1600" spc="-17" dirty="0">
                  <a:solidFill>
                    <a:srgbClr val="292929"/>
                  </a:solidFill>
                  <a:latin typeface="Calibri"/>
                  <a:cs typeface="Calibri"/>
                </a:rPr>
                <a:t> </a:t>
              </a:r>
              <a:r>
                <a:rPr sz="1600" dirty="0">
                  <a:solidFill>
                    <a:srgbClr val="292929"/>
                  </a:solidFill>
                  <a:latin typeface="Calibri"/>
                  <a:cs typeface="Calibri"/>
                </a:rPr>
                <a:t>can</a:t>
              </a:r>
              <a:r>
                <a:rPr sz="1600" spc="-14" dirty="0">
                  <a:solidFill>
                    <a:srgbClr val="292929"/>
                  </a:solidFill>
                  <a:latin typeface="Calibri"/>
                  <a:cs typeface="Calibri"/>
                </a:rPr>
                <a:t> </a:t>
              </a:r>
              <a:r>
                <a:rPr sz="1600" spc="-6" dirty="0">
                  <a:solidFill>
                    <a:srgbClr val="292929"/>
                  </a:solidFill>
                  <a:latin typeface="Calibri"/>
                  <a:cs typeface="Calibri"/>
                </a:rPr>
                <a:t>take</a:t>
              </a:r>
              <a:r>
                <a:rPr sz="1600" spc="-20" dirty="0">
                  <a:solidFill>
                    <a:srgbClr val="292929"/>
                  </a:solidFill>
                  <a:latin typeface="Calibri"/>
                  <a:cs typeface="Calibri"/>
                </a:rPr>
                <a:t> </a:t>
              </a:r>
              <a:r>
                <a:rPr sz="1600" spc="-6" dirty="0">
                  <a:solidFill>
                    <a:srgbClr val="292929"/>
                  </a:solidFill>
                  <a:latin typeface="Calibri"/>
                  <a:cs typeface="Calibri"/>
                </a:rPr>
                <a:t>substantial</a:t>
              </a:r>
              <a:r>
                <a:rPr sz="1600" spc="-20" dirty="0">
                  <a:solidFill>
                    <a:srgbClr val="292929"/>
                  </a:solidFill>
                  <a:latin typeface="Calibri"/>
                  <a:cs typeface="Calibri"/>
                </a:rPr>
                <a:t> </a:t>
              </a:r>
              <a:r>
                <a:rPr sz="1600" spc="-6" dirty="0">
                  <a:solidFill>
                    <a:srgbClr val="292929"/>
                  </a:solidFill>
                  <a:latin typeface="Calibri"/>
                  <a:cs typeface="Calibri"/>
                </a:rPr>
                <a:t>steps </a:t>
              </a:r>
              <a:r>
                <a:rPr sz="1600" dirty="0">
                  <a:solidFill>
                    <a:srgbClr val="292929"/>
                  </a:solidFill>
                  <a:latin typeface="Calibri"/>
                  <a:cs typeface="Calibri"/>
                </a:rPr>
                <a:t>because</a:t>
              </a:r>
              <a:r>
                <a:rPr sz="1600" spc="-31" dirty="0">
                  <a:solidFill>
                    <a:srgbClr val="292929"/>
                  </a:solidFill>
                  <a:latin typeface="Calibri"/>
                  <a:cs typeface="Calibri"/>
                </a:rPr>
                <a:t> </a:t>
              </a:r>
              <a:r>
                <a:rPr sz="1600" dirty="0">
                  <a:solidFill>
                    <a:srgbClr val="292929"/>
                  </a:solidFill>
                  <a:latin typeface="Calibri"/>
                  <a:cs typeface="Calibri"/>
                </a:rPr>
                <a:t>the</a:t>
              </a:r>
              <a:r>
                <a:rPr sz="1600" spc="-20" dirty="0">
                  <a:solidFill>
                    <a:srgbClr val="292929"/>
                  </a:solidFill>
                  <a:latin typeface="Calibri"/>
                  <a:cs typeface="Calibri"/>
                </a:rPr>
                <a:t> </a:t>
              </a:r>
              <a:r>
                <a:rPr sz="1600" dirty="0">
                  <a:solidFill>
                    <a:srgbClr val="292929"/>
                  </a:solidFill>
                  <a:latin typeface="Calibri"/>
                  <a:cs typeface="Calibri"/>
                </a:rPr>
                <a:t>momentum</a:t>
              </a:r>
              <a:r>
                <a:rPr sz="1600" spc="-28" dirty="0">
                  <a:solidFill>
                    <a:srgbClr val="292929"/>
                  </a:solidFill>
                  <a:latin typeface="Calibri"/>
                  <a:cs typeface="Calibri"/>
                </a:rPr>
                <a:t> </a:t>
              </a:r>
              <a:r>
                <a:rPr sz="1600" dirty="0">
                  <a:solidFill>
                    <a:srgbClr val="292929"/>
                  </a:solidFill>
                  <a:latin typeface="Calibri"/>
                  <a:cs typeface="Calibri"/>
                </a:rPr>
                <a:t>carries</a:t>
              </a:r>
              <a:r>
                <a:rPr sz="1600" spc="-25" dirty="0">
                  <a:solidFill>
                    <a:srgbClr val="292929"/>
                  </a:solidFill>
                  <a:latin typeface="Calibri"/>
                  <a:cs typeface="Calibri"/>
                </a:rPr>
                <a:t> </a:t>
              </a:r>
              <a:r>
                <a:rPr sz="1600" dirty="0">
                  <a:solidFill>
                    <a:srgbClr val="292929"/>
                  </a:solidFill>
                  <a:latin typeface="Calibri"/>
                  <a:cs typeface="Calibri"/>
                </a:rPr>
                <a:t>it</a:t>
              </a:r>
              <a:r>
                <a:rPr sz="1600" spc="-28" dirty="0">
                  <a:solidFill>
                    <a:srgbClr val="292929"/>
                  </a:solidFill>
                  <a:latin typeface="Calibri"/>
                  <a:cs typeface="Calibri"/>
                </a:rPr>
                <a:t> </a:t>
              </a:r>
              <a:r>
                <a:rPr sz="1600" spc="-6" dirty="0">
                  <a:solidFill>
                    <a:srgbClr val="292929"/>
                  </a:solidFill>
                  <a:latin typeface="Calibri"/>
                  <a:cs typeface="Calibri"/>
                </a:rPr>
                <a:t>along.</a:t>
              </a:r>
              <a:endParaRPr sz="1600" dirty="0">
                <a:latin typeface="Calibri"/>
                <a:cs typeface="Calibri"/>
              </a:endParaRPr>
            </a:p>
          </p:txBody>
        </p:sp>
        <p:sp>
          <p:nvSpPr>
            <p:cNvPr id="5" name="object 5"/>
            <p:cNvSpPr txBox="1"/>
            <p:nvPr/>
          </p:nvSpPr>
          <p:spPr>
            <a:xfrm>
              <a:off x="5860373" y="1491655"/>
              <a:ext cx="3436858" cy="774586"/>
            </a:xfrm>
            <a:prstGeom prst="rect">
              <a:avLst/>
            </a:prstGeom>
            <a:solidFill>
              <a:srgbClr val="DEEBF7"/>
            </a:solidFill>
          </p:spPr>
          <p:txBody>
            <a:bodyPr vert="horz" wrap="square" lIns="0" tIns="23217" rIns="0" bIns="0" rtlCol="0">
              <a:spAutoFit/>
            </a:bodyPr>
            <a:lstStyle/>
            <a:p>
              <a:pPr marL="51792" marR="225743" algn="just">
                <a:spcBef>
                  <a:spcPts val="183"/>
                </a:spcBef>
              </a:pPr>
              <a:r>
                <a:rPr sz="1400" spc="-104" dirty="0">
                  <a:solidFill>
                    <a:srgbClr val="292929"/>
                  </a:solidFill>
                  <a:latin typeface="Tahoma"/>
                  <a:cs typeface="Tahoma"/>
                </a:rPr>
                <a:t>We</a:t>
              </a:r>
              <a:r>
                <a:rPr sz="1400" spc="-23" dirty="0">
                  <a:solidFill>
                    <a:srgbClr val="292929"/>
                  </a:solidFill>
                  <a:latin typeface="Tahoma"/>
                  <a:cs typeface="Tahoma"/>
                </a:rPr>
                <a:t> </a:t>
              </a:r>
              <a:r>
                <a:rPr sz="1400" spc="-51" dirty="0">
                  <a:solidFill>
                    <a:srgbClr val="292929"/>
                  </a:solidFill>
                  <a:latin typeface="Tahoma"/>
                  <a:cs typeface="Tahoma"/>
                </a:rPr>
                <a:t>can</a:t>
              </a:r>
              <a:r>
                <a:rPr sz="1400" spc="-23" dirty="0">
                  <a:solidFill>
                    <a:srgbClr val="292929"/>
                  </a:solidFill>
                  <a:latin typeface="Tahoma"/>
                  <a:cs typeface="Tahoma"/>
                </a:rPr>
                <a:t> </a:t>
              </a:r>
              <a:r>
                <a:rPr sz="1400" spc="-45" dirty="0">
                  <a:solidFill>
                    <a:srgbClr val="292929"/>
                  </a:solidFill>
                  <a:latin typeface="Tahoma"/>
                  <a:cs typeface="Tahoma"/>
                </a:rPr>
                <a:t>observe</a:t>
              </a:r>
              <a:r>
                <a:rPr sz="1400" spc="-14" dirty="0">
                  <a:solidFill>
                    <a:srgbClr val="292929"/>
                  </a:solidFill>
                  <a:latin typeface="Tahoma"/>
                  <a:cs typeface="Tahoma"/>
                </a:rPr>
                <a:t> </a:t>
              </a:r>
              <a:r>
                <a:rPr sz="1400" spc="-73" dirty="0">
                  <a:solidFill>
                    <a:srgbClr val="292929"/>
                  </a:solidFill>
                  <a:latin typeface="Tahoma"/>
                  <a:cs typeface="Tahoma"/>
                </a:rPr>
                <a:t>that</a:t>
              </a:r>
              <a:r>
                <a:rPr sz="1400" spc="-11" dirty="0">
                  <a:solidFill>
                    <a:srgbClr val="292929"/>
                  </a:solidFill>
                  <a:latin typeface="Tahoma"/>
                  <a:cs typeface="Tahoma"/>
                </a:rPr>
                <a:t> </a:t>
              </a:r>
              <a:r>
                <a:rPr sz="1400" spc="-64" dirty="0">
                  <a:solidFill>
                    <a:srgbClr val="292929"/>
                  </a:solidFill>
                  <a:latin typeface="Tahoma"/>
                  <a:cs typeface="Tahoma"/>
                </a:rPr>
                <a:t>momentum-</a:t>
              </a:r>
              <a:r>
                <a:rPr sz="1400" spc="-53" dirty="0">
                  <a:solidFill>
                    <a:srgbClr val="292929"/>
                  </a:solidFill>
                  <a:latin typeface="Tahoma"/>
                  <a:cs typeface="Tahoma"/>
                </a:rPr>
                <a:t>based</a:t>
              </a:r>
              <a:r>
                <a:rPr sz="1400" spc="6" dirty="0">
                  <a:solidFill>
                    <a:srgbClr val="292929"/>
                  </a:solidFill>
                  <a:latin typeface="Tahoma"/>
                  <a:cs typeface="Tahoma"/>
                </a:rPr>
                <a:t> </a:t>
              </a:r>
              <a:r>
                <a:rPr sz="1400" spc="-62" dirty="0">
                  <a:solidFill>
                    <a:srgbClr val="292929"/>
                  </a:solidFill>
                  <a:latin typeface="Tahoma"/>
                  <a:cs typeface="Tahoma"/>
                </a:rPr>
                <a:t>gradient</a:t>
              </a:r>
              <a:r>
                <a:rPr sz="1400" spc="-20" dirty="0">
                  <a:solidFill>
                    <a:srgbClr val="292929"/>
                  </a:solidFill>
                  <a:latin typeface="Tahoma"/>
                  <a:cs typeface="Tahoma"/>
                </a:rPr>
                <a:t> </a:t>
              </a:r>
              <a:r>
                <a:rPr sz="1400" spc="-6" dirty="0">
                  <a:solidFill>
                    <a:srgbClr val="292929"/>
                  </a:solidFill>
                  <a:latin typeface="Tahoma"/>
                  <a:cs typeface="Tahoma"/>
                </a:rPr>
                <a:t>descent </a:t>
              </a:r>
              <a:r>
                <a:rPr sz="1400" spc="-34" dirty="0">
                  <a:solidFill>
                    <a:srgbClr val="292929"/>
                  </a:solidFill>
                  <a:latin typeface="Tahoma"/>
                  <a:cs typeface="Tahoma"/>
                </a:rPr>
                <a:t>oscillates</a:t>
              </a:r>
              <a:r>
                <a:rPr sz="1400" spc="-14" dirty="0">
                  <a:solidFill>
                    <a:srgbClr val="292929"/>
                  </a:solidFill>
                  <a:latin typeface="Tahoma"/>
                  <a:cs typeface="Tahoma"/>
                </a:rPr>
                <a:t> </a:t>
              </a:r>
              <a:r>
                <a:rPr sz="1400" spc="-45" dirty="0">
                  <a:solidFill>
                    <a:srgbClr val="292929"/>
                  </a:solidFill>
                  <a:latin typeface="Tahoma"/>
                  <a:cs typeface="Tahoma"/>
                </a:rPr>
                <a:t>in</a:t>
              </a:r>
              <a:r>
                <a:rPr sz="1400" spc="-31" dirty="0">
                  <a:solidFill>
                    <a:srgbClr val="292929"/>
                  </a:solidFill>
                  <a:latin typeface="Tahoma"/>
                  <a:cs typeface="Tahoma"/>
                </a:rPr>
                <a:t> </a:t>
              </a:r>
              <a:r>
                <a:rPr sz="1400" spc="-70" dirty="0">
                  <a:solidFill>
                    <a:srgbClr val="292929"/>
                  </a:solidFill>
                  <a:latin typeface="Tahoma"/>
                  <a:cs typeface="Tahoma"/>
                </a:rPr>
                <a:t>and</a:t>
              </a:r>
              <a:r>
                <a:rPr sz="1400" spc="-31" dirty="0">
                  <a:solidFill>
                    <a:srgbClr val="292929"/>
                  </a:solidFill>
                  <a:latin typeface="Tahoma"/>
                  <a:cs typeface="Tahoma"/>
                </a:rPr>
                <a:t> </a:t>
              </a:r>
              <a:r>
                <a:rPr sz="1400" spc="-59" dirty="0">
                  <a:solidFill>
                    <a:srgbClr val="292929"/>
                  </a:solidFill>
                  <a:latin typeface="Tahoma"/>
                  <a:cs typeface="Tahoma"/>
                </a:rPr>
                <a:t>out</a:t>
              </a:r>
              <a:r>
                <a:rPr sz="1400" spc="-31" dirty="0">
                  <a:solidFill>
                    <a:srgbClr val="292929"/>
                  </a:solidFill>
                  <a:latin typeface="Tahoma"/>
                  <a:cs typeface="Tahoma"/>
                </a:rPr>
                <a:t> </a:t>
              </a:r>
              <a:r>
                <a:rPr sz="1400" spc="-42" dirty="0">
                  <a:solidFill>
                    <a:srgbClr val="292929"/>
                  </a:solidFill>
                  <a:latin typeface="Tahoma"/>
                  <a:cs typeface="Tahoma"/>
                </a:rPr>
                <a:t>of</a:t>
              </a:r>
              <a:r>
                <a:rPr sz="1400" spc="-17" dirty="0">
                  <a:solidFill>
                    <a:srgbClr val="292929"/>
                  </a:solidFill>
                  <a:latin typeface="Tahoma"/>
                  <a:cs typeface="Tahoma"/>
                </a:rPr>
                <a:t> </a:t>
              </a:r>
              <a:r>
                <a:rPr sz="1400" spc="-62" dirty="0">
                  <a:solidFill>
                    <a:srgbClr val="292929"/>
                  </a:solidFill>
                  <a:latin typeface="Tahoma"/>
                  <a:cs typeface="Tahoma"/>
                </a:rPr>
                <a:t>the</a:t>
              </a:r>
              <a:r>
                <a:rPr sz="1400" spc="-25" dirty="0">
                  <a:solidFill>
                    <a:srgbClr val="292929"/>
                  </a:solidFill>
                  <a:latin typeface="Tahoma"/>
                  <a:cs typeface="Tahoma"/>
                </a:rPr>
                <a:t> </a:t>
              </a:r>
              <a:r>
                <a:rPr sz="1400" spc="-62" dirty="0">
                  <a:solidFill>
                    <a:srgbClr val="292929"/>
                  </a:solidFill>
                  <a:latin typeface="Tahoma"/>
                  <a:cs typeface="Tahoma"/>
                </a:rPr>
                <a:t>minima</a:t>
              </a:r>
              <a:r>
                <a:rPr sz="1400" spc="-23" dirty="0">
                  <a:solidFill>
                    <a:srgbClr val="292929"/>
                  </a:solidFill>
                  <a:latin typeface="Tahoma"/>
                  <a:cs typeface="Tahoma"/>
                </a:rPr>
                <a:t> </a:t>
              </a:r>
              <a:r>
                <a:rPr sz="1400" spc="-56" dirty="0">
                  <a:solidFill>
                    <a:srgbClr val="292929"/>
                  </a:solidFill>
                  <a:latin typeface="Tahoma"/>
                  <a:cs typeface="Tahoma"/>
                </a:rPr>
                <a:t>valley</a:t>
              </a:r>
              <a:r>
                <a:rPr sz="1400" spc="-31" dirty="0">
                  <a:solidFill>
                    <a:srgbClr val="292929"/>
                  </a:solidFill>
                  <a:latin typeface="Tahoma"/>
                  <a:cs typeface="Tahoma"/>
                </a:rPr>
                <a:t> </a:t>
              </a:r>
              <a:r>
                <a:rPr sz="1400" spc="-45" dirty="0">
                  <a:solidFill>
                    <a:srgbClr val="292929"/>
                  </a:solidFill>
                  <a:latin typeface="Tahoma"/>
                  <a:cs typeface="Tahoma"/>
                </a:rPr>
                <a:t>as</a:t>
              </a:r>
              <a:r>
                <a:rPr sz="1400" spc="-31" dirty="0">
                  <a:solidFill>
                    <a:srgbClr val="292929"/>
                  </a:solidFill>
                  <a:latin typeface="Tahoma"/>
                  <a:cs typeface="Tahoma"/>
                </a:rPr>
                <a:t> </a:t>
              </a:r>
              <a:r>
                <a:rPr sz="1400" spc="-62" dirty="0">
                  <a:solidFill>
                    <a:srgbClr val="292929"/>
                  </a:solidFill>
                  <a:latin typeface="Tahoma"/>
                  <a:cs typeface="Tahoma"/>
                </a:rPr>
                <a:t>the</a:t>
              </a:r>
              <a:r>
                <a:rPr sz="1400" spc="-25" dirty="0">
                  <a:solidFill>
                    <a:srgbClr val="292929"/>
                  </a:solidFill>
                  <a:latin typeface="Tahoma"/>
                  <a:cs typeface="Tahoma"/>
                </a:rPr>
                <a:t> </a:t>
              </a:r>
              <a:r>
                <a:rPr sz="1400" spc="-6" dirty="0">
                  <a:solidFill>
                    <a:srgbClr val="292929"/>
                  </a:solidFill>
                  <a:latin typeface="Tahoma"/>
                  <a:cs typeface="Tahoma"/>
                </a:rPr>
                <a:t>momentum </a:t>
              </a:r>
              <a:r>
                <a:rPr sz="1400" spc="-37" dirty="0">
                  <a:solidFill>
                    <a:srgbClr val="292929"/>
                  </a:solidFill>
                  <a:latin typeface="Tahoma"/>
                  <a:cs typeface="Tahoma"/>
                </a:rPr>
                <a:t>carries</a:t>
              </a:r>
              <a:r>
                <a:rPr sz="1400" spc="-28" dirty="0">
                  <a:solidFill>
                    <a:srgbClr val="292929"/>
                  </a:solidFill>
                  <a:latin typeface="Tahoma"/>
                  <a:cs typeface="Tahoma"/>
                </a:rPr>
                <a:t> </a:t>
              </a:r>
              <a:r>
                <a:rPr sz="1400" spc="-45" dirty="0">
                  <a:solidFill>
                    <a:srgbClr val="292929"/>
                  </a:solidFill>
                  <a:latin typeface="Tahoma"/>
                  <a:cs typeface="Tahoma"/>
                </a:rPr>
                <a:t>it</a:t>
              </a:r>
              <a:r>
                <a:rPr sz="1400" spc="-31" dirty="0">
                  <a:solidFill>
                    <a:srgbClr val="292929"/>
                  </a:solidFill>
                  <a:latin typeface="Tahoma"/>
                  <a:cs typeface="Tahoma"/>
                </a:rPr>
                <a:t> </a:t>
              </a:r>
              <a:r>
                <a:rPr sz="1400" spc="-56" dirty="0">
                  <a:solidFill>
                    <a:srgbClr val="292929"/>
                  </a:solidFill>
                  <a:latin typeface="Tahoma"/>
                  <a:cs typeface="Tahoma"/>
                </a:rPr>
                <a:t>out</a:t>
              </a:r>
              <a:r>
                <a:rPr sz="1400" spc="-23" dirty="0">
                  <a:solidFill>
                    <a:srgbClr val="292929"/>
                  </a:solidFill>
                  <a:latin typeface="Tahoma"/>
                  <a:cs typeface="Tahoma"/>
                </a:rPr>
                <a:t> </a:t>
              </a:r>
              <a:r>
                <a:rPr sz="1400" spc="-45" dirty="0">
                  <a:solidFill>
                    <a:srgbClr val="292929"/>
                  </a:solidFill>
                  <a:latin typeface="Tahoma"/>
                  <a:cs typeface="Tahoma"/>
                </a:rPr>
                <a:t>of</a:t>
              </a:r>
              <a:r>
                <a:rPr sz="1400" spc="-31" dirty="0">
                  <a:solidFill>
                    <a:srgbClr val="292929"/>
                  </a:solidFill>
                  <a:latin typeface="Tahoma"/>
                  <a:cs typeface="Tahoma"/>
                </a:rPr>
                <a:t> </a:t>
              </a:r>
              <a:r>
                <a:rPr sz="1400" spc="-62" dirty="0">
                  <a:solidFill>
                    <a:srgbClr val="292929"/>
                  </a:solidFill>
                  <a:latin typeface="Tahoma"/>
                  <a:cs typeface="Tahoma"/>
                </a:rPr>
                <a:t>the</a:t>
              </a:r>
              <a:r>
                <a:rPr sz="1400" spc="-23" dirty="0">
                  <a:solidFill>
                    <a:srgbClr val="292929"/>
                  </a:solidFill>
                  <a:latin typeface="Tahoma"/>
                  <a:cs typeface="Tahoma"/>
                </a:rPr>
                <a:t> </a:t>
              </a:r>
              <a:r>
                <a:rPr sz="1400" spc="-64" dirty="0">
                  <a:solidFill>
                    <a:srgbClr val="292929"/>
                  </a:solidFill>
                  <a:latin typeface="Tahoma"/>
                  <a:cs typeface="Tahoma"/>
                </a:rPr>
                <a:t>valley.</a:t>
              </a:r>
              <a:r>
                <a:rPr sz="1400" spc="-28" dirty="0">
                  <a:solidFill>
                    <a:srgbClr val="292929"/>
                  </a:solidFill>
                  <a:latin typeface="Tahoma"/>
                  <a:cs typeface="Tahoma"/>
                </a:rPr>
                <a:t> </a:t>
              </a:r>
              <a:r>
                <a:rPr sz="1400" spc="-48" dirty="0">
                  <a:solidFill>
                    <a:srgbClr val="292929"/>
                  </a:solidFill>
                  <a:latin typeface="Tahoma"/>
                  <a:cs typeface="Tahoma"/>
                </a:rPr>
                <a:t>This</a:t>
              </a:r>
              <a:r>
                <a:rPr sz="1400" spc="-31" dirty="0">
                  <a:solidFill>
                    <a:srgbClr val="292929"/>
                  </a:solidFill>
                  <a:latin typeface="Tahoma"/>
                  <a:cs typeface="Tahoma"/>
                </a:rPr>
                <a:t> </a:t>
              </a:r>
              <a:r>
                <a:rPr sz="1400" spc="-64" dirty="0">
                  <a:solidFill>
                    <a:srgbClr val="292929"/>
                  </a:solidFill>
                  <a:latin typeface="Tahoma"/>
                  <a:cs typeface="Tahoma"/>
                </a:rPr>
                <a:t>makes</a:t>
              </a:r>
              <a:r>
                <a:rPr sz="1400" spc="-17" dirty="0">
                  <a:solidFill>
                    <a:srgbClr val="292929"/>
                  </a:solidFill>
                  <a:latin typeface="Tahoma"/>
                  <a:cs typeface="Tahoma"/>
                </a:rPr>
                <a:t> us</a:t>
              </a:r>
              <a:r>
                <a:rPr sz="1400" spc="-31" dirty="0">
                  <a:solidFill>
                    <a:srgbClr val="292929"/>
                  </a:solidFill>
                  <a:latin typeface="Tahoma"/>
                  <a:cs typeface="Tahoma"/>
                </a:rPr>
                <a:t> </a:t>
              </a:r>
              <a:r>
                <a:rPr sz="1400" spc="-79" dirty="0">
                  <a:solidFill>
                    <a:srgbClr val="292929"/>
                  </a:solidFill>
                  <a:latin typeface="Tahoma"/>
                  <a:cs typeface="Tahoma"/>
                </a:rPr>
                <a:t>take</a:t>
              </a:r>
              <a:r>
                <a:rPr sz="1400" spc="-25" dirty="0">
                  <a:solidFill>
                    <a:srgbClr val="292929"/>
                  </a:solidFill>
                  <a:latin typeface="Tahoma"/>
                  <a:cs typeface="Tahoma"/>
                </a:rPr>
                <a:t> </a:t>
              </a:r>
              <a:r>
                <a:rPr sz="1400" spc="-90" dirty="0">
                  <a:solidFill>
                    <a:srgbClr val="292929"/>
                  </a:solidFill>
                  <a:latin typeface="Tahoma"/>
                  <a:cs typeface="Tahoma"/>
                </a:rPr>
                <a:t>a</a:t>
              </a:r>
              <a:r>
                <a:rPr sz="1400" spc="-34" dirty="0">
                  <a:solidFill>
                    <a:srgbClr val="292929"/>
                  </a:solidFill>
                  <a:latin typeface="Tahoma"/>
                  <a:cs typeface="Tahoma"/>
                </a:rPr>
                <a:t> </a:t>
              </a:r>
              <a:r>
                <a:rPr sz="1400" spc="-45" dirty="0">
                  <a:solidFill>
                    <a:srgbClr val="292929"/>
                  </a:solidFill>
                  <a:latin typeface="Tahoma"/>
                  <a:cs typeface="Tahoma"/>
                </a:rPr>
                <a:t>lot</a:t>
              </a:r>
              <a:r>
                <a:rPr sz="1400" spc="-23" dirty="0">
                  <a:solidFill>
                    <a:srgbClr val="292929"/>
                  </a:solidFill>
                  <a:latin typeface="Tahoma"/>
                  <a:cs typeface="Tahoma"/>
                </a:rPr>
                <a:t> </a:t>
              </a:r>
              <a:r>
                <a:rPr sz="1400" spc="-45" dirty="0">
                  <a:solidFill>
                    <a:srgbClr val="292929"/>
                  </a:solidFill>
                  <a:latin typeface="Tahoma"/>
                  <a:cs typeface="Tahoma"/>
                </a:rPr>
                <a:t>of</a:t>
              </a:r>
              <a:r>
                <a:rPr sz="1400" spc="-28" dirty="0">
                  <a:solidFill>
                    <a:srgbClr val="292929"/>
                  </a:solidFill>
                  <a:latin typeface="Tahoma"/>
                  <a:cs typeface="Tahoma"/>
                </a:rPr>
                <a:t> U-</a:t>
              </a:r>
              <a:r>
                <a:rPr sz="1400" spc="-14" dirty="0">
                  <a:solidFill>
                    <a:srgbClr val="292929"/>
                  </a:solidFill>
                  <a:latin typeface="Tahoma"/>
                  <a:cs typeface="Tahoma"/>
                </a:rPr>
                <a:t>turns </a:t>
              </a:r>
              <a:r>
                <a:rPr sz="1400" spc="-56" dirty="0">
                  <a:solidFill>
                    <a:srgbClr val="292929"/>
                  </a:solidFill>
                  <a:latin typeface="Tahoma"/>
                  <a:cs typeface="Tahoma"/>
                </a:rPr>
                <a:t>before</a:t>
              </a:r>
              <a:r>
                <a:rPr sz="1400" spc="-17" dirty="0">
                  <a:solidFill>
                    <a:srgbClr val="292929"/>
                  </a:solidFill>
                  <a:latin typeface="Tahoma"/>
                  <a:cs typeface="Tahoma"/>
                </a:rPr>
                <a:t> </a:t>
              </a:r>
              <a:r>
                <a:rPr sz="1400" spc="-51" dirty="0">
                  <a:solidFill>
                    <a:srgbClr val="292929"/>
                  </a:solidFill>
                  <a:latin typeface="Tahoma"/>
                  <a:cs typeface="Tahoma"/>
                </a:rPr>
                <a:t>finally</a:t>
              </a:r>
              <a:r>
                <a:rPr sz="1400" spc="-6" dirty="0">
                  <a:solidFill>
                    <a:srgbClr val="292929"/>
                  </a:solidFill>
                  <a:latin typeface="Tahoma"/>
                  <a:cs typeface="Tahoma"/>
                </a:rPr>
                <a:t> </a:t>
              </a:r>
              <a:r>
                <a:rPr sz="1400" spc="-51" dirty="0">
                  <a:solidFill>
                    <a:srgbClr val="292929"/>
                  </a:solidFill>
                  <a:latin typeface="Tahoma"/>
                  <a:cs typeface="Tahoma"/>
                </a:rPr>
                <a:t>converging.</a:t>
              </a:r>
              <a:r>
                <a:rPr sz="1400" spc="-17" dirty="0">
                  <a:solidFill>
                    <a:srgbClr val="292929"/>
                  </a:solidFill>
                  <a:latin typeface="Tahoma"/>
                  <a:cs typeface="Tahoma"/>
                </a:rPr>
                <a:t> </a:t>
              </a:r>
              <a:r>
                <a:rPr sz="1400" b="1" spc="-76" dirty="0">
                  <a:solidFill>
                    <a:srgbClr val="C00000"/>
                  </a:solidFill>
                  <a:latin typeface="Arial"/>
                  <a:cs typeface="Arial"/>
                </a:rPr>
                <a:t>Despite</a:t>
              </a:r>
              <a:r>
                <a:rPr sz="1400" b="1" spc="-8" dirty="0">
                  <a:solidFill>
                    <a:srgbClr val="C00000"/>
                  </a:solidFill>
                  <a:latin typeface="Arial"/>
                  <a:cs typeface="Arial"/>
                </a:rPr>
                <a:t> </a:t>
              </a:r>
              <a:r>
                <a:rPr sz="1400" b="1" spc="-79" dirty="0">
                  <a:solidFill>
                    <a:srgbClr val="C00000"/>
                  </a:solidFill>
                  <a:latin typeface="Arial"/>
                  <a:cs typeface="Arial"/>
                </a:rPr>
                <a:t>these</a:t>
              </a:r>
              <a:r>
                <a:rPr sz="1400" b="1" spc="-14" dirty="0">
                  <a:solidFill>
                    <a:srgbClr val="C00000"/>
                  </a:solidFill>
                  <a:latin typeface="Arial"/>
                  <a:cs typeface="Arial"/>
                </a:rPr>
                <a:t> </a:t>
              </a:r>
              <a:r>
                <a:rPr sz="1400" b="1" spc="-59" dirty="0">
                  <a:solidFill>
                    <a:srgbClr val="C00000"/>
                  </a:solidFill>
                  <a:latin typeface="Arial"/>
                  <a:cs typeface="Arial"/>
                </a:rPr>
                <a:t>U-</a:t>
              </a:r>
              <a:r>
                <a:rPr sz="1400" b="1" spc="-64" dirty="0">
                  <a:solidFill>
                    <a:srgbClr val="C00000"/>
                  </a:solidFill>
                  <a:latin typeface="Arial"/>
                  <a:cs typeface="Arial"/>
                </a:rPr>
                <a:t>turns,</a:t>
              </a:r>
              <a:r>
                <a:rPr sz="1400" b="1" spc="-6" dirty="0">
                  <a:solidFill>
                    <a:srgbClr val="C00000"/>
                  </a:solidFill>
                  <a:latin typeface="Arial"/>
                  <a:cs typeface="Arial"/>
                </a:rPr>
                <a:t> </a:t>
              </a:r>
              <a:r>
                <a:rPr sz="1400" b="1" spc="-34" dirty="0">
                  <a:solidFill>
                    <a:srgbClr val="C00000"/>
                  </a:solidFill>
                  <a:latin typeface="Arial"/>
                  <a:cs typeface="Arial"/>
                </a:rPr>
                <a:t>it</a:t>
              </a:r>
              <a:r>
                <a:rPr sz="1400" b="1" spc="-11" dirty="0">
                  <a:solidFill>
                    <a:srgbClr val="C00000"/>
                  </a:solidFill>
                  <a:latin typeface="Arial"/>
                  <a:cs typeface="Arial"/>
                </a:rPr>
                <a:t> </a:t>
              </a:r>
              <a:r>
                <a:rPr sz="1400" b="1" spc="-6" dirty="0">
                  <a:solidFill>
                    <a:srgbClr val="C00000"/>
                  </a:solidFill>
                  <a:latin typeface="Arial"/>
                  <a:cs typeface="Arial"/>
                </a:rPr>
                <a:t>still </a:t>
              </a:r>
              <a:r>
                <a:rPr sz="1400" b="1" spc="-93" dirty="0">
                  <a:solidFill>
                    <a:srgbClr val="C00000"/>
                  </a:solidFill>
                  <a:latin typeface="Arial"/>
                  <a:cs typeface="Arial"/>
                </a:rPr>
                <a:t>converges</a:t>
              </a:r>
              <a:r>
                <a:rPr sz="1400" b="1" spc="-14" dirty="0">
                  <a:solidFill>
                    <a:srgbClr val="C00000"/>
                  </a:solidFill>
                  <a:latin typeface="Arial"/>
                  <a:cs typeface="Arial"/>
                </a:rPr>
                <a:t> </a:t>
              </a:r>
              <a:r>
                <a:rPr sz="1400" b="1" spc="-73" dirty="0">
                  <a:solidFill>
                    <a:srgbClr val="C00000"/>
                  </a:solidFill>
                  <a:latin typeface="Arial"/>
                  <a:cs typeface="Arial"/>
                </a:rPr>
                <a:t>faster</a:t>
              </a:r>
              <a:r>
                <a:rPr sz="1400" b="1" spc="-14" dirty="0">
                  <a:solidFill>
                    <a:srgbClr val="C00000"/>
                  </a:solidFill>
                  <a:latin typeface="Arial"/>
                  <a:cs typeface="Arial"/>
                </a:rPr>
                <a:t> </a:t>
              </a:r>
              <a:r>
                <a:rPr sz="1400" b="1" spc="-84" dirty="0">
                  <a:solidFill>
                    <a:srgbClr val="C00000"/>
                  </a:solidFill>
                  <a:latin typeface="Arial"/>
                  <a:cs typeface="Arial"/>
                </a:rPr>
                <a:t>than</a:t>
              </a:r>
              <a:r>
                <a:rPr sz="1400" b="1" spc="-14" dirty="0">
                  <a:solidFill>
                    <a:srgbClr val="C00000"/>
                  </a:solidFill>
                  <a:latin typeface="Arial"/>
                  <a:cs typeface="Arial"/>
                </a:rPr>
                <a:t> </a:t>
              </a:r>
              <a:r>
                <a:rPr sz="1400" b="1" spc="-70" dirty="0">
                  <a:solidFill>
                    <a:srgbClr val="C00000"/>
                  </a:solidFill>
                  <a:latin typeface="Arial"/>
                  <a:cs typeface="Arial"/>
                </a:rPr>
                <a:t>vanilla</a:t>
              </a:r>
              <a:r>
                <a:rPr sz="1400" b="1" spc="-3" dirty="0">
                  <a:solidFill>
                    <a:srgbClr val="C00000"/>
                  </a:solidFill>
                  <a:latin typeface="Arial"/>
                  <a:cs typeface="Arial"/>
                </a:rPr>
                <a:t> </a:t>
              </a:r>
              <a:r>
                <a:rPr sz="1400" b="1" spc="-70" dirty="0">
                  <a:solidFill>
                    <a:srgbClr val="C00000"/>
                  </a:solidFill>
                  <a:latin typeface="Arial"/>
                  <a:cs typeface="Arial"/>
                </a:rPr>
                <a:t>gradient</a:t>
              </a:r>
              <a:r>
                <a:rPr sz="1400" b="1" spc="-17" dirty="0">
                  <a:solidFill>
                    <a:srgbClr val="C00000"/>
                  </a:solidFill>
                  <a:latin typeface="Arial"/>
                  <a:cs typeface="Arial"/>
                </a:rPr>
                <a:t> </a:t>
              </a:r>
              <a:r>
                <a:rPr sz="1400" b="1" spc="-6" dirty="0">
                  <a:solidFill>
                    <a:srgbClr val="C00000"/>
                  </a:solidFill>
                  <a:latin typeface="Arial"/>
                  <a:cs typeface="Arial"/>
                </a:rPr>
                <a:t>descent</a:t>
              </a:r>
              <a:endParaRPr sz="1400" dirty="0">
                <a:latin typeface="Arial"/>
                <a:cs typeface="Arial"/>
              </a:endParaRPr>
            </a:p>
          </p:txBody>
        </p:sp>
        <p:sp>
          <p:nvSpPr>
            <p:cNvPr id="6" name="object 6"/>
            <p:cNvSpPr txBox="1"/>
            <p:nvPr/>
          </p:nvSpPr>
          <p:spPr>
            <a:xfrm>
              <a:off x="5897190" y="968550"/>
              <a:ext cx="3311128" cy="491601"/>
            </a:xfrm>
            <a:prstGeom prst="rect">
              <a:avLst/>
            </a:prstGeom>
          </p:spPr>
          <p:txBody>
            <a:bodyPr vert="horz" wrap="square" lIns="0" tIns="6787" rIns="0" bIns="0" rtlCol="0">
              <a:spAutoFit/>
            </a:bodyPr>
            <a:lstStyle/>
            <a:p>
              <a:pPr marL="7144" marR="2858">
                <a:spcBef>
                  <a:spcPts val="53"/>
                </a:spcBef>
              </a:pPr>
              <a:r>
                <a:rPr sz="1575" b="1" spc="-172" dirty="0">
                  <a:solidFill>
                    <a:srgbClr val="C00000"/>
                  </a:solidFill>
                  <a:latin typeface="Arial"/>
                  <a:cs typeface="Arial"/>
                </a:rPr>
                <a:t>momentum</a:t>
              </a:r>
              <a:r>
                <a:rPr sz="1575" b="1" spc="-42" dirty="0">
                  <a:solidFill>
                    <a:srgbClr val="C00000"/>
                  </a:solidFill>
                  <a:latin typeface="Arial"/>
                  <a:cs typeface="Arial"/>
                </a:rPr>
                <a:t> </a:t>
              </a:r>
              <a:r>
                <a:rPr sz="1575" b="1" spc="-146" dirty="0">
                  <a:solidFill>
                    <a:srgbClr val="C00000"/>
                  </a:solidFill>
                  <a:latin typeface="Arial"/>
                  <a:cs typeface="Arial"/>
                </a:rPr>
                <a:t>would</a:t>
              </a:r>
              <a:r>
                <a:rPr sz="1575" b="1" spc="-37" dirty="0">
                  <a:solidFill>
                    <a:srgbClr val="C00000"/>
                  </a:solidFill>
                  <a:latin typeface="Arial"/>
                  <a:cs typeface="Arial"/>
                </a:rPr>
                <a:t> </a:t>
              </a:r>
              <a:r>
                <a:rPr sz="1575" b="1" spc="-149" dirty="0">
                  <a:solidFill>
                    <a:srgbClr val="C00000"/>
                  </a:solidFill>
                  <a:latin typeface="Arial"/>
                  <a:cs typeface="Arial"/>
                </a:rPr>
                <a:t>cause</a:t>
              </a:r>
              <a:r>
                <a:rPr sz="1575" b="1" spc="-25" dirty="0">
                  <a:solidFill>
                    <a:srgbClr val="C00000"/>
                  </a:solidFill>
                  <a:latin typeface="Arial"/>
                  <a:cs typeface="Arial"/>
                </a:rPr>
                <a:t> </a:t>
              </a:r>
              <a:r>
                <a:rPr sz="1575" b="1" spc="-166" dirty="0">
                  <a:solidFill>
                    <a:srgbClr val="C00000"/>
                  </a:solidFill>
                  <a:latin typeface="Arial"/>
                  <a:cs typeface="Arial"/>
                </a:rPr>
                <a:t>us</a:t>
              </a:r>
              <a:r>
                <a:rPr sz="1575" b="1" spc="-28" dirty="0">
                  <a:solidFill>
                    <a:srgbClr val="C00000"/>
                  </a:solidFill>
                  <a:latin typeface="Arial"/>
                  <a:cs typeface="Arial"/>
                </a:rPr>
                <a:t> </a:t>
              </a:r>
              <a:r>
                <a:rPr sz="1575" b="1" spc="-132" dirty="0">
                  <a:solidFill>
                    <a:srgbClr val="C00000"/>
                  </a:solidFill>
                  <a:latin typeface="Arial"/>
                  <a:cs typeface="Arial"/>
                </a:rPr>
                <a:t>to</a:t>
              </a:r>
              <a:r>
                <a:rPr sz="1575" b="1" spc="-42" dirty="0">
                  <a:solidFill>
                    <a:srgbClr val="C00000"/>
                  </a:solidFill>
                  <a:latin typeface="Arial"/>
                  <a:cs typeface="Arial"/>
                </a:rPr>
                <a:t> </a:t>
              </a:r>
              <a:r>
                <a:rPr sz="1575" b="1" spc="-152" dirty="0">
                  <a:solidFill>
                    <a:srgbClr val="C00000"/>
                  </a:solidFill>
                  <a:latin typeface="Arial"/>
                  <a:cs typeface="Arial"/>
                </a:rPr>
                <a:t>overshoot </a:t>
              </a:r>
              <a:r>
                <a:rPr sz="1575" b="1" spc="-143" dirty="0">
                  <a:solidFill>
                    <a:srgbClr val="C00000"/>
                  </a:solidFill>
                  <a:latin typeface="Arial"/>
                  <a:cs typeface="Arial"/>
                </a:rPr>
                <a:t>and</a:t>
              </a:r>
              <a:r>
                <a:rPr sz="1575" b="1" spc="-37" dirty="0">
                  <a:solidFill>
                    <a:srgbClr val="C00000"/>
                  </a:solidFill>
                  <a:latin typeface="Arial"/>
                  <a:cs typeface="Arial"/>
                </a:rPr>
                <a:t> </a:t>
              </a:r>
              <a:r>
                <a:rPr sz="1575" b="1" spc="-141" dirty="0">
                  <a:solidFill>
                    <a:srgbClr val="C00000"/>
                  </a:solidFill>
                  <a:latin typeface="Arial"/>
                  <a:cs typeface="Arial"/>
                </a:rPr>
                <a:t>run</a:t>
              </a:r>
              <a:r>
                <a:rPr sz="1575" b="1" spc="-23" dirty="0">
                  <a:solidFill>
                    <a:srgbClr val="C00000"/>
                  </a:solidFill>
                  <a:latin typeface="Arial"/>
                  <a:cs typeface="Arial"/>
                </a:rPr>
                <a:t> </a:t>
              </a:r>
              <a:r>
                <a:rPr sz="1575" b="1" spc="-135" dirty="0">
                  <a:solidFill>
                    <a:srgbClr val="C00000"/>
                  </a:solidFill>
                  <a:latin typeface="Arial"/>
                  <a:cs typeface="Arial"/>
                </a:rPr>
                <a:t>past</a:t>
              </a:r>
              <a:r>
                <a:rPr sz="1575" b="1" spc="-37" dirty="0">
                  <a:solidFill>
                    <a:srgbClr val="C00000"/>
                  </a:solidFill>
                  <a:latin typeface="Arial"/>
                  <a:cs typeface="Arial"/>
                </a:rPr>
                <a:t> </a:t>
              </a:r>
              <a:r>
                <a:rPr sz="1575" b="1" spc="-146" dirty="0">
                  <a:solidFill>
                    <a:srgbClr val="C00000"/>
                  </a:solidFill>
                  <a:latin typeface="Arial"/>
                  <a:cs typeface="Arial"/>
                </a:rPr>
                <a:t>our</a:t>
              </a:r>
              <a:r>
                <a:rPr sz="1575" b="1" spc="-31" dirty="0">
                  <a:solidFill>
                    <a:srgbClr val="C00000"/>
                  </a:solidFill>
                  <a:latin typeface="Arial"/>
                  <a:cs typeface="Arial"/>
                </a:rPr>
                <a:t> </a:t>
              </a:r>
              <a:r>
                <a:rPr sz="1575" b="1" spc="-6" dirty="0">
                  <a:solidFill>
                    <a:srgbClr val="C00000"/>
                  </a:solidFill>
                  <a:latin typeface="Arial"/>
                  <a:cs typeface="Arial"/>
                </a:rPr>
                <a:t>goal!</a:t>
              </a:r>
              <a:endParaRPr sz="1575">
                <a:latin typeface="Arial"/>
                <a:cs typeface="Arial"/>
              </a:endParaRPr>
            </a:p>
          </p:txBody>
        </p:sp>
        <p:sp>
          <p:nvSpPr>
            <p:cNvPr id="7" name="object 7"/>
            <p:cNvSpPr txBox="1"/>
            <p:nvPr/>
          </p:nvSpPr>
          <p:spPr>
            <a:xfrm>
              <a:off x="6326809" y="2822720"/>
              <a:ext cx="2970422" cy="459929"/>
            </a:xfrm>
            <a:prstGeom prst="rect">
              <a:avLst/>
            </a:prstGeom>
          </p:spPr>
          <p:txBody>
            <a:bodyPr vert="horz" wrap="square" lIns="0" tIns="7144" rIns="0" bIns="0" rtlCol="0">
              <a:spAutoFit/>
            </a:bodyPr>
            <a:lstStyle/>
            <a:p>
              <a:pPr marL="7144" marR="2858">
                <a:spcBef>
                  <a:spcPts val="56"/>
                </a:spcBef>
              </a:pPr>
              <a:r>
                <a:rPr sz="1400" b="1" spc="-127" dirty="0">
                  <a:solidFill>
                    <a:srgbClr val="C00000"/>
                  </a:solidFill>
                  <a:latin typeface="Arial"/>
                  <a:cs typeface="Arial"/>
                </a:rPr>
                <a:t>Can</a:t>
              </a:r>
              <a:r>
                <a:rPr sz="1400" b="1" spc="3" dirty="0">
                  <a:solidFill>
                    <a:srgbClr val="C00000"/>
                  </a:solidFill>
                  <a:latin typeface="Arial"/>
                  <a:cs typeface="Arial"/>
                </a:rPr>
                <a:t> </a:t>
              </a:r>
              <a:r>
                <a:rPr sz="1400" b="1" spc="-93" dirty="0">
                  <a:solidFill>
                    <a:srgbClr val="C00000"/>
                  </a:solidFill>
                  <a:latin typeface="Arial"/>
                  <a:cs typeface="Arial"/>
                </a:rPr>
                <a:t>we</a:t>
              </a:r>
              <a:r>
                <a:rPr sz="1400" b="1" spc="-8" dirty="0">
                  <a:solidFill>
                    <a:srgbClr val="C00000"/>
                  </a:solidFill>
                  <a:latin typeface="Arial"/>
                  <a:cs typeface="Arial"/>
                </a:rPr>
                <a:t> </a:t>
              </a:r>
              <a:r>
                <a:rPr sz="1400" b="1" spc="-110" dirty="0">
                  <a:solidFill>
                    <a:srgbClr val="C00000"/>
                  </a:solidFill>
                  <a:latin typeface="Arial"/>
                  <a:cs typeface="Arial"/>
                </a:rPr>
                <a:t>do</a:t>
              </a:r>
              <a:r>
                <a:rPr sz="1400" b="1" spc="3" dirty="0">
                  <a:solidFill>
                    <a:srgbClr val="C00000"/>
                  </a:solidFill>
                  <a:latin typeface="Arial"/>
                  <a:cs typeface="Arial"/>
                </a:rPr>
                <a:t> </a:t>
              </a:r>
              <a:r>
                <a:rPr sz="1400" b="1" spc="-93" dirty="0">
                  <a:solidFill>
                    <a:srgbClr val="C00000"/>
                  </a:solidFill>
                  <a:latin typeface="Arial"/>
                  <a:cs typeface="Arial"/>
                </a:rPr>
                <a:t>something</a:t>
              </a:r>
              <a:r>
                <a:rPr sz="1400" b="1" spc="-3" dirty="0">
                  <a:solidFill>
                    <a:srgbClr val="C00000"/>
                  </a:solidFill>
                  <a:latin typeface="Arial"/>
                  <a:cs typeface="Arial"/>
                </a:rPr>
                <a:t> </a:t>
              </a:r>
              <a:r>
                <a:rPr sz="1400" b="1" spc="-82" dirty="0">
                  <a:solidFill>
                    <a:srgbClr val="C00000"/>
                  </a:solidFill>
                  <a:latin typeface="Arial"/>
                  <a:cs typeface="Arial"/>
                </a:rPr>
                <a:t>to</a:t>
              </a:r>
              <a:r>
                <a:rPr sz="1400" b="1" spc="-3" dirty="0">
                  <a:solidFill>
                    <a:srgbClr val="C00000"/>
                  </a:solidFill>
                  <a:latin typeface="Arial"/>
                  <a:cs typeface="Arial"/>
                </a:rPr>
                <a:t> </a:t>
              </a:r>
              <a:r>
                <a:rPr sz="1400" b="1" spc="-87" dirty="0">
                  <a:solidFill>
                    <a:srgbClr val="C00000"/>
                  </a:solidFill>
                  <a:latin typeface="Arial"/>
                  <a:cs typeface="Arial"/>
                </a:rPr>
                <a:t>reduce</a:t>
              </a:r>
              <a:r>
                <a:rPr sz="1400" b="1" spc="3" dirty="0">
                  <a:solidFill>
                    <a:srgbClr val="C00000"/>
                  </a:solidFill>
                  <a:latin typeface="Arial"/>
                  <a:cs typeface="Arial"/>
                </a:rPr>
                <a:t> </a:t>
              </a:r>
              <a:r>
                <a:rPr sz="1400" b="1" spc="-70" dirty="0">
                  <a:solidFill>
                    <a:srgbClr val="C00000"/>
                  </a:solidFill>
                  <a:latin typeface="Arial"/>
                  <a:cs typeface="Arial"/>
                </a:rPr>
                <a:t>the</a:t>
              </a:r>
              <a:r>
                <a:rPr sz="1400" b="1" spc="-3" dirty="0">
                  <a:solidFill>
                    <a:srgbClr val="C00000"/>
                  </a:solidFill>
                  <a:latin typeface="Arial"/>
                  <a:cs typeface="Arial"/>
                </a:rPr>
                <a:t> </a:t>
              </a:r>
              <a:r>
                <a:rPr sz="1400" b="1" spc="-70" dirty="0">
                  <a:solidFill>
                    <a:srgbClr val="C00000"/>
                  </a:solidFill>
                  <a:latin typeface="Arial"/>
                  <a:cs typeface="Arial"/>
                </a:rPr>
                <a:t>oscillations/U-</a:t>
              </a:r>
              <a:r>
                <a:rPr sz="1400" b="1" spc="-6" dirty="0">
                  <a:solidFill>
                    <a:srgbClr val="C00000"/>
                  </a:solidFill>
                  <a:latin typeface="Arial"/>
                  <a:cs typeface="Arial"/>
                </a:rPr>
                <a:t>turns? </a:t>
              </a:r>
              <a:r>
                <a:rPr sz="1400" b="1" spc="-84" dirty="0">
                  <a:solidFill>
                    <a:srgbClr val="C00000"/>
                  </a:solidFill>
                  <a:latin typeface="Arial"/>
                  <a:cs typeface="Arial"/>
                </a:rPr>
                <a:t>Yes,</a:t>
              </a:r>
              <a:r>
                <a:rPr sz="1400" b="1" spc="-20" dirty="0">
                  <a:solidFill>
                    <a:srgbClr val="C00000"/>
                  </a:solidFill>
                  <a:latin typeface="Arial"/>
                  <a:cs typeface="Arial"/>
                </a:rPr>
                <a:t> </a:t>
              </a:r>
              <a:r>
                <a:rPr sz="1400" b="1" spc="-90" dirty="0">
                  <a:solidFill>
                    <a:srgbClr val="C00000"/>
                  </a:solidFill>
                  <a:latin typeface="Arial"/>
                  <a:cs typeface="Arial"/>
                </a:rPr>
                <a:t>Nesterov</a:t>
              </a:r>
              <a:r>
                <a:rPr sz="1400" b="1" spc="-6" dirty="0">
                  <a:solidFill>
                    <a:srgbClr val="C00000"/>
                  </a:solidFill>
                  <a:latin typeface="Arial"/>
                  <a:cs typeface="Arial"/>
                </a:rPr>
                <a:t> </a:t>
              </a:r>
              <a:r>
                <a:rPr sz="1400" b="1" spc="-82" dirty="0">
                  <a:solidFill>
                    <a:srgbClr val="C00000"/>
                  </a:solidFill>
                  <a:latin typeface="Arial"/>
                  <a:cs typeface="Arial"/>
                </a:rPr>
                <a:t>Accelerated</a:t>
              </a:r>
              <a:r>
                <a:rPr sz="1400" b="1" spc="-23" dirty="0">
                  <a:solidFill>
                    <a:srgbClr val="C00000"/>
                  </a:solidFill>
                  <a:latin typeface="Arial"/>
                  <a:cs typeface="Arial"/>
                </a:rPr>
                <a:t> </a:t>
              </a:r>
              <a:r>
                <a:rPr sz="1400" b="1" spc="-84" dirty="0">
                  <a:solidFill>
                    <a:srgbClr val="C00000"/>
                  </a:solidFill>
                  <a:latin typeface="Arial"/>
                  <a:cs typeface="Arial"/>
                </a:rPr>
                <a:t>Gradient</a:t>
              </a:r>
              <a:r>
                <a:rPr sz="1400" b="1" spc="-8" dirty="0">
                  <a:solidFill>
                    <a:srgbClr val="C00000"/>
                  </a:solidFill>
                  <a:latin typeface="Arial"/>
                  <a:cs typeface="Arial"/>
                </a:rPr>
                <a:t> </a:t>
              </a:r>
              <a:r>
                <a:rPr sz="1400" b="1" spc="-90" dirty="0">
                  <a:solidFill>
                    <a:srgbClr val="C00000"/>
                  </a:solidFill>
                  <a:latin typeface="Arial"/>
                  <a:cs typeface="Arial"/>
                </a:rPr>
                <a:t>Descent</a:t>
              </a:r>
              <a:r>
                <a:rPr sz="1400" b="1" spc="-8" dirty="0">
                  <a:solidFill>
                    <a:srgbClr val="C00000"/>
                  </a:solidFill>
                  <a:latin typeface="Arial"/>
                  <a:cs typeface="Arial"/>
                </a:rPr>
                <a:t> </a:t>
              </a:r>
              <a:r>
                <a:rPr sz="1400" b="1" spc="-84" dirty="0">
                  <a:solidFill>
                    <a:srgbClr val="C00000"/>
                  </a:solidFill>
                  <a:latin typeface="Arial"/>
                  <a:cs typeface="Arial"/>
                </a:rPr>
                <a:t>helps</a:t>
              </a:r>
              <a:r>
                <a:rPr sz="1400" b="1" spc="-6" dirty="0">
                  <a:solidFill>
                    <a:srgbClr val="C00000"/>
                  </a:solidFill>
                  <a:latin typeface="Arial"/>
                  <a:cs typeface="Arial"/>
                </a:rPr>
                <a:t> </a:t>
              </a:r>
              <a:r>
                <a:rPr sz="1400" b="1" spc="-110" dirty="0">
                  <a:solidFill>
                    <a:srgbClr val="C00000"/>
                  </a:solidFill>
                  <a:latin typeface="Arial"/>
                  <a:cs typeface="Arial"/>
                </a:rPr>
                <a:t>us</a:t>
              </a:r>
              <a:r>
                <a:rPr sz="1400" b="1" spc="-6" dirty="0">
                  <a:solidFill>
                    <a:srgbClr val="C00000"/>
                  </a:solidFill>
                  <a:latin typeface="Arial"/>
                  <a:cs typeface="Arial"/>
                </a:rPr>
                <a:t> </a:t>
              </a:r>
              <a:r>
                <a:rPr sz="1400" b="1" spc="-110" dirty="0">
                  <a:solidFill>
                    <a:srgbClr val="C00000"/>
                  </a:solidFill>
                  <a:latin typeface="Arial"/>
                  <a:cs typeface="Arial"/>
                </a:rPr>
                <a:t>do</a:t>
              </a:r>
              <a:r>
                <a:rPr sz="1400" b="1" spc="-8" dirty="0">
                  <a:solidFill>
                    <a:srgbClr val="C00000"/>
                  </a:solidFill>
                  <a:latin typeface="Arial"/>
                  <a:cs typeface="Arial"/>
                </a:rPr>
                <a:t> </a:t>
              </a:r>
              <a:r>
                <a:rPr sz="1400" b="1" spc="-17" dirty="0">
                  <a:solidFill>
                    <a:srgbClr val="C00000"/>
                  </a:solidFill>
                  <a:latin typeface="Arial"/>
                  <a:cs typeface="Arial"/>
                </a:rPr>
                <a:t>just </a:t>
              </a:r>
              <a:r>
                <a:rPr sz="1400" b="1" spc="-6" dirty="0">
                  <a:solidFill>
                    <a:srgbClr val="C00000"/>
                  </a:solidFill>
                  <a:latin typeface="Arial"/>
                  <a:cs typeface="Arial"/>
                </a:rPr>
                <a:t>that.</a:t>
              </a:r>
              <a:endParaRPr sz="1400" dirty="0">
                <a:latin typeface="Arial"/>
                <a:cs typeface="Arial"/>
              </a:endParaRPr>
            </a:p>
          </p:txBody>
        </p:sp>
      </p:grpSp>
      <p:pic>
        <p:nvPicPr>
          <p:cNvPr id="8" name="Picture 7" descr="A red and blue contour&#10;&#10;AI-generated content may be incorrect.">
            <a:extLst>
              <a:ext uri="{FF2B5EF4-FFF2-40B4-BE49-F238E27FC236}">
                <a16:creationId xmlns:a16="http://schemas.microsoft.com/office/drawing/2014/main" id="{53939C28-6D1A-CCFE-5841-35ABEA249A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7546" y="1057409"/>
            <a:ext cx="4799526" cy="3015267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787" rIns="0" bIns="0" rtlCol="0" anchor="ctr">
            <a:spAutoFit/>
          </a:bodyPr>
          <a:lstStyle/>
          <a:p>
            <a:pPr marL="7144">
              <a:lnSpc>
                <a:spcPct val="100000"/>
              </a:lnSpc>
              <a:spcBef>
                <a:spcPts val="53"/>
              </a:spcBef>
            </a:pPr>
            <a:r>
              <a:rPr sz="2250" spc="-191" dirty="0"/>
              <a:t>Nesterov</a:t>
            </a:r>
            <a:r>
              <a:rPr sz="2250" spc="-42" dirty="0"/>
              <a:t> </a:t>
            </a:r>
            <a:r>
              <a:rPr sz="2250" spc="-177" dirty="0"/>
              <a:t>Accelerated</a:t>
            </a:r>
            <a:r>
              <a:rPr sz="2250" spc="-48" dirty="0"/>
              <a:t> </a:t>
            </a:r>
            <a:r>
              <a:rPr sz="2250" spc="-177" dirty="0"/>
              <a:t>Gradient</a:t>
            </a:r>
            <a:r>
              <a:rPr sz="2250" spc="-37" dirty="0"/>
              <a:t> </a:t>
            </a:r>
            <a:r>
              <a:rPr sz="2250" spc="-188" dirty="0"/>
              <a:t>Descent</a:t>
            </a:r>
            <a:r>
              <a:rPr sz="2250" spc="-48" dirty="0"/>
              <a:t> </a:t>
            </a:r>
            <a:r>
              <a:rPr sz="2250" spc="-217" dirty="0"/>
              <a:t>(NAG)</a:t>
            </a:r>
            <a:endParaRPr sz="225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048AB0F-D0E5-89C8-92FA-D57A300694A3}"/>
              </a:ext>
            </a:extLst>
          </p:cNvPr>
          <p:cNvGrpSpPr/>
          <p:nvPr/>
        </p:nvGrpSpPr>
        <p:grpSpPr>
          <a:xfrm>
            <a:off x="533400" y="962107"/>
            <a:ext cx="11430000" cy="5167952"/>
            <a:chOff x="2667000" y="430820"/>
            <a:chExt cx="6821113" cy="2970738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67000" y="752665"/>
              <a:ext cx="3129387" cy="1510475"/>
            </a:xfrm>
            <a:prstGeom prst="rect">
              <a:avLst/>
            </a:prstGeom>
          </p:spPr>
        </p:pic>
        <p:sp>
          <p:nvSpPr>
            <p:cNvPr id="4" name="object 4"/>
            <p:cNvSpPr txBox="1"/>
            <p:nvPr/>
          </p:nvSpPr>
          <p:spPr>
            <a:xfrm>
              <a:off x="2693891" y="430820"/>
              <a:ext cx="3482940" cy="251630"/>
            </a:xfrm>
            <a:prstGeom prst="rect">
              <a:avLst/>
            </a:prstGeom>
          </p:spPr>
          <p:txBody>
            <a:bodyPr vert="horz" wrap="square" lIns="0" tIns="6787" rIns="0" bIns="0" rtlCol="0">
              <a:spAutoFit/>
            </a:bodyPr>
            <a:lstStyle/>
            <a:p>
              <a:pPr marL="7144">
                <a:spcBef>
                  <a:spcPts val="53"/>
                </a:spcBef>
              </a:pPr>
              <a:r>
                <a:rPr sz="2800" dirty="0">
                  <a:solidFill>
                    <a:srgbClr val="C00000"/>
                  </a:solidFill>
                  <a:latin typeface="Calibri"/>
                  <a:cs typeface="Calibri"/>
                </a:rPr>
                <a:t>Intuition</a:t>
              </a:r>
              <a:r>
                <a:rPr sz="2800" spc="-17" dirty="0">
                  <a:solidFill>
                    <a:srgbClr val="C00000"/>
                  </a:solidFill>
                  <a:latin typeface="Calibri"/>
                  <a:cs typeface="Calibri"/>
                </a:rPr>
                <a:t> </a:t>
              </a:r>
              <a:r>
                <a:rPr sz="2800" dirty="0">
                  <a:solidFill>
                    <a:srgbClr val="C00000"/>
                  </a:solidFill>
                  <a:latin typeface="Calibri"/>
                  <a:cs typeface="Calibri"/>
                </a:rPr>
                <a:t>:</a:t>
              </a:r>
              <a:r>
                <a:rPr sz="2800" spc="-28" dirty="0">
                  <a:solidFill>
                    <a:srgbClr val="C00000"/>
                  </a:solidFill>
                  <a:latin typeface="Calibri"/>
                  <a:cs typeface="Calibri"/>
                </a:rPr>
                <a:t> </a:t>
              </a:r>
              <a:r>
                <a:rPr sz="2800" i="1" dirty="0">
                  <a:solidFill>
                    <a:srgbClr val="C00000"/>
                  </a:solidFill>
                  <a:latin typeface="Calibri"/>
                  <a:cs typeface="Calibri"/>
                </a:rPr>
                <a:t>Look</a:t>
              </a:r>
              <a:r>
                <a:rPr sz="2800" i="1" spc="-34" dirty="0">
                  <a:solidFill>
                    <a:srgbClr val="C00000"/>
                  </a:solidFill>
                  <a:latin typeface="Calibri"/>
                  <a:cs typeface="Calibri"/>
                </a:rPr>
                <a:t> </a:t>
              </a:r>
              <a:r>
                <a:rPr sz="2800" i="1" dirty="0">
                  <a:solidFill>
                    <a:srgbClr val="C00000"/>
                  </a:solidFill>
                  <a:latin typeface="Calibri"/>
                  <a:cs typeface="Calibri"/>
                </a:rPr>
                <a:t>ahead</a:t>
              </a:r>
              <a:r>
                <a:rPr sz="2800" i="1" spc="-34" dirty="0">
                  <a:solidFill>
                    <a:srgbClr val="C00000"/>
                  </a:solidFill>
                  <a:latin typeface="Calibri"/>
                  <a:cs typeface="Calibri"/>
                </a:rPr>
                <a:t> </a:t>
              </a:r>
              <a:r>
                <a:rPr sz="2800" i="1" dirty="0">
                  <a:solidFill>
                    <a:srgbClr val="C00000"/>
                  </a:solidFill>
                  <a:latin typeface="Calibri"/>
                  <a:cs typeface="Calibri"/>
                </a:rPr>
                <a:t>before</a:t>
              </a:r>
              <a:r>
                <a:rPr sz="2800" i="1" spc="-25" dirty="0">
                  <a:solidFill>
                    <a:srgbClr val="C00000"/>
                  </a:solidFill>
                  <a:latin typeface="Calibri"/>
                  <a:cs typeface="Calibri"/>
                </a:rPr>
                <a:t> </a:t>
              </a:r>
              <a:r>
                <a:rPr sz="2800" i="1" dirty="0">
                  <a:solidFill>
                    <a:srgbClr val="C00000"/>
                  </a:solidFill>
                  <a:latin typeface="Calibri"/>
                  <a:cs typeface="Calibri"/>
                </a:rPr>
                <a:t>you</a:t>
              </a:r>
              <a:r>
                <a:rPr sz="2800" i="1" spc="-31" dirty="0">
                  <a:solidFill>
                    <a:srgbClr val="C00000"/>
                  </a:solidFill>
                  <a:latin typeface="Calibri"/>
                  <a:cs typeface="Calibri"/>
                </a:rPr>
                <a:t> </a:t>
              </a:r>
              <a:r>
                <a:rPr sz="2800" i="1" spc="-6" dirty="0">
                  <a:solidFill>
                    <a:srgbClr val="C00000"/>
                  </a:solidFill>
                  <a:latin typeface="Calibri"/>
                  <a:cs typeface="Calibri"/>
                </a:rPr>
                <a:t>leap!</a:t>
              </a:r>
              <a:endParaRPr sz="2800" dirty="0">
                <a:latin typeface="Calibri"/>
                <a:cs typeface="Calibri"/>
              </a:endParaRPr>
            </a:p>
          </p:txBody>
        </p:sp>
        <p:sp>
          <p:nvSpPr>
            <p:cNvPr id="5" name="object 5"/>
            <p:cNvSpPr txBox="1"/>
            <p:nvPr/>
          </p:nvSpPr>
          <p:spPr>
            <a:xfrm>
              <a:off x="2923832" y="2390584"/>
              <a:ext cx="2437090" cy="1010974"/>
            </a:xfrm>
            <a:prstGeom prst="rect">
              <a:avLst/>
            </a:prstGeom>
          </p:spPr>
          <p:txBody>
            <a:bodyPr vert="horz" wrap="square" lIns="0" tIns="6787" rIns="0" bIns="0" rtlCol="0">
              <a:spAutoFit/>
            </a:bodyPr>
            <a:lstStyle/>
            <a:p>
              <a:pPr marL="21431" marR="17145">
                <a:spcBef>
                  <a:spcPts val="53"/>
                </a:spcBef>
              </a:pPr>
              <a:r>
                <a:rPr sz="1575" b="1" spc="-127" dirty="0">
                  <a:solidFill>
                    <a:srgbClr val="C00000"/>
                  </a:solidFill>
                  <a:latin typeface="Arial"/>
                  <a:cs typeface="Arial"/>
                </a:rPr>
                <a:t>Calculate</a:t>
              </a:r>
              <a:r>
                <a:rPr sz="1575" b="1" spc="-14" dirty="0">
                  <a:solidFill>
                    <a:srgbClr val="C00000"/>
                  </a:solidFill>
                  <a:latin typeface="Arial"/>
                  <a:cs typeface="Arial"/>
                </a:rPr>
                <a:t> </a:t>
              </a:r>
              <a:r>
                <a:rPr sz="1575" b="1" spc="-115" dirty="0">
                  <a:solidFill>
                    <a:srgbClr val="C00000"/>
                  </a:solidFill>
                  <a:latin typeface="Arial"/>
                  <a:cs typeface="Arial"/>
                </a:rPr>
                <a:t>the</a:t>
              </a:r>
              <a:r>
                <a:rPr sz="1575" b="1" spc="-20" dirty="0">
                  <a:solidFill>
                    <a:srgbClr val="C00000"/>
                  </a:solidFill>
                  <a:latin typeface="Arial"/>
                  <a:cs typeface="Arial"/>
                </a:rPr>
                <a:t> </a:t>
              </a:r>
              <a:r>
                <a:rPr sz="1575" b="1" spc="-115" dirty="0">
                  <a:solidFill>
                    <a:srgbClr val="C00000"/>
                  </a:solidFill>
                  <a:latin typeface="Arial"/>
                  <a:cs typeface="Arial"/>
                </a:rPr>
                <a:t>gradient</a:t>
              </a:r>
              <a:r>
                <a:rPr sz="1575" b="1" spc="-23" dirty="0">
                  <a:solidFill>
                    <a:srgbClr val="C00000"/>
                  </a:solidFill>
                  <a:latin typeface="Arial"/>
                  <a:cs typeface="Arial"/>
                </a:rPr>
                <a:t> </a:t>
              </a:r>
              <a:r>
                <a:rPr sz="1575" b="1" spc="-93" dirty="0">
                  <a:solidFill>
                    <a:srgbClr val="C00000"/>
                  </a:solidFill>
                  <a:latin typeface="Arial"/>
                  <a:cs typeface="Arial"/>
                </a:rPr>
                <a:t>at</a:t>
              </a:r>
              <a:r>
                <a:rPr sz="1575" b="1" spc="-14" dirty="0">
                  <a:solidFill>
                    <a:srgbClr val="C00000"/>
                  </a:solidFill>
                  <a:latin typeface="Arial"/>
                  <a:cs typeface="Arial"/>
                </a:rPr>
                <a:t> the </a:t>
              </a:r>
              <a:r>
                <a:rPr sz="1575" b="1" spc="-93" dirty="0">
                  <a:solidFill>
                    <a:srgbClr val="C00000"/>
                  </a:solidFill>
                  <a:latin typeface="Arial"/>
                  <a:cs typeface="Arial"/>
                </a:rPr>
                <a:t>partially</a:t>
              </a:r>
              <a:r>
                <a:rPr sz="1575" b="1" spc="-34" dirty="0">
                  <a:solidFill>
                    <a:srgbClr val="C00000"/>
                  </a:solidFill>
                  <a:latin typeface="Arial"/>
                  <a:cs typeface="Arial"/>
                </a:rPr>
                <a:t> </a:t>
              </a:r>
              <a:r>
                <a:rPr sz="1575" b="1" spc="-138" dirty="0">
                  <a:solidFill>
                    <a:srgbClr val="C00000"/>
                  </a:solidFill>
                  <a:latin typeface="Arial"/>
                  <a:cs typeface="Arial"/>
                </a:rPr>
                <a:t>updated</a:t>
              </a:r>
              <a:r>
                <a:rPr sz="1575" b="1" spc="-23" dirty="0">
                  <a:solidFill>
                    <a:srgbClr val="C00000"/>
                  </a:solidFill>
                  <a:latin typeface="Arial"/>
                  <a:cs typeface="Arial"/>
                </a:rPr>
                <a:t> </a:t>
              </a:r>
              <a:r>
                <a:rPr sz="1575" b="1" spc="-129" dirty="0">
                  <a:solidFill>
                    <a:srgbClr val="C00000"/>
                  </a:solidFill>
                  <a:latin typeface="Arial"/>
                  <a:cs typeface="Arial"/>
                </a:rPr>
                <a:t>value</a:t>
              </a:r>
              <a:r>
                <a:rPr sz="1575" b="1" spc="-11" dirty="0">
                  <a:solidFill>
                    <a:srgbClr val="C00000"/>
                  </a:solidFill>
                  <a:latin typeface="Arial"/>
                  <a:cs typeface="Arial"/>
                </a:rPr>
                <a:t> </a:t>
              </a:r>
              <a:r>
                <a:rPr b="1" spc="-84" dirty="0">
                  <a:latin typeface="Arial"/>
                  <a:cs typeface="Arial"/>
                </a:rPr>
                <a:t>w</a:t>
              </a:r>
              <a:r>
                <a:rPr sz="1772" b="1" spc="-127" baseline="-21164" dirty="0">
                  <a:latin typeface="Arial"/>
                  <a:cs typeface="Arial"/>
                </a:rPr>
                <a:t>temp </a:t>
              </a:r>
              <a:r>
                <a:rPr sz="1575" b="1" spc="-124" dirty="0">
                  <a:solidFill>
                    <a:srgbClr val="C00000"/>
                  </a:solidFill>
                  <a:latin typeface="Arial"/>
                  <a:cs typeface="Arial"/>
                </a:rPr>
                <a:t>instead</a:t>
              </a:r>
              <a:r>
                <a:rPr sz="1575" b="1" spc="-14" dirty="0">
                  <a:solidFill>
                    <a:srgbClr val="C00000"/>
                  </a:solidFill>
                  <a:latin typeface="Arial"/>
                  <a:cs typeface="Arial"/>
                </a:rPr>
                <a:t> </a:t>
              </a:r>
              <a:r>
                <a:rPr sz="1575" b="1" spc="-141" dirty="0">
                  <a:solidFill>
                    <a:srgbClr val="C00000"/>
                  </a:solidFill>
                  <a:latin typeface="Arial"/>
                  <a:cs typeface="Arial"/>
                </a:rPr>
                <a:t>of</a:t>
              </a:r>
              <a:r>
                <a:rPr sz="1575" b="1" spc="-25" dirty="0">
                  <a:solidFill>
                    <a:srgbClr val="C00000"/>
                  </a:solidFill>
                  <a:latin typeface="Arial"/>
                  <a:cs typeface="Arial"/>
                </a:rPr>
                <a:t> </a:t>
              </a:r>
              <a:r>
                <a:rPr sz="1575" b="1" spc="-118" dirty="0">
                  <a:solidFill>
                    <a:srgbClr val="C00000"/>
                  </a:solidFill>
                  <a:latin typeface="Arial"/>
                  <a:cs typeface="Arial"/>
                </a:rPr>
                <a:t>calculating</a:t>
              </a:r>
              <a:r>
                <a:rPr sz="1575" b="1" spc="-3" dirty="0">
                  <a:solidFill>
                    <a:srgbClr val="C00000"/>
                  </a:solidFill>
                  <a:latin typeface="Arial"/>
                  <a:cs typeface="Arial"/>
                </a:rPr>
                <a:t> </a:t>
              </a:r>
              <a:r>
                <a:rPr sz="1575" b="1" spc="-11" dirty="0">
                  <a:solidFill>
                    <a:srgbClr val="C00000"/>
                  </a:solidFill>
                  <a:latin typeface="Arial"/>
                  <a:cs typeface="Arial"/>
                </a:rPr>
                <a:t>using </a:t>
              </a:r>
              <a:r>
                <a:rPr sz="1575" b="1" spc="-115" dirty="0">
                  <a:solidFill>
                    <a:srgbClr val="C00000"/>
                  </a:solidFill>
                  <a:latin typeface="Arial"/>
                  <a:cs typeface="Arial"/>
                </a:rPr>
                <a:t>the</a:t>
              </a:r>
              <a:r>
                <a:rPr sz="1575" b="1" spc="-20" dirty="0">
                  <a:solidFill>
                    <a:srgbClr val="C00000"/>
                  </a:solidFill>
                  <a:latin typeface="Arial"/>
                  <a:cs typeface="Arial"/>
                </a:rPr>
                <a:t> </a:t>
              </a:r>
              <a:r>
                <a:rPr sz="1575" b="1" spc="-129" dirty="0">
                  <a:solidFill>
                    <a:srgbClr val="C00000"/>
                  </a:solidFill>
                  <a:latin typeface="Arial"/>
                  <a:cs typeface="Arial"/>
                </a:rPr>
                <a:t>current</a:t>
              </a:r>
              <a:r>
                <a:rPr sz="1575" b="1" spc="-8" dirty="0">
                  <a:solidFill>
                    <a:srgbClr val="C00000"/>
                  </a:solidFill>
                  <a:latin typeface="Arial"/>
                  <a:cs typeface="Arial"/>
                </a:rPr>
                <a:t> </a:t>
              </a:r>
              <a:r>
                <a:rPr sz="1575" b="1" spc="-129" dirty="0">
                  <a:solidFill>
                    <a:srgbClr val="C00000"/>
                  </a:solidFill>
                  <a:latin typeface="Arial"/>
                  <a:cs typeface="Arial"/>
                </a:rPr>
                <a:t>value</a:t>
              </a:r>
              <a:r>
                <a:rPr sz="1575" b="1" spc="-17" dirty="0">
                  <a:solidFill>
                    <a:srgbClr val="C00000"/>
                  </a:solidFill>
                  <a:latin typeface="Arial"/>
                  <a:cs typeface="Arial"/>
                </a:rPr>
                <a:t> </a:t>
              </a:r>
              <a:r>
                <a:rPr sz="1575" b="1" spc="-14" dirty="0">
                  <a:latin typeface="Arial"/>
                  <a:cs typeface="Arial"/>
                </a:rPr>
                <a:t>w</a:t>
              </a:r>
              <a:r>
                <a:rPr sz="1561" b="1" spc="-21" baseline="-21021" dirty="0">
                  <a:latin typeface="Arial"/>
                  <a:cs typeface="Arial"/>
                </a:rPr>
                <a:t>t</a:t>
              </a:r>
              <a:endParaRPr sz="1561" baseline="-21021">
                <a:latin typeface="Arial"/>
                <a:cs typeface="Arial"/>
              </a:endParaRPr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79838" y="827246"/>
              <a:ext cx="3508275" cy="1508070"/>
            </a:xfrm>
            <a:prstGeom prst="rect">
              <a:avLst/>
            </a:prstGeom>
          </p:spPr>
        </p:pic>
        <p:sp>
          <p:nvSpPr>
            <p:cNvPr id="7" name="object 7"/>
            <p:cNvSpPr txBox="1"/>
            <p:nvPr/>
          </p:nvSpPr>
          <p:spPr>
            <a:xfrm>
              <a:off x="5460778" y="2510885"/>
              <a:ext cx="3837265" cy="862701"/>
            </a:xfrm>
            <a:prstGeom prst="rect">
              <a:avLst/>
            </a:prstGeom>
            <a:solidFill>
              <a:srgbClr val="DEEBF7"/>
            </a:solidFill>
          </p:spPr>
          <p:txBody>
            <a:bodyPr vert="horz" wrap="square" lIns="0" tIns="23217" rIns="0" bIns="0" rtlCol="0">
              <a:spAutoFit/>
            </a:bodyPr>
            <a:lstStyle/>
            <a:p>
              <a:pPr marL="51792" marR="82153" algn="just">
                <a:spcBef>
                  <a:spcPts val="183"/>
                </a:spcBef>
              </a:pPr>
              <a:r>
                <a:rPr sz="1600" spc="-48" dirty="0">
                  <a:solidFill>
                    <a:srgbClr val="292929"/>
                  </a:solidFill>
                  <a:latin typeface="Tahoma"/>
                  <a:cs typeface="Tahoma"/>
                </a:rPr>
                <a:t>NAG’s</a:t>
              </a:r>
              <a:r>
                <a:rPr sz="1600" spc="-39" dirty="0">
                  <a:solidFill>
                    <a:srgbClr val="292929"/>
                  </a:solidFill>
                  <a:latin typeface="Tahoma"/>
                  <a:cs typeface="Tahoma"/>
                </a:rPr>
                <a:t> </a:t>
              </a:r>
              <a:r>
                <a:rPr sz="1600" spc="-51" dirty="0">
                  <a:solidFill>
                    <a:srgbClr val="292929"/>
                  </a:solidFill>
                  <a:latin typeface="Tahoma"/>
                  <a:cs typeface="Tahoma"/>
                </a:rPr>
                <a:t>case,</a:t>
              </a:r>
              <a:r>
                <a:rPr sz="1600" spc="-37" dirty="0">
                  <a:solidFill>
                    <a:srgbClr val="292929"/>
                  </a:solidFill>
                  <a:latin typeface="Tahoma"/>
                  <a:cs typeface="Tahoma"/>
                </a:rPr>
                <a:t> </a:t>
              </a:r>
              <a:r>
                <a:rPr sz="1600" spc="-48" dirty="0">
                  <a:solidFill>
                    <a:srgbClr val="292929"/>
                  </a:solidFill>
                  <a:latin typeface="Tahoma"/>
                  <a:cs typeface="Tahoma"/>
                </a:rPr>
                <a:t>every</a:t>
              </a:r>
              <a:r>
                <a:rPr sz="1600" spc="-51" dirty="0">
                  <a:solidFill>
                    <a:srgbClr val="292929"/>
                  </a:solidFill>
                  <a:latin typeface="Tahoma"/>
                  <a:cs typeface="Tahoma"/>
                </a:rPr>
                <a:t> </a:t>
              </a:r>
              <a:r>
                <a:rPr sz="1600" spc="-70" dirty="0">
                  <a:solidFill>
                    <a:srgbClr val="292929"/>
                  </a:solidFill>
                  <a:latin typeface="Tahoma"/>
                  <a:cs typeface="Tahoma"/>
                </a:rPr>
                <a:t>update</a:t>
              </a:r>
              <a:r>
                <a:rPr sz="1600" spc="-34" dirty="0">
                  <a:solidFill>
                    <a:srgbClr val="292929"/>
                  </a:solidFill>
                  <a:latin typeface="Tahoma"/>
                  <a:cs typeface="Tahoma"/>
                </a:rPr>
                <a:t> </a:t>
              </a:r>
              <a:r>
                <a:rPr sz="1600" spc="-56" dirty="0">
                  <a:solidFill>
                    <a:srgbClr val="292929"/>
                  </a:solidFill>
                  <a:latin typeface="Tahoma"/>
                  <a:cs typeface="Tahoma"/>
                </a:rPr>
                <a:t>happens</a:t>
              </a:r>
              <a:r>
                <a:rPr sz="1600" spc="-39" dirty="0">
                  <a:solidFill>
                    <a:srgbClr val="292929"/>
                  </a:solidFill>
                  <a:latin typeface="Tahoma"/>
                  <a:cs typeface="Tahoma"/>
                </a:rPr>
                <a:t> </a:t>
              </a:r>
              <a:r>
                <a:rPr sz="1600" spc="-42" dirty="0">
                  <a:solidFill>
                    <a:srgbClr val="292929"/>
                  </a:solidFill>
                  <a:latin typeface="Tahoma"/>
                  <a:cs typeface="Tahoma"/>
                </a:rPr>
                <a:t>in</a:t>
              </a:r>
              <a:r>
                <a:rPr sz="1600" spc="-37" dirty="0">
                  <a:solidFill>
                    <a:srgbClr val="292929"/>
                  </a:solidFill>
                  <a:latin typeface="Tahoma"/>
                  <a:cs typeface="Tahoma"/>
                </a:rPr>
                <a:t> </a:t>
              </a:r>
              <a:r>
                <a:rPr sz="1600" spc="-64" dirty="0">
                  <a:solidFill>
                    <a:srgbClr val="292929"/>
                  </a:solidFill>
                  <a:latin typeface="Tahoma"/>
                  <a:cs typeface="Tahoma"/>
                </a:rPr>
                <a:t>two</a:t>
              </a:r>
              <a:r>
                <a:rPr sz="1600" spc="-39" dirty="0">
                  <a:solidFill>
                    <a:srgbClr val="292929"/>
                  </a:solidFill>
                  <a:latin typeface="Tahoma"/>
                  <a:cs typeface="Tahoma"/>
                </a:rPr>
                <a:t> </a:t>
              </a:r>
              <a:r>
                <a:rPr sz="1600" spc="-37" dirty="0">
                  <a:solidFill>
                    <a:srgbClr val="292929"/>
                  </a:solidFill>
                  <a:latin typeface="Tahoma"/>
                  <a:cs typeface="Tahoma"/>
                </a:rPr>
                <a:t>steps</a:t>
              </a:r>
              <a:r>
                <a:rPr sz="1600" spc="-11" dirty="0">
                  <a:solidFill>
                    <a:srgbClr val="292929"/>
                  </a:solidFill>
                  <a:latin typeface="Tahoma"/>
                  <a:cs typeface="Tahoma"/>
                </a:rPr>
                <a:t> </a:t>
              </a:r>
              <a:r>
                <a:rPr sz="1600" spc="-64" dirty="0">
                  <a:solidFill>
                    <a:srgbClr val="292929"/>
                  </a:solidFill>
                  <a:latin typeface="Tahoma"/>
                  <a:cs typeface="Tahoma"/>
                </a:rPr>
                <a:t>—</a:t>
              </a:r>
              <a:r>
                <a:rPr sz="1600" spc="-37" dirty="0">
                  <a:solidFill>
                    <a:srgbClr val="292929"/>
                  </a:solidFill>
                  <a:latin typeface="Tahoma"/>
                  <a:cs typeface="Tahoma"/>
                </a:rPr>
                <a:t> </a:t>
              </a:r>
              <a:r>
                <a:rPr sz="1600" spc="-39" dirty="0">
                  <a:solidFill>
                    <a:srgbClr val="292929"/>
                  </a:solidFill>
                  <a:latin typeface="Tahoma"/>
                  <a:cs typeface="Tahoma"/>
                </a:rPr>
                <a:t>first,</a:t>
              </a:r>
              <a:r>
                <a:rPr sz="1600" spc="-28" dirty="0">
                  <a:solidFill>
                    <a:srgbClr val="292929"/>
                  </a:solidFill>
                  <a:latin typeface="Tahoma"/>
                  <a:cs typeface="Tahoma"/>
                </a:rPr>
                <a:t> </a:t>
              </a:r>
              <a:r>
                <a:rPr sz="1600" spc="-87" dirty="0">
                  <a:solidFill>
                    <a:srgbClr val="292929"/>
                  </a:solidFill>
                  <a:latin typeface="Tahoma"/>
                  <a:cs typeface="Tahoma"/>
                </a:rPr>
                <a:t>a</a:t>
              </a:r>
              <a:r>
                <a:rPr sz="1600" spc="-42" dirty="0">
                  <a:solidFill>
                    <a:srgbClr val="292929"/>
                  </a:solidFill>
                  <a:latin typeface="Tahoma"/>
                  <a:cs typeface="Tahoma"/>
                </a:rPr>
                <a:t> </a:t>
              </a:r>
              <a:r>
                <a:rPr sz="1600" spc="-51" dirty="0">
                  <a:solidFill>
                    <a:srgbClr val="292929"/>
                  </a:solidFill>
                  <a:latin typeface="Tahoma"/>
                  <a:cs typeface="Tahoma"/>
                </a:rPr>
                <a:t>partial</a:t>
              </a:r>
              <a:r>
                <a:rPr sz="1600" spc="-37" dirty="0">
                  <a:solidFill>
                    <a:srgbClr val="292929"/>
                  </a:solidFill>
                  <a:latin typeface="Tahoma"/>
                  <a:cs typeface="Tahoma"/>
                </a:rPr>
                <a:t> </a:t>
              </a:r>
              <a:r>
                <a:rPr sz="1600" spc="-68" dirty="0">
                  <a:solidFill>
                    <a:srgbClr val="292929"/>
                  </a:solidFill>
                  <a:latin typeface="Tahoma"/>
                  <a:cs typeface="Tahoma"/>
                </a:rPr>
                <a:t>update,</a:t>
              </a:r>
              <a:r>
                <a:rPr sz="1600" spc="-62" dirty="0">
                  <a:solidFill>
                    <a:srgbClr val="292929"/>
                  </a:solidFill>
                  <a:latin typeface="Tahoma"/>
                  <a:cs typeface="Tahoma"/>
                </a:rPr>
                <a:t> </a:t>
              </a:r>
              <a:r>
                <a:rPr sz="1600" spc="-59" dirty="0">
                  <a:solidFill>
                    <a:srgbClr val="292929"/>
                  </a:solidFill>
                  <a:latin typeface="Tahoma"/>
                  <a:cs typeface="Tahoma"/>
                </a:rPr>
                <a:t>where</a:t>
              </a:r>
              <a:r>
                <a:rPr sz="1600" spc="-39" dirty="0">
                  <a:solidFill>
                    <a:srgbClr val="292929"/>
                  </a:solidFill>
                  <a:latin typeface="Tahoma"/>
                  <a:cs typeface="Tahoma"/>
                </a:rPr>
                <a:t> </a:t>
              </a:r>
              <a:r>
                <a:rPr sz="1600" spc="-73" dirty="0">
                  <a:solidFill>
                    <a:srgbClr val="292929"/>
                  </a:solidFill>
                  <a:latin typeface="Tahoma"/>
                  <a:cs typeface="Tahoma"/>
                </a:rPr>
                <a:t>we</a:t>
              </a:r>
              <a:r>
                <a:rPr sz="1600" spc="-39" dirty="0">
                  <a:solidFill>
                    <a:srgbClr val="292929"/>
                  </a:solidFill>
                  <a:latin typeface="Tahoma"/>
                  <a:cs typeface="Tahoma"/>
                </a:rPr>
                <a:t> </a:t>
              </a:r>
              <a:r>
                <a:rPr sz="1600" spc="-64" dirty="0">
                  <a:solidFill>
                    <a:srgbClr val="292929"/>
                  </a:solidFill>
                  <a:latin typeface="Tahoma"/>
                  <a:cs typeface="Tahoma"/>
                </a:rPr>
                <a:t>get</a:t>
              </a:r>
              <a:r>
                <a:rPr sz="1600" spc="-31" dirty="0">
                  <a:solidFill>
                    <a:srgbClr val="292929"/>
                  </a:solidFill>
                  <a:latin typeface="Tahoma"/>
                  <a:cs typeface="Tahoma"/>
                </a:rPr>
                <a:t> </a:t>
              </a:r>
              <a:r>
                <a:rPr sz="1600" spc="-56" dirty="0">
                  <a:solidFill>
                    <a:srgbClr val="292929"/>
                  </a:solidFill>
                  <a:latin typeface="Tahoma"/>
                  <a:cs typeface="Tahoma"/>
                </a:rPr>
                <a:t>to</a:t>
              </a:r>
              <a:r>
                <a:rPr sz="1600" spc="-39" dirty="0">
                  <a:solidFill>
                    <a:srgbClr val="292929"/>
                  </a:solidFill>
                  <a:latin typeface="Tahoma"/>
                  <a:cs typeface="Tahoma"/>
                </a:rPr>
                <a:t> </a:t>
              </a:r>
              <a:r>
                <a:rPr sz="1600" spc="-62" dirty="0">
                  <a:solidFill>
                    <a:srgbClr val="292929"/>
                  </a:solidFill>
                  <a:latin typeface="Tahoma"/>
                  <a:cs typeface="Tahoma"/>
                </a:rPr>
                <a:t>the</a:t>
              </a:r>
              <a:r>
                <a:rPr sz="1600" spc="-31" dirty="0">
                  <a:solidFill>
                    <a:srgbClr val="292929"/>
                  </a:solidFill>
                  <a:latin typeface="Tahoma"/>
                  <a:cs typeface="Tahoma"/>
                </a:rPr>
                <a:t> </a:t>
              </a:r>
              <a:r>
                <a:rPr sz="1600" i="1" spc="-70" dirty="0">
                  <a:solidFill>
                    <a:srgbClr val="292929"/>
                  </a:solidFill>
                  <a:latin typeface="Arial"/>
                  <a:cs typeface="Arial"/>
                </a:rPr>
                <a:t>look_ahead</a:t>
              </a:r>
              <a:r>
                <a:rPr sz="1600" i="1" spc="-3" dirty="0">
                  <a:solidFill>
                    <a:srgbClr val="292929"/>
                  </a:solidFill>
                  <a:latin typeface="Arial"/>
                  <a:cs typeface="Arial"/>
                </a:rPr>
                <a:t> </a:t>
              </a:r>
              <a:r>
                <a:rPr sz="1600" spc="-53" dirty="0">
                  <a:solidFill>
                    <a:srgbClr val="292929"/>
                  </a:solidFill>
                  <a:latin typeface="Tahoma"/>
                  <a:cs typeface="Tahoma"/>
                </a:rPr>
                <a:t>point</a:t>
              </a:r>
              <a:r>
                <a:rPr sz="1600" spc="-39" dirty="0">
                  <a:solidFill>
                    <a:srgbClr val="292929"/>
                  </a:solidFill>
                  <a:latin typeface="Tahoma"/>
                  <a:cs typeface="Tahoma"/>
                </a:rPr>
                <a:t> </a:t>
              </a:r>
              <a:r>
                <a:rPr sz="1600" spc="-68" dirty="0">
                  <a:solidFill>
                    <a:srgbClr val="292929"/>
                  </a:solidFill>
                  <a:latin typeface="Tahoma"/>
                  <a:cs typeface="Tahoma"/>
                </a:rPr>
                <a:t>and</a:t>
              </a:r>
              <a:r>
                <a:rPr sz="1600" spc="-39" dirty="0">
                  <a:solidFill>
                    <a:srgbClr val="292929"/>
                  </a:solidFill>
                  <a:latin typeface="Tahoma"/>
                  <a:cs typeface="Tahoma"/>
                </a:rPr>
                <a:t> </a:t>
              </a:r>
              <a:r>
                <a:rPr sz="1600" spc="-62" dirty="0">
                  <a:solidFill>
                    <a:srgbClr val="292929"/>
                  </a:solidFill>
                  <a:latin typeface="Tahoma"/>
                  <a:cs typeface="Tahoma"/>
                </a:rPr>
                <a:t>then</a:t>
              </a:r>
              <a:r>
                <a:rPr sz="1600" spc="-34" dirty="0">
                  <a:solidFill>
                    <a:srgbClr val="292929"/>
                  </a:solidFill>
                  <a:latin typeface="Tahoma"/>
                  <a:cs typeface="Tahoma"/>
                </a:rPr>
                <a:t> </a:t>
              </a:r>
              <a:r>
                <a:rPr sz="1600" spc="-62" dirty="0">
                  <a:solidFill>
                    <a:srgbClr val="292929"/>
                  </a:solidFill>
                  <a:latin typeface="Tahoma"/>
                  <a:cs typeface="Tahoma"/>
                </a:rPr>
                <a:t>the</a:t>
              </a:r>
              <a:r>
                <a:rPr sz="1600" spc="-34" dirty="0">
                  <a:solidFill>
                    <a:srgbClr val="292929"/>
                  </a:solidFill>
                  <a:latin typeface="Tahoma"/>
                  <a:cs typeface="Tahoma"/>
                </a:rPr>
                <a:t> </a:t>
              </a:r>
              <a:r>
                <a:rPr sz="1600" spc="-48" dirty="0">
                  <a:solidFill>
                    <a:srgbClr val="292929"/>
                  </a:solidFill>
                  <a:latin typeface="Tahoma"/>
                  <a:cs typeface="Tahoma"/>
                </a:rPr>
                <a:t>final</a:t>
              </a:r>
              <a:r>
                <a:rPr sz="1600" spc="-37" dirty="0">
                  <a:solidFill>
                    <a:srgbClr val="292929"/>
                  </a:solidFill>
                  <a:latin typeface="Tahoma"/>
                  <a:cs typeface="Tahoma"/>
                </a:rPr>
                <a:t> </a:t>
              </a:r>
              <a:r>
                <a:rPr sz="1600" spc="-64" dirty="0">
                  <a:solidFill>
                    <a:srgbClr val="292929"/>
                  </a:solidFill>
                  <a:latin typeface="Tahoma"/>
                  <a:cs typeface="Tahoma"/>
                </a:rPr>
                <a:t>update</a:t>
              </a:r>
              <a:r>
                <a:rPr sz="1600" spc="-37" dirty="0">
                  <a:solidFill>
                    <a:srgbClr val="292929"/>
                  </a:solidFill>
                  <a:latin typeface="Tahoma"/>
                  <a:cs typeface="Tahoma"/>
                </a:rPr>
                <a:t> </a:t>
              </a:r>
              <a:r>
                <a:rPr sz="1600" spc="-51" dirty="0">
                  <a:solidFill>
                    <a:srgbClr val="292929"/>
                  </a:solidFill>
                  <a:latin typeface="Tahoma"/>
                  <a:cs typeface="Tahoma"/>
                </a:rPr>
                <a:t>which</a:t>
              </a:r>
              <a:r>
                <a:rPr sz="1600" spc="-34" dirty="0">
                  <a:solidFill>
                    <a:srgbClr val="292929"/>
                  </a:solidFill>
                  <a:latin typeface="Tahoma"/>
                  <a:cs typeface="Tahoma"/>
                </a:rPr>
                <a:t> </a:t>
              </a:r>
              <a:r>
                <a:rPr sz="1600" spc="-14" dirty="0">
                  <a:solidFill>
                    <a:srgbClr val="292929"/>
                  </a:solidFill>
                  <a:latin typeface="Tahoma"/>
                  <a:cs typeface="Tahoma"/>
                </a:rPr>
                <a:t>is </a:t>
              </a:r>
              <a:r>
                <a:rPr sz="1600" spc="-59" dirty="0">
                  <a:solidFill>
                    <a:srgbClr val="292929"/>
                  </a:solidFill>
                  <a:latin typeface="Tahoma"/>
                  <a:cs typeface="Tahoma"/>
                </a:rPr>
                <a:t>negative</a:t>
              </a:r>
              <a:endParaRPr sz="1600" dirty="0">
                <a:latin typeface="Tahoma"/>
                <a:cs typeface="Tahoma"/>
              </a:endParaRPr>
            </a:p>
            <a:p>
              <a:pPr marL="51792" marR="103584"/>
              <a:r>
                <a:rPr sz="1600" spc="-48" dirty="0">
                  <a:solidFill>
                    <a:srgbClr val="292929"/>
                  </a:solidFill>
                  <a:latin typeface="Tahoma"/>
                  <a:cs typeface="Tahoma"/>
                </a:rPr>
                <a:t>This</a:t>
              </a:r>
              <a:r>
                <a:rPr sz="1600" spc="-25" dirty="0">
                  <a:solidFill>
                    <a:srgbClr val="292929"/>
                  </a:solidFill>
                  <a:latin typeface="Tahoma"/>
                  <a:cs typeface="Tahoma"/>
                </a:rPr>
                <a:t> </a:t>
              </a:r>
              <a:r>
                <a:rPr sz="1600" spc="-64" dirty="0">
                  <a:solidFill>
                    <a:srgbClr val="292929"/>
                  </a:solidFill>
                  <a:latin typeface="Tahoma"/>
                  <a:cs typeface="Tahoma"/>
                </a:rPr>
                <a:t>negative</a:t>
              </a:r>
              <a:r>
                <a:rPr sz="1600" spc="-14" dirty="0">
                  <a:solidFill>
                    <a:srgbClr val="292929"/>
                  </a:solidFill>
                  <a:latin typeface="Tahoma"/>
                  <a:cs typeface="Tahoma"/>
                </a:rPr>
                <a:t> </a:t>
              </a:r>
              <a:r>
                <a:rPr sz="1600" spc="-51" dirty="0">
                  <a:solidFill>
                    <a:srgbClr val="292929"/>
                  </a:solidFill>
                  <a:latin typeface="Tahoma"/>
                  <a:cs typeface="Tahoma"/>
                </a:rPr>
                <a:t>final</a:t>
              </a:r>
              <a:r>
                <a:rPr sz="1600" spc="-17" dirty="0">
                  <a:solidFill>
                    <a:srgbClr val="292929"/>
                  </a:solidFill>
                  <a:latin typeface="Tahoma"/>
                  <a:cs typeface="Tahoma"/>
                </a:rPr>
                <a:t> </a:t>
              </a:r>
              <a:r>
                <a:rPr sz="1600" spc="-70" dirty="0">
                  <a:solidFill>
                    <a:srgbClr val="292929"/>
                  </a:solidFill>
                  <a:latin typeface="Tahoma"/>
                  <a:cs typeface="Tahoma"/>
                </a:rPr>
                <a:t>update</a:t>
              </a:r>
              <a:r>
                <a:rPr sz="1600" spc="-28" dirty="0">
                  <a:solidFill>
                    <a:srgbClr val="292929"/>
                  </a:solidFill>
                  <a:latin typeface="Tahoma"/>
                  <a:cs typeface="Tahoma"/>
                </a:rPr>
                <a:t> </a:t>
              </a:r>
              <a:r>
                <a:rPr sz="1600" spc="-39" dirty="0">
                  <a:solidFill>
                    <a:srgbClr val="292929"/>
                  </a:solidFill>
                  <a:latin typeface="Tahoma"/>
                  <a:cs typeface="Tahoma"/>
                </a:rPr>
                <a:t>slightly</a:t>
              </a:r>
              <a:r>
                <a:rPr sz="1600" spc="-3" dirty="0">
                  <a:solidFill>
                    <a:srgbClr val="292929"/>
                  </a:solidFill>
                  <a:latin typeface="Tahoma"/>
                  <a:cs typeface="Tahoma"/>
                </a:rPr>
                <a:t> </a:t>
              </a:r>
              <a:r>
                <a:rPr sz="1600" spc="-48" dirty="0">
                  <a:solidFill>
                    <a:srgbClr val="292929"/>
                  </a:solidFill>
                  <a:latin typeface="Tahoma"/>
                  <a:cs typeface="Tahoma"/>
                </a:rPr>
                <a:t>reduces</a:t>
              </a:r>
              <a:r>
                <a:rPr sz="1600" spc="-25" dirty="0">
                  <a:solidFill>
                    <a:srgbClr val="292929"/>
                  </a:solidFill>
                  <a:latin typeface="Tahoma"/>
                  <a:cs typeface="Tahoma"/>
                </a:rPr>
                <a:t> </a:t>
              </a:r>
              <a:r>
                <a:rPr sz="1600" spc="-64" dirty="0">
                  <a:solidFill>
                    <a:srgbClr val="292929"/>
                  </a:solidFill>
                  <a:latin typeface="Tahoma"/>
                  <a:cs typeface="Tahoma"/>
                </a:rPr>
                <a:t>the</a:t>
              </a:r>
              <a:r>
                <a:rPr sz="1600" spc="-23" dirty="0">
                  <a:solidFill>
                    <a:srgbClr val="292929"/>
                  </a:solidFill>
                  <a:latin typeface="Tahoma"/>
                  <a:cs typeface="Tahoma"/>
                </a:rPr>
                <a:t> </a:t>
              </a:r>
              <a:r>
                <a:rPr sz="1600" spc="-53" dirty="0">
                  <a:solidFill>
                    <a:srgbClr val="292929"/>
                  </a:solidFill>
                  <a:latin typeface="Tahoma"/>
                  <a:cs typeface="Tahoma"/>
                </a:rPr>
                <a:t>overall</a:t>
              </a:r>
              <a:r>
                <a:rPr sz="1600" spc="-20" dirty="0">
                  <a:solidFill>
                    <a:srgbClr val="292929"/>
                  </a:solidFill>
                  <a:latin typeface="Tahoma"/>
                  <a:cs typeface="Tahoma"/>
                </a:rPr>
                <a:t> </a:t>
              </a:r>
              <a:r>
                <a:rPr sz="1600" spc="-64" dirty="0">
                  <a:solidFill>
                    <a:srgbClr val="292929"/>
                  </a:solidFill>
                  <a:latin typeface="Tahoma"/>
                  <a:cs typeface="Tahoma"/>
                </a:rPr>
                <a:t>magnitude</a:t>
              </a:r>
              <a:r>
                <a:rPr sz="1600" spc="-11" dirty="0">
                  <a:solidFill>
                    <a:srgbClr val="292929"/>
                  </a:solidFill>
                  <a:latin typeface="Tahoma"/>
                  <a:cs typeface="Tahoma"/>
                </a:rPr>
                <a:t> </a:t>
              </a:r>
              <a:r>
                <a:rPr sz="1600" spc="-45" dirty="0">
                  <a:solidFill>
                    <a:srgbClr val="292929"/>
                  </a:solidFill>
                  <a:latin typeface="Tahoma"/>
                  <a:cs typeface="Tahoma"/>
                </a:rPr>
                <a:t>of</a:t>
              </a:r>
              <a:r>
                <a:rPr sz="1600" spc="-23" dirty="0">
                  <a:solidFill>
                    <a:srgbClr val="292929"/>
                  </a:solidFill>
                  <a:latin typeface="Tahoma"/>
                  <a:cs typeface="Tahoma"/>
                </a:rPr>
                <a:t> </a:t>
              </a:r>
              <a:r>
                <a:rPr sz="1600" spc="-14" dirty="0">
                  <a:solidFill>
                    <a:srgbClr val="292929"/>
                  </a:solidFill>
                  <a:latin typeface="Tahoma"/>
                  <a:cs typeface="Tahoma"/>
                </a:rPr>
                <a:t>the </a:t>
              </a:r>
              <a:r>
                <a:rPr sz="1600" spc="-76" dirty="0">
                  <a:solidFill>
                    <a:srgbClr val="292929"/>
                  </a:solidFill>
                  <a:latin typeface="Tahoma"/>
                  <a:cs typeface="Tahoma"/>
                </a:rPr>
                <a:t>update,</a:t>
              </a:r>
              <a:r>
                <a:rPr sz="1600" spc="-25" dirty="0">
                  <a:solidFill>
                    <a:srgbClr val="292929"/>
                  </a:solidFill>
                  <a:latin typeface="Tahoma"/>
                  <a:cs typeface="Tahoma"/>
                </a:rPr>
                <a:t> </a:t>
              </a:r>
              <a:r>
                <a:rPr sz="1600" spc="-23" dirty="0">
                  <a:solidFill>
                    <a:srgbClr val="292929"/>
                  </a:solidFill>
                  <a:latin typeface="Tahoma"/>
                  <a:cs typeface="Tahoma"/>
                </a:rPr>
                <a:t>still </a:t>
              </a:r>
              <a:r>
                <a:rPr sz="1600" spc="-42" dirty="0">
                  <a:solidFill>
                    <a:srgbClr val="292929"/>
                  </a:solidFill>
                  <a:latin typeface="Tahoma"/>
                  <a:cs typeface="Tahoma"/>
                </a:rPr>
                <a:t>resulting</a:t>
              </a:r>
              <a:r>
                <a:rPr sz="1600" spc="-23" dirty="0">
                  <a:solidFill>
                    <a:srgbClr val="292929"/>
                  </a:solidFill>
                  <a:latin typeface="Tahoma"/>
                  <a:cs typeface="Tahoma"/>
                </a:rPr>
                <a:t> </a:t>
              </a:r>
              <a:r>
                <a:rPr sz="1600" spc="-45" dirty="0">
                  <a:solidFill>
                    <a:srgbClr val="292929"/>
                  </a:solidFill>
                  <a:latin typeface="Tahoma"/>
                  <a:cs typeface="Tahoma"/>
                </a:rPr>
                <a:t>in</a:t>
              </a:r>
              <a:r>
                <a:rPr sz="1600" spc="-31" dirty="0">
                  <a:solidFill>
                    <a:srgbClr val="292929"/>
                  </a:solidFill>
                  <a:latin typeface="Tahoma"/>
                  <a:cs typeface="Tahoma"/>
                </a:rPr>
                <a:t> </a:t>
              </a:r>
              <a:r>
                <a:rPr sz="1600" spc="-76" dirty="0">
                  <a:solidFill>
                    <a:srgbClr val="292929"/>
                  </a:solidFill>
                  <a:latin typeface="Tahoma"/>
                  <a:cs typeface="Tahoma"/>
                </a:rPr>
                <a:t>an</a:t>
              </a:r>
              <a:r>
                <a:rPr sz="1600" spc="-25" dirty="0">
                  <a:solidFill>
                    <a:srgbClr val="292929"/>
                  </a:solidFill>
                  <a:latin typeface="Tahoma"/>
                  <a:cs typeface="Tahoma"/>
                </a:rPr>
                <a:t> </a:t>
              </a:r>
              <a:r>
                <a:rPr sz="1600" spc="-45" dirty="0">
                  <a:solidFill>
                    <a:srgbClr val="292929"/>
                  </a:solidFill>
                  <a:latin typeface="Tahoma"/>
                  <a:cs typeface="Tahoma"/>
                </a:rPr>
                <a:t>overshoot</a:t>
              </a:r>
              <a:r>
                <a:rPr sz="1600" spc="-31" dirty="0">
                  <a:solidFill>
                    <a:srgbClr val="292929"/>
                  </a:solidFill>
                  <a:latin typeface="Tahoma"/>
                  <a:cs typeface="Tahoma"/>
                </a:rPr>
                <a:t> </a:t>
              </a:r>
              <a:r>
                <a:rPr sz="1600" spc="-64" dirty="0">
                  <a:solidFill>
                    <a:srgbClr val="292929"/>
                  </a:solidFill>
                  <a:latin typeface="Tahoma"/>
                  <a:cs typeface="Tahoma"/>
                </a:rPr>
                <a:t>but</a:t>
              </a:r>
              <a:r>
                <a:rPr sz="1600" spc="-28" dirty="0">
                  <a:solidFill>
                    <a:srgbClr val="292929"/>
                  </a:solidFill>
                  <a:latin typeface="Tahoma"/>
                  <a:cs typeface="Tahoma"/>
                </a:rPr>
                <a:t> </a:t>
              </a:r>
              <a:r>
                <a:rPr sz="1600" spc="-90" dirty="0">
                  <a:solidFill>
                    <a:srgbClr val="292929"/>
                  </a:solidFill>
                  <a:latin typeface="Tahoma"/>
                  <a:cs typeface="Tahoma"/>
                </a:rPr>
                <a:t>a</a:t>
              </a:r>
              <a:r>
                <a:rPr sz="1600" spc="-31" dirty="0">
                  <a:solidFill>
                    <a:srgbClr val="292929"/>
                  </a:solidFill>
                  <a:latin typeface="Tahoma"/>
                  <a:cs typeface="Tahoma"/>
                </a:rPr>
                <a:t> </a:t>
              </a:r>
              <a:r>
                <a:rPr sz="1600" spc="-42" dirty="0">
                  <a:solidFill>
                    <a:srgbClr val="292929"/>
                  </a:solidFill>
                  <a:latin typeface="Tahoma"/>
                  <a:cs typeface="Tahoma"/>
                </a:rPr>
                <a:t>smaller</a:t>
              </a:r>
              <a:r>
                <a:rPr sz="1600" spc="-20" dirty="0">
                  <a:solidFill>
                    <a:srgbClr val="292929"/>
                  </a:solidFill>
                  <a:latin typeface="Tahoma"/>
                  <a:cs typeface="Tahoma"/>
                </a:rPr>
                <a:t> </a:t>
              </a:r>
              <a:r>
                <a:rPr sz="1600" spc="-62" dirty="0">
                  <a:solidFill>
                    <a:srgbClr val="292929"/>
                  </a:solidFill>
                  <a:latin typeface="Tahoma"/>
                  <a:cs typeface="Tahoma"/>
                </a:rPr>
                <a:t>one</a:t>
              </a:r>
              <a:r>
                <a:rPr sz="1600" spc="-28" dirty="0">
                  <a:solidFill>
                    <a:srgbClr val="292929"/>
                  </a:solidFill>
                  <a:latin typeface="Tahoma"/>
                  <a:cs typeface="Tahoma"/>
                </a:rPr>
                <a:t> </a:t>
              </a:r>
              <a:r>
                <a:rPr sz="1600" spc="-70" dirty="0">
                  <a:solidFill>
                    <a:srgbClr val="292929"/>
                  </a:solidFill>
                  <a:latin typeface="Tahoma"/>
                  <a:cs typeface="Tahoma"/>
                </a:rPr>
                <a:t>when</a:t>
              </a:r>
              <a:r>
                <a:rPr sz="1600" spc="-28" dirty="0">
                  <a:solidFill>
                    <a:srgbClr val="292929"/>
                  </a:solidFill>
                  <a:latin typeface="Tahoma"/>
                  <a:cs typeface="Tahoma"/>
                </a:rPr>
                <a:t> </a:t>
              </a:r>
              <a:r>
                <a:rPr sz="1600" spc="-34" dirty="0">
                  <a:solidFill>
                    <a:srgbClr val="292929"/>
                  </a:solidFill>
                  <a:latin typeface="Tahoma"/>
                  <a:cs typeface="Tahoma"/>
                </a:rPr>
                <a:t>compared </a:t>
              </a:r>
              <a:r>
                <a:rPr sz="1600" spc="-56" dirty="0">
                  <a:solidFill>
                    <a:srgbClr val="292929"/>
                  </a:solidFill>
                  <a:latin typeface="Tahoma"/>
                  <a:cs typeface="Tahoma"/>
                </a:rPr>
                <a:t>to</a:t>
              </a:r>
              <a:r>
                <a:rPr sz="1600" spc="-17" dirty="0">
                  <a:solidFill>
                    <a:srgbClr val="292929"/>
                  </a:solidFill>
                  <a:latin typeface="Tahoma"/>
                  <a:cs typeface="Tahoma"/>
                </a:rPr>
                <a:t> </a:t>
              </a:r>
              <a:r>
                <a:rPr sz="1600" spc="-62" dirty="0">
                  <a:solidFill>
                    <a:srgbClr val="292929"/>
                  </a:solidFill>
                  <a:latin typeface="Tahoma"/>
                  <a:cs typeface="Tahoma"/>
                </a:rPr>
                <a:t>the</a:t>
              </a:r>
              <a:r>
                <a:rPr sz="1600" spc="-8" dirty="0">
                  <a:solidFill>
                    <a:srgbClr val="292929"/>
                  </a:solidFill>
                  <a:latin typeface="Tahoma"/>
                  <a:cs typeface="Tahoma"/>
                </a:rPr>
                <a:t> </a:t>
              </a:r>
              <a:r>
                <a:rPr sz="1600" spc="-56" dirty="0">
                  <a:solidFill>
                    <a:srgbClr val="292929"/>
                  </a:solidFill>
                  <a:latin typeface="Tahoma"/>
                  <a:cs typeface="Tahoma"/>
                </a:rPr>
                <a:t>vanilla</a:t>
              </a:r>
              <a:r>
                <a:rPr sz="1600" spc="-17" dirty="0">
                  <a:solidFill>
                    <a:srgbClr val="292929"/>
                  </a:solidFill>
                  <a:latin typeface="Tahoma"/>
                  <a:cs typeface="Tahoma"/>
                </a:rPr>
                <a:t> </a:t>
              </a:r>
              <a:r>
                <a:rPr sz="1600" spc="-68" dirty="0">
                  <a:solidFill>
                    <a:srgbClr val="292929"/>
                  </a:solidFill>
                  <a:latin typeface="Tahoma"/>
                  <a:cs typeface="Tahoma"/>
                </a:rPr>
                <a:t>momentum-</a:t>
              </a:r>
              <a:r>
                <a:rPr sz="1600" spc="-56" dirty="0">
                  <a:solidFill>
                    <a:srgbClr val="292929"/>
                  </a:solidFill>
                  <a:latin typeface="Tahoma"/>
                  <a:cs typeface="Tahoma"/>
                </a:rPr>
                <a:t>based</a:t>
              </a:r>
              <a:r>
                <a:rPr sz="1600" spc="8" dirty="0">
                  <a:solidFill>
                    <a:srgbClr val="292929"/>
                  </a:solidFill>
                  <a:latin typeface="Tahoma"/>
                  <a:cs typeface="Tahoma"/>
                </a:rPr>
                <a:t> </a:t>
              </a:r>
              <a:r>
                <a:rPr sz="1600" spc="-62" dirty="0">
                  <a:solidFill>
                    <a:srgbClr val="292929"/>
                  </a:solidFill>
                  <a:latin typeface="Tahoma"/>
                  <a:cs typeface="Tahoma"/>
                </a:rPr>
                <a:t>gradient</a:t>
              </a:r>
              <a:r>
                <a:rPr sz="1600" spc="-6" dirty="0">
                  <a:solidFill>
                    <a:srgbClr val="292929"/>
                  </a:solidFill>
                  <a:latin typeface="Tahoma"/>
                  <a:cs typeface="Tahoma"/>
                </a:rPr>
                <a:t> descent</a:t>
              </a:r>
              <a:endParaRPr sz="1600" dirty="0">
                <a:latin typeface="Tahoma"/>
                <a:cs typeface="Tahoma"/>
              </a:endParaRPr>
            </a:p>
          </p:txBody>
        </p:sp>
        <p:sp>
          <p:nvSpPr>
            <p:cNvPr id="8" name="object 8"/>
            <p:cNvSpPr txBox="1"/>
            <p:nvPr/>
          </p:nvSpPr>
          <p:spPr>
            <a:xfrm>
              <a:off x="6323599" y="447199"/>
              <a:ext cx="2898934" cy="101661"/>
            </a:xfrm>
            <a:prstGeom prst="rect">
              <a:avLst/>
            </a:prstGeom>
          </p:spPr>
          <p:txBody>
            <a:bodyPr vert="horz" wrap="square" lIns="0" tIns="7501" rIns="0" bIns="0" rtlCol="0">
              <a:spAutoFit/>
            </a:bodyPr>
            <a:lstStyle/>
            <a:p>
              <a:pPr marL="7144">
                <a:spcBef>
                  <a:spcPts val="59"/>
                </a:spcBef>
              </a:pPr>
              <a:r>
                <a:rPr sz="1100" spc="-39" dirty="0">
                  <a:solidFill>
                    <a:srgbClr val="303A3E"/>
                  </a:solidFill>
                  <a:latin typeface="Tahoma"/>
                  <a:cs typeface="Tahoma"/>
                </a:rPr>
                <a:t>Effectively</a:t>
              </a:r>
              <a:r>
                <a:rPr sz="1100" spc="-14" dirty="0">
                  <a:solidFill>
                    <a:srgbClr val="303A3E"/>
                  </a:solidFill>
                  <a:latin typeface="Tahoma"/>
                  <a:cs typeface="Tahoma"/>
                </a:rPr>
                <a:t> </a:t>
              </a:r>
              <a:r>
                <a:rPr sz="1100" spc="-39" dirty="0">
                  <a:solidFill>
                    <a:srgbClr val="303A3E"/>
                  </a:solidFill>
                  <a:latin typeface="Tahoma"/>
                  <a:cs typeface="Tahoma"/>
                </a:rPr>
                <a:t>look</a:t>
              </a:r>
              <a:r>
                <a:rPr sz="1100" spc="-25" dirty="0">
                  <a:solidFill>
                    <a:srgbClr val="303A3E"/>
                  </a:solidFill>
                  <a:latin typeface="Tahoma"/>
                  <a:cs typeface="Tahoma"/>
                </a:rPr>
                <a:t> </a:t>
              </a:r>
              <a:r>
                <a:rPr sz="1100" spc="-59" dirty="0">
                  <a:solidFill>
                    <a:srgbClr val="303A3E"/>
                  </a:solidFill>
                  <a:latin typeface="Tahoma"/>
                  <a:cs typeface="Tahoma"/>
                </a:rPr>
                <a:t>ahead</a:t>
              </a:r>
              <a:r>
                <a:rPr sz="1100" spc="-23" dirty="0">
                  <a:solidFill>
                    <a:srgbClr val="303A3E"/>
                  </a:solidFill>
                  <a:latin typeface="Tahoma"/>
                  <a:cs typeface="Tahoma"/>
                </a:rPr>
                <a:t> </a:t>
              </a:r>
              <a:r>
                <a:rPr sz="1100" spc="-48" dirty="0">
                  <a:solidFill>
                    <a:srgbClr val="303A3E"/>
                  </a:solidFill>
                  <a:latin typeface="Tahoma"/>
                  <a:cs typeface="Tahoma"/>
                </a:rPr>
                <a:t>by</a:t>
              </a:r>
              <a:r>
                <a:rPr sz="1100" spc="-14" dirty="0">
                  <a:solidFill>
                    <a:srgbClr val="303A3E"/>
                  </a:solidFill>
                  <a:latin typeface="Tahoma"/>
                  <a:cs typeface="Tahoma"/>
                </a:rPr>
                <a:t> </a:t>
              </a:r>
              <a:r>
                <a:rPr sz="1100" spc="-39" dirty="0">
                  <a:solidFill>
                    <a:srgbClr val="303A3E"/>
                  </a:solidFill>
                  <a:latin typeface="Tahoma"/>
                  <a:cs typeface="Tahoma"/>
                </a:rPr>
                <a:t>calculating </a:t>
              </a:r>
              <a:r>
                <a:rPr sz="1100" spc="-51" dirty="0">
                  <a:solidFill>
                    <a:srgbClr val="303A3E"/>
                  </a:solidFill>
                  <a:latin typeface="Tahoma"/>
                  <a:cs typeface="Tahoma"/>
                </a:rPr>
                <a:t>the</a:t>
              </a:r>
              <a:r>
                <a:rPr sz="1100" spc="-8" dirty="0">
                  <a:solidFill>
                    <a:srgbClr val="303A3E"/>
                  </a:solidFill>
                  <a:latin typeface="Tahoma"/>
                  <a:cs typeface="Tahoma"/>
                </a:rPr>
                <a:t> </a:t>
              </a:r>
              <a:r>
                <a:rPr sz="1100" spc="-45" dirty="0">
                  <a:solidFill>
                    <a:srgbClr val="303A3E"/>
                  </a:solidFill>
                  <a:latin typeface="Tahoma"/>
                  <a:cs typeface="Tahoma"/>
                </a:rPr>
                <a:t>gradient</a:t>
              </a:r>
              <a:r>
                <a:rPr sz="1100" spc="-25" dirty="0">
                  <a:solidFill>
                    <a:srgbClr val="303A3E"/>
                  </a:solidFill>
                  <a:latin typeface="Tahoma"/>
                  <a:cs typeface="Tahoma"/>
                </a:rPr>
                <a:t> </a:t>
              </a:r>
              <a:r>
                <a:rPr sz="1100" spc="-42" dirty="0">
                  <a:solidFill>
                    <a:srgbClr val="303A3E"/>
                  </a:solidFill>
                  <a:latin typeface="Tahoma"/>
                  <a:cs typeface="Tahoma"/>
                </a:rPr>
                <a:t>not</a:t>
              </a:r>
              <a:r>
                <a:rPr sz="1100" spc="-11" dirty="0">
                  <a:solidFill>
                    <a:srgbClr val="303A3E"/>
                  </a:solidFill>
                  <a:latin typeface="Tahoma"/>
                  <a:cs typeface="Tahoma"/>
                </a:rPr>
                <a:t> </a:t>
              </a:r>
              <a:r>
                <a:rPr sz="1100" spc="-62" dirty="0">
                  <a:solidFill>
                    <a:srgbClr val="303A3E"/>
                  </a:solidFill>
                  <a:latin typeface="Tahoma"/>
                  <a:cs typeface="Tahoma"/>
                </a:rPr>
                <a:t>w.r.t.</a:t>
              </a:r>
              <a:r>
                <a:rPr sz="1100" spc="-14" dirty="0">
                  <a:solidFill>
                    <a:srgbClr val="303A3E"/>
                  </a:solidFill>
                  <a:latin typeface="Tahoma"/>
                  <a:cs typeface="Tahoma"/>
                </a:rPr>
                <a:t> </a:t>
              </a:r>
              <a:r>
                <a:rPr sz="1100" spc="-45" dirty="0">
                  <a:solidFill>
                    <a:srgbClr val="303A3E"/>
                  </a:solidFill>
                  <a:latin typeface="Tahoma"/>
                  <a:cs typeface="Tahoma"/>
                </a:rPr>
                <a:t>to</a:t>
              </a:r>
              <a:r>
                <a:rPr sz="1100" spc="-14" dirty="0">
                  <a:solidFill>
                    <a:srgbClr val="303A3E"/>
                  </a:solidFill>
                  <a:latin typeface="Tahoma"/>
                  <a:cs typeface="Tahoma"/>
                </a:rPr>
                <a:t> </a:t>
              </a:r>
              <a:r>
                <a:rPr sz="1100" spc="-37" dirty="0">
                  <a:solidFill>
                    <a:srgbClr val="303A3E"/>
                  </a:solidFill>
                  <a:latin typeface="Tahoma"/>
                  <a:cs typeface="Tahoma"/>
                </a:rPr>
                <a:t>our</a:t>
              </a:r>
              <a:r>
                <a:rPr sz="1100" spc="-25" dirty="0">
                  <a:solidFill>
                    <a:srgbClr val="303A3E"/>
                  </a:solidFill>
                  <a:latin typeface="Tahoma"/>
                  <a:cs typeface="Tahoma"/>
                </a:rPr>
                <a:t> </a:t>
              </a:r>
              <a:r>
                <a:rPr sz="1100" spc="-6" dirty="0">
                  <a:solidFill>
                    <a:srgbClr val="303A3E"/>
                  </a:solidFill>
                  <a:latin typeface="Tahoma"/>
                  <a:cs typeface="Tahoma"/>
                </a:rPr>
                <a:t>current</a:t>
              </a:r>
              <a:endParaRPr sz="1100" dirty="0">
                <a:latin typeface="Tahoma"/>
                <a:cs typeface="Tahoma"/>
              </a:endParaRPr>
            </a:p>
          </p:txBody>
        </p:sp>
        <p:sp>
          <p:nvSpPr>
            <p:cNvPr id="9" name="object 9"/>
            <p:cNvSpPr txBox="1"/>
            <p:nvPr/>
          </p:nvSpPr>
          <p:spPr>
            <a:xfrm>
              <a:off x="6323599" y="567214"/>
              <a:ext cx="2955727" cy="101661"/>
            </a:xfrm>
            <a:prstGeom prst="rect">
              <a:avLst/>
            </a:prstGeom>
          </p:spPr>
          <p:txBody>
            <a:bodyPr vert="horz" wrap="square" lIns="0" tIns="7501" rIns="0" bIns="0" rtlCol="0">
              <a:spAutoFit/>
            </a:bodyPr>
            <a:lstStyle/>
            <a:p>
              <a:pPr marL="7144">
                <a:spcBef>
                  <a:spcPts val="59"/>
                </a:spcBef>
              </a:pPr>
              <a:r>
                <a:rPr sz="1100" spc="-48" dirty="0">
                  <a:solidFill>
                    <a:srgbClr val="303A3E"/>
                  </a:solidFill>
                  <a:latin typeface="Tahoma"/>
                  <a:cs typeface="Tahoma"/>
                </a:rPr>
                <a:t>parameters</a:t>
              </a:r>
              <a:r>
                <a:rPr sz="1100" spc="-25" dirty="0">
                  <a:solidFill>
                    <a:srgbClr val="303A3E"/>
                  </a:solidFill>
                  <a:latin typeface="Tahoma"/>
                  <a:cs typeface="Tahoma"/>
                </a:rPr>
                <a:t> </a:t>
              </a:r>
              <a:r>
                <a:rPr sz="1100" spc="-45" dirty="0">
                  <a:solidFill>
                    <a:srgbClr val="303A3E"/>
                  </a:solidFill>
                  <a:latin typeface="Tahoma"/>
                  <a:cs typeface="Tahoma"/>
                </a:rPr>
                <a:t>θ</a:t>
              </a:r>
              <a:r>
                <a:rPr sz="1100" spc="-8" dirty="0">
                  <a:solidFill>
                    <a:srgbClr val="303A3E"/>
                  </a:solidFill>
                  <a:latin typeface="Tahoma"/>
                  <a:cs typeface="Tahoma"/>
                </a:rPr>
                <a:t> </a:t>
              </a:r>
              <a:r>
                <a:rPr sz="1100" spc="-48" dirty="0">
                  <a:solidFill>
                    <a:srgbClr val="303A3E"/>
                  </a:solidFill>
                  <a:latin typeface="Tahoma"/>
                  <a:cs typeface="Tahoma"/>
                </a:rPr>
                <a:t>but</a:t>
              </a:r>
              <a:r>
                <a:rPr sz="1100" spc="-17" dirty="0">
                  <a:solidFill>
                    <a:srgbClr val="303A3E"/>
                  </a:solidFill>
                  <a:latin typeface="Tahoma"/>
                  <a:cs typeface="Tahoma"/>
                </a:rPr>
                <a:t> </a:t>
              </a:r>
              <a:r>
                <a:rPr sz="1100" spc="-62" dirty="0">
                  <a:solidFill>
                    <a:srgbClr val="303A3E"/>
                  </a:solidFill>
                  <a:latin typeface="Tahoma"/>
                  <a:cs typeface="Tahoma"/>
                </a:rPr>
                <a:t>w.r.t.</a:t>
              </a:r>
              <a:r>
                <a:rPr sz="1100" spc="-11" dirty="0">
                  <a:solidFill>
                    <a:srgbClr val="303A3E"/>
                  </a:solidFill>
                  <a:latin typeface="Tahoma"/>
                  <a:cs typeface="Tahoma"/>
                </a:rPr>
                <a:t> </a:t>
              </a:r>
              <a:r>
                <a:rPr sz="1100" spc="-51" dirty="0">
                  <a:solidFill>
                    <a:srgbClr val="303A3E"/>
                  </a:solidFill>
                  <a:latin typeface="Tahoma"/>
                  <a:cs typeface="Tahoma"/>
                </a:rPr>
                <a:t>the</a:t>
              </a:r>
              <a:r>
                <a:rPr sz="1100" spc="-17" dirty="0">
                  <a:solidFill>
                    <a:srgbClr val="303A3E"/>
                  </a:solidFill>
                  <a:latin typeface="Tahoma"/>
                  <a:cs typeface="Tahoma"/>
                </a:rPr>
                <a:t> </a:t>
              </a:r>
              <a:r>
                <a:rPr sz="1100" spc="-48" dirty="0">
                  <a:solidFill>
                    <a:srgbClr val="303A3E"/>
                  </a:solidFill>
                  <a:latin typeface="Tahoma"/>
                  <a:cs typeface="Tahoma"/>
                </a:rPr>
                <a:t>approximate</a:t>
              </a:r>
              <a:r>
                <a:rPr sz="1100" spc="-31" dirty="0">
                  <a:solidFill>
                    <a:srgbClr val="303A3E"/>
                  </a:solidFill>
                  <a:latin typeface="Tahoma"/>
                  <a:cs typeface="Tahoma"/>
                </a:rPr>
                <a:t> </a:t>
              </a:r>
              <a:r>
                <a:rPr sz="1100" spc="-39" dirty="0">
                  <a:solidFill>
                    <a:srgbClr val="303A3E"/>
                  </a:solidFill>
                  <a:latin typeface="Tahoma"/>
                  <a:cs typeface="Tahoma"/>
                </a:rPr>
                <a:t>future</a:t>
              </a:r>
              <a:r>
                <a:rPr sz="1100" spc="-25" dirty="0">
                  <a:solidFill>
                    <a:srgbClr val="303A3E"/>
                  </a:solidFill>
                  <a:latin typeface="Tahoma"/>
                  <a:cs typeface="Tahoma"/>
                </a:rPr>
                <a:t> </a:t>
              </a:r>
              <a:r>
                <a:rPr sz="1100" spc="-34" dirty="0">
                  <a:solidFill>
                    <a:srgbClr val="303A3E"/>
                  </a:solidFill>
                  <a:latin typeface="Tahoma"/>
                  <a:cs typeface="Tahoma"/>
                </a:rPr>
                <a:t>position </a:t>
              </a:r>
              <a:r>
                <a:rPr sz="1100" spc="-37" dirty="0">
                  <a:solidFill>
                    <a:srgbClr val="303A3E"/>
                  </a:solidFill>
                  <a:latin typeface="Tahoma"/>
                  <a:cs typeface="Tahoma"/>
                </a:rPr>
                <a:t>of</a:t>
              </a:r>
              <a:r>
                <a:rPr sz="1100" spc="-14" dirty="0">
                  <a:solidFill>
                    <a:srgbClr val="303A3E"/>
                  </a:solidFill>
                  <a:latin typeface="Tahoma"/>
                  <a:cs typeface="Tahoma"/>
                </a:rPr>
                <a:t> </a:t>
              </a:r>
              <a:r>
                <a:rPr sz="1100" spc="-37" dirty="0">
                  <a:solidFill>
                    <a:srgbClr val="303A3E"/>
                  </a:solidFill>
                  <a:latin typeface="Tahoma"/>
                  <a:cs typeface="Tahoma"/>
                </a:rPr>
                <a:t>our</a:t>
              </a:r>
              <a:r>
                <a:rPr sz="1100" spc="-25" dirty="0">
                  <a:solidFill>
                    <a:srgbClr val="303A3E"/>
                  </a:solidFill>
                  <a:latin typeface="Tahoma"/>
                  <a:cs typeface="Tahoma"/>
                </a:rPr>
                <a:t> </a:t>
              </a:r>
              <a:r>
                <a:rPr sz="1100" spc="-28" dirty="0">
                  <a:solidFill>
                    <a:srgbClr val="303A3E"/>
                  </a:solidFill>
                  <a:latin typeface="Tahoma"/>
                  <a:cs typeface="Tahoma"/>
                </a:rPr>
                <a:t>parameters:</a:t>
              </a:r>
              <a:endParaRPr sz="1100" dirty="0">
                <a:latin typeface="Tahoma"/>
                <a:cs typeface="Tahoma"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6085392" y="536053"/>
              <a:ext cx="182880" cy="64294"/>
            </a:xfrm>
            <a:custGeom>
              <a:avLst/>
              <a:gdLst/>
              <a:ahLst/>
              <a:cxnLst/>
              <a:rect l="l" t="t" r="r" b="b"/>
              <a:pathLst>
                <a:path w="325120" h="114300">
                  <a:moveTo>
                    <a:pt x="210820" y="0"/>
                  </a:moveTo>
                  <a:lnTo>
                    <a:pt x="210820" y="114300"/>
                  </a:lnTo>
                  <a:lnTo>
                    <a:pt x="287020" y="76200"/>
                  </a:lnTo>
                  <a:lnTo>
                    <a:pt x="229870" y="76200"/>
                  </a:lnTo>
                  <a:lnTo>
                    <a:pt x="229870" y="38100"/>
                  </a:lnTo>
                  <a:lnTo>
                    <a:pt x="287020" y="38100"/>
                  </a:lnTo>
                  <a:lnTo>
                    <a:pt x="210820" y="0"/>
                  </a:lnTo>
                  <a:close/>
                </a:path>
                <a:path w="325120" h="114300">
                  <a:moveTo>
                    <a:pt x="210820" y="38100"/>
                  </a:moveTo>
                  <a:lnTo>
                    <a:pt x="0" y="38100"/>
                  </a:lnTo>
                  <a:lnTo>
                    <a:pt x="0" y="76200"/>
                  </a:lnTo>
                  <a:lnTo>
                    <a:pt x="210820" y="76200"/>
                  </a:lnTo>
                  <a:lnTo>
                    <a:pt x="210820" y="38100"/>
                  </a:lnTo>
                  <a:close/>
                </a:path>
                <a:path w="325120" h="114300">
                  <a:moveTo>
                    <a:pt x="287020" y="38100"/>
                  </a:moveTo>
                  <a:lnTo>
                    <a:pt x="229870" y="38100"/>
                  </a:lnTo>
                  <a:lnTo>
                    <a:pt x="229870" y="76200"/>
                  </a:lnTo>
                  <a:lnTo>
                    <a:pt x="287020" y="76200"/>
                  </a:lnTo>
                  <a:lnTo>
                    <a:pt x="325120" y="57150"/>
                  </a:lnTo>
                  <a:lnTo>
                    <a:pt x="287020" y="381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71499" y="276719"/>
            <a:ext cx="11209376" cy="607887"/>
          </a:xfrm>
          <a:prstGeom prst="rect">
            <a:avLst/>
          </a:prstGeom>
        </p:spPr>
        <p:txBody>
          <a:bodyPr vert="horz" wrap="square" lIns="0" tIns="114328" rIns="0" bIns="0" rtlCol="0" anchor="ctr">
            <a:spAutoFit/>
          </a:bodyPr>
          <a:lstStyle/>
          <a:p>
            <a:pPr marL="156805">
              <a:lnSpc>
                <a:spcPct val="100000"/>
              </a:lnSpc>
              <a:spcBef>
                <a:spcPts val="56"/>
              </a:spcBef>
            </a:pPr>
            <a:r>
              <a:rPr spc="-233" dirty="0"/>
              <a:t>Why</a:t>
            </a:r>
            <a:r>
              <a:rPr spc="-56" dirty="0"/>
              <a:t> </a:t>
            </a:r>
            <a:r>
              <a:rPr spc="-146" dirty="0"/>
              <a:t>adaptive</a:t>
            </a:r>
            <a:r>
              <a:rPr spc="-39" dirty="0"/>
              <a:t> </a:t>
            </a:r>
            <a:r>
              <a:rPr spc="-143" dirty="0"/>
              <a:t>learning</a:t>
            </a:r>
            <a:r>
              <a:rPr spc="-39" dirty="0"/>
              <a:t> </a:t>
            </a:r>
            <a:r>
              <a:rPr spc="-127" dirty="0"/>
              <a:t>rate</a:t>
            </a:r>
            <a:r>
              <a:rPr spc="-37" dirty="0"/>
              <a:t> </a:t>
            </a:r>
            <a:r>
              <a:rPr spc="-163" dirty="0"/>
              <a:t>needed</a:t>
            </a:r>
            <a:r>
              <a:rPr lang="en-US" spc="-163" dirty="0"/>
              <a:t> ?</a:t>
            </a:r>
            <a:endParaRPr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DF1D75C-103E-A985-8207-00EB1C937DE3}"/>
              </a:ext>
            </a:extLst>
          </p:cNvPr>
          <p:cNvGrpSpPr/>
          <p:nvPr/>
        </p:nvGrpSpPr>
        <p:grpSpPr>
          <a:xfrm>
            <a:off x="1066800" y="1219200"/>
            <a:ext cx="10820401" cy="4370969"/>
            <a:chOff x="2362200" y="2286000"/>
            <a:chExt cx="7982082" cy="3359405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C2C4D9D1-0AF7-BDA4-663A-7E577FE0163B}"/>
                </a:ext>
              </a:extLst>
            </p:cNvPr>
            <p:cNvGrpSpPr/>
            <p:nvPr/>
          </p:nvGrpSpPr>
          <p:grpSpPr>
            <a:xfrm>
              <a:off x="2362200" y="2286000"/>
              <a:ext cx="7982082" cy="3359405"/>
              <a:chOff x="3067336" y="587220"/>
              <a:chExt cx="6291573" cy="2523136"/>
            </a:xfrm>
          </p:grpSpPr>
          <p:grpSp>
            <p:nvGrpSpPr>
              <p:cNvPr id="3" name="object 3"/>
              <p:cNvGrpSpPr/>
              <p:nvPr/>
            </p:nvGrpSpPr>
            <p:grpSpPr>
              <a:xfrm>
                <a:off x="3067336" y="587220"/>
                <a:ext cx="5100638" cy="2523136"/>
                <a:chOff x="711708" y="1043946"/>
                <a:chExt cx="9067800" cy="4485574"/>
              </a:xfrm>
            </p:grpSpPr>
            <p:pic>
              <p:nvPicPr>
                <p:cNvPr id="4" name="object 4"/>
                <p:cNvPicPr/>
                <p:nvPr/>
              </p:nvPicPr>
              <p:blipFill>
                <a:blip r:embed="rId2" cstate="print"/>
                <a:stretch>
                  <a:fillRect/>
                </a:stretch>
              </p:blipFill>
              <p:spPr>
                <a:xfrm>
                  <a:off x="711708" y="1043946"/>
                  <a:ext cx="9067800" cy="4343768"/>
                </a:xfrm>
                <a:prstGeom prst="rect">
                  <a:avLst/>
                </a:prstGeom>
              </p:spPr>
            </p:pic>
            <p:pic>
              <p:nvPicPr>
                <p:cNvPr id="5" name="object 5"/>
                <p:cNvPicPr/>
                <p:nvPr/>
              </p:nvPicPr>
              <p:blipFill>
                <a:blip r:embed="rId3" cstate="print"/>
                <a:stretch>
                  <a:fillRect/>
                </a:stretch>
              </p:blipFill>
              <p:spPr>
                <a:xfrm>
                  <a:off x="4044424" y="4018686"/>
                  <a:ext cx="2679025" cy="1510834"/>
                </a:xfrm>
                <a:prstGeom prst="rect">
                  <a:avLst/>
                </a:prstGeom>
              </p:spPr>
            </p:pic>
            <p:pic>
              <p:nvPicPr>
                <p:cNvPr id="6" name="object 6"/>
                <p:cNvPicPr/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5766816" y="2784347"/>
                  <a:ext cx="542543" cy="370332"/>
                </a:xfrm>
                <a:prstGeom prst="rect">
                  <a:avLst/>
                </a:prstGeom>
              </p:spPr>
            </p:pic>
            <p:pic>
              <p:nvPicPr>
                <p:cNvPr id="7" name="object 7"/>
                <p:cNvPicPr/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6656831" y="2884931"/>
                  <a:ext cx="219455" cy="269748"/>
                </a:xfrm>
                <a:prstGeom prst="rect">
                  <a:avLst/>
                </a:prstGeom>
              </p:spPr>
            </p:pic>
            <p:pic>
              <p:nvPicPr>
                <p:cNvPr id="8" name="object 8"/>
                <p:cNvPicPr/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6612636" y="3169919"/>
                  <a:ext cx="542544" cy="371855"/>
                </a:xfrm>
                <a:prstGeom prst="rect">
                  <a:avLst/>
                </a:prstGeom>
              </p:spPr>
            </p:pic>
            <p:pic>
              <p:nvPicPr>
                <p:cNvPr id="9" name="object 9"/>
                <p:cNvPicPr/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5986272" y="3281171"/>
                  <a:ext cx="219455" cy="295655"/>
                </a:xfrm>
                <a:prstGeom prst="rect">
                  <a:avLst/>
                </a:prstGeom>
              </p:spPr>
            </p:pic>
          </p:grpSp>
          <p:sp>
            <p:nvSpPr>
              <p:cNvPr id="13" name="object 13"/>
              <p:cNvSpPr txBox="1"/>
              <p:nvPr/>
            </p:nvSpPr>
            <p:spPr>
              <a:xfrm>
                <a:off x="6448941" y="2069401"/>
                <a:ext cx="2909968" cy="863195"/>
              </a:xfrm>
              <a:prstGeom prst="rect">
                <a:avLst/>
              </a:prstGeom>
              <a:solidFill>
                <a:srgbClr val="FFF1CC"/>
              </a:solidFill>
            </p:spPr>
            <p:txBody>
              <a:bodyPr vert="horz" wrap="square" lIns="0" tIns="17859" rIns="0" bIns="0" rtlCol="0">
                <a:spAutoFit/>
              </a:bodyPr>
              <a:lstStyle/>
              <a:p>
                <a:pPr marL="51792">
                  <a:spcBef>
                    <a:spcPts val="141"/>
                  </a:spcBef>
                </a:pPr>
                <a:r>
                  <a:rPr sz="1600" dirty="0">
                    <a:latin typeface="Calibri"/>
                    <a:cs typeface="Calibri"/>
                  </a:rPr>
                  <a:t>In</a:t>
                </a:r>
                <a:r>
                  <a:rPr sz="1600" spc="-23" dirty="0">
                    <a:latin typeface="Calibri"/>
                    <a:cs typeface="Calibri"/>
                  </a:rPr>
                  <a:t> </a:t>
                </a:r>
                <a:r>
                  <a:rPr sz="1600" dirty="0">
                    <a:latin typeface="Calibri"/>
                    <a:cs typeface="Calibri"/>
                  </a:rPr>
                  <a:t>real</a:t>
                </a:r>
                <a:r>
                  <a:rPr sz="1600" spc="-17" dirty="0">
                    <a:latin typeface="Calibri"/>
                    <a:cs typeface="Calibri"/>
                  </a:rPr>
                  <a:t> </a:t>
                </a:r>
                <a:r>
                  <a:rPr sz="1600" dirty="0">
                    <a:latin typeface="Calibri"/>
                    <a:cs typeface="Calibri"/>
                  </a:rPr>
                  <a:t>data</a:t>
                </a:r>
                <a:r>
                  <a:rPr sz="1600" spc="-25" dirty="0">
                    <a:latin typeface="Calibri"/>
                    <a:cs typeface="Calibri"/>
                  </a:rPr>
                  <a:t> </a:t>
                </a:r>
                <a:r>
                  <a:rPr sz="1600" dirty="0">
                    <a:latin typeface="Calibri"/>
                    <a:cs typeface="Calibri"/>
                  </a:rPr>
                  <a:t>some</a:t>
                </a:r>
                <a:r>
                  <a:rPr sz="1600" spc="-20" dirty="0">
                    <a:latin typeface="Calibri"/>
                    <a:cs typeface="Calibri"/>
                  </a:rPr>
                  <a:t> </a:t>
                </a:r>
                <a:r>
                  <a:rPr sz="1600" spc="-6" dirty="0">
                    <a:latin typeface="Calibri"/>
                    <a:cs typeface="Calibri"/>
                  </a:rPr>
                  <a:t>features</a:t>
                </a:r>
                <a:r>
                  <a:rPr sz="1600" spc="-28" dirty="0">
                    <a:latin typeface="Calibri"/>
                    <a:cs typeface="Calibri"/>
                  </a:rPr>
                  <a:t> </a:t>
                </a:r>
                <a:r>
                  <a:rPr sz="1600" dirty="0">
                    <a:latin typeface="Calibri"/>
                    <a:cs typeface="Calibri"/>
                  </a:rPr>
                  <a:t>will</a:t>
                </a:r>
                <a:r>
                  <a:rPr sz="1600" spc="-14" dirty="0">
                    <a:latin typeface="Calibri"/>
                    <a:cs typeface="Calibri"/>
                  </a:rPr>
                  <a:t> </a:t>
                </a:r>
                <a:r>
                  <a:rPr sz="1600" dirty="0">
                    <a:latin typeface="Calibri"/>
                    <a:cs typeface="Calibri"/>
                  </a:rPr>
                  <a:t>be</a:t>
                </a:r>
                <a:r>
                  <a:rPr sz="1600" spc="-17" dirty="0">
                    <a:latin typeface="Calibri"/>
                    <a:cs typeface="Calibri"/>
                  </a:rPr>
                  <a:t> </a:t>
                </a:r>
                <a:r>
                  <a:rPr sz="1600" spc="-6" dirty="0">
                    <a:latin typeface="Calibri"/>
                    <a:cs typeface="Calibri"/>
                  </a:rPr>
                  <a:t>sparse</a:t>
                </a:r>
                <a:r>
                  <a:rPr lang="en-US" sz="1600" spc="-6" dirty="0">
                    <a:latin typeface="Calibri"/>
                    <a:cs typeface="Calibri"/>
                  </a:rPr>
                  <a:t> </a:t>
                </a:r>
                <a:r>
                  <a:rPr sz="1600" dirty="0">
                    <a:latin typeface="Calibri"/>
                    <a:cs typeface="Calibri"/>
                  </a:rPr>
                  <a:t>and</a:t>
                </a:r>
                <a:r>
                  <a:rPr sz="1600" spc="-6" dirty="0">
                    <a:latin typeface="Calibri"/>
                    <a:cs typeface="Calibri"/>
                  </a:rPr>
                  <a:t> </a:t>
                </a:r>
                <a:r>
                  <a:rPr sz="1600" dirty="0">
                    <a:latin typeface="Calibri"/>
                    <a:cs typeface="Calibri"/>
                  </a:rPr>
                  <a:t>some</a:t>
                </a:r>
                <a:r>
                  <a:rPr sz="1600" spc="-17" dirty="0">
                    <a:latin typeface="Calibri"/>
                    <a:cs typeface="Calibri"/>
                  </a:rPr>
                  <a:t> </a:t>
                </a:r>
                <a:r>
                  <a:rPr sz="1600" spc="-6" dirty="0">
                    <a:latin typeface="Calibri"/>
                    <a:cs typeface="Calibri"/>
                  </a:rPr>
                  <a:t>dense.</a:t>
                </a:r>
                <a:endParaRPr sz="1600" dirty="0">
                  <a:latin typeface="Calibri"/>
                  <a:cs typeface="Calibri"/>
                </a:endParaRPr>
              </a:p>
              <a:p>
                <a:pPr marL="51792" marR="47149"/>
                <a:r>
                  <a:rPr sz="1600" dirty="0">
                    <a:latin typeface="Calibri"/>
                    <a:cs typeface="Calibri"/>
                  </a:rPr>
                  <a:t>We</a:t>
                </a:r>
                <a:r>
                  <a:rPr sz="1600" spc="-25" dirty="0">
                    <a:latin typeface="Calibri"/>
                    <a:cs typeface="Calibri"/>
                  </a:rPr>
                  <a:t> </a:t>
                </a:r>
                <a:r>
                  <a:rPr sz="1600" dirty="0">
                    <a:latin typeface="Calibri"/>
                    <a:cs typeface="Calibri"/>
                  </a:rPr>
                  <a:t>want</a:t>
                </a:r>
                <a:r>
                  <a:rPr sz="1600" spc="-23" dirty="0">
                    <a:latin typeface="Calibri"/>
                    <a:cs typeface="Calibri"/>
                  </a:rPr>
                  <a:t> </a:t>
                </a:r>
                <a:r>
                  <a:rPr sz="1600" dirty="0">
                    <a:latin typeface="Calibri"/>
                    <a:cs typeface="Calibri"/>
                  </a:rPr>
                  <a:t>Ƞ</a:t>
                </a:r>
                <a:r>
                  <a:rPr sz="1600" spc="-20" dirty="0">
                    <a:latin typeface="Calibri"/>
                    <a:cs typeface="Calibri"/>
                  </a:rPr>
                  <a:t> </a:t>
                </a:r>
                <a:r>
                  <a:rPr sz="1600" dirty="0">
                    <a:latin typeface="Calibri"/>
                    <a:cs typeface="Calibri"/>
                  </a:rPr>
                  <a:t>to</a:t>
                </a:r>
                <a:r>
                  <a:rPr sz="1600" spc="-28" dirty="0">
                    <a:latin typeface="Calibri"/>
                    <a:cs typeface="Calibri"/>
                  </a:rPr>
                  <a:t> </a:t>
                </a:r>
                <a:r>
                  <a:rPr sz="1600" dirty="0">
                    <a:latin typeface="Calibri"/>
                    <a:cs typeface="Calibri"/>
                  </a:rPr>
                  <a:t>be</a:t>
                </a:r>
                <a:r>
                  <a:rPr sz="1600" spc="-17" dirty="0">
                    <a:latin typeface="Calibri"/>
                    <a:cs typeface="Calibri"/>
                  </a:rPr>
                  <a:t> </a:t>
                </a:r>
                <a:r>
                  <a:rPr sz="1600" dirty="0">
                    <a:latin typeface="Calibri"/>
                    <a:cs typeface="Calibri"/>
                  </a:rPr>
                  <a:t>aggressive</a:t>
                </a:r>
                <a:r>
                  <a:rPr sz="1600" spc="-34" dirty="0">
                    <a:latin typeface="Calibri"/>
                    <a:cs typeface="Calibri"/>
                  </a:rPr>
                  <a:t> </a:t>
                </a:r>
                <a:r>
                  <a:rPr sz="1600" dirty="0">
                    <a:latin typeface="Calibri"/>
                    <a:cs typeface="Calibri"/>
                  </a:rPr>
                  <a:t>in</a:t>
                </a:r>
                <a:r>
                  <a:rPr sz="1600" spc="-17" dirty="0">
                    <a:latin typeface="Calibri"/>
                    <a:cs typeface="Calibri"/>
                  </a:rPr>
                  <a:t> </a:t>
                </a:r>
                <a:r>
                  <a:rPr sz="1600" dirty="0">
                    <a:latin typeface="Calibri"/>
                    <a:cs typeface="Calibri"/>
                  </a:rPr>
                  <a:t>case</a:t>
                </a:r>
                <a:r>
                  <a:rPr sz="1600" spc="-25" dirty="0">
                    <a:latin typeface="Calibri"/>
                    <a:cs typeface="Calibri"/>
                  </a:rPr>
                  <a:t> </a:t>
                </a:r>
                <a:r>
                  <a:rPr sz="1600" spc="-14" dirty="0">
                    <a:latin typeface="Calibri"/>
                    <a:cs typeface="Calibri"/>
                  </a:rPr>
                  <a:t>of </a:t>
                </a:r>
                <a:r>
                  <a:rPr sz="1600" dirty="0">
                    <a:latin typeface="Calibri"/>
                    <a:cs typeface="Calibri"/>
                  </a:rPr>
                  <a:t>sparse</a:t>
                </a:r>
                <a:r>
                  <a:rPr sz="1600" spc="-28" dirty="0">
                    <a:latin typeface="Calibri"/>
                    <a:cs typeface="Calibri"/>
                  </a:rPr>
                  <a:t> </a:t>
                </a:r>
                <a:r>
                  <a:rPr sz="1600" spc="-6" dirty="0">
                    <a:latin typeface="Calibri"/>
                    <a:cs typeface="Calibri"/>
                  </a:rPr>
                  <a:t>features</a:t>
                </a:r>
                <a:r>
                  <a:rPr sz="1600" spc="-37" dirty="0">
                    <a:latin typeface="Calibri"/>
                    <a:cs typeface="Calibri"/>
                  </a:rPr>
                  <a:t> </a:t>
                </a:r>
                <a:r>
                  <a:rPr sz="1600" dirty="0">
                    <a:latin typeface="Calibri"/>
                    <a:cs typeface="Calibri"/>
                  </a:rPr>
                  <a:t>and</a:t>
                </a:r>
                <a:r>
                  <a:rPr sz="1600" spc="-23" dirty="0">
                    <a:latin typeface="Calibri"/>
                    <a:cs typeface="Calibri"/>
                  </a:rPr>
                  <a:t> </a:t>
                </a:r>
                <a:r>
                  <a:rPr sz="1600" dirty="0">
                    <a:latin typeface="Calibri"/>
                    <a:cs typeface="Calibri"/>
                  </a:rPr>
                  <a:t>less</a:t>
                </a:r>
                <a:r>
                  <a:rPr sz="1600" spc="-34" dirty="0">
                    <a:latin typeface="Calibri"/>
                    <a:cs typeface="Calibri"/>
                  </a:rPr>
                  <a:t> </a:t>
                </a:r>
                <a:r>
                  <a:rPr sz="1600" dirty="0">
                    <a:latin typeface="Calibri"/>
                    <a:cs typeface="Calibri"/>
                  </a:rPr>
                  <a:t>aggressive</a:t>
                </a:r>
                <a:r>
                  <a:rPr sz="1600" spc="-37" dirty="0">
                    <a:latin typeface="Calibri"/>
                    <a:cs typeface="Calibri"/>
                  </a:rPr>
                  <a:t> </a:t>
                </a:r>
                <a:r>
                  <a:rPr sz="1600" spc="-14" dirty="0">
                    <a:latin typeface="Calibri"/>
                    <a:cs typeface="Calibri"/>
                  </a:rPr>
                  <a:t>in</a:t>
                </a:r>
                <a:r>
                  <a:rPr sz="1600" spc="281" dirty="0">
                    <a:latin typeface="Calibri"/>
                    <a:cs typeface="Calibri"/>
                  </a:rPr>
                  <a:t> </a:t>
                </a:r>
                <a:r>
                  <a:rPr sz="1600" dirty="0">
                    <a:latin typeface="Calibri"/>
                    <a:cs typeface="Calibri"/>
                  </a:rPr>
                  <a:t>case</a:t>
                </a:r>
                <a:r>
                  <a:rPr sz="1600" spc="-28" dirty="0">
                    <a:latin typeface="Calibri"/>
                    <a:cs typeface="Calibri"/>
                  </a:rPr>
                  <a:t> </a:t>
                </a:r>
                <a:r>
                  <a:rPr sz="1600" dirty="0">
                    <a:latin typeface="Calibri"/>
                    <a:cs typeface="Calibri"/>
                  </a:rPr>
                  <a:t>of</a:t>
                </a:r>
                <a:r>
                  <a:rPr sz="1600" spc="-25" dirty="0">
                    <a:latin typeface="Calibri"/>
                    <a:cs typeface="Calibri"/>
                  </a:rPr>
                  <a:t> </a:t>
                </a:r>
                <a:r>
                  <a:rPr sz="1600" dirty="0">
                    <a:latin typeface="Calibri"/>
                    <a:cs typeface="Calibri"/>
                  </a:rPr>
                  <a:t>dense</a:t>
                </a:r>
                <a:r>
                  <a:rPr sz="1600" spc="-25" dirty="0">
                    <a:latin typeface="Calibri"/>
                    <a:cs typeface="Calibri"/>
                  </a:rPr>
                  <a:t> </a:t>
                </a:r>
                <a:r>
                  <a:rPr sz="1600" dirty="0">
                    <a:latin typeface="Calibri"/>
                    <a:cs typeface="Calibri"/>
                  </a:rPr>
                  <a:t>features-</a:t>
                </a:r>
                <a:r>
                  <a:rPr sz="1600" spc="180" dirty="0">
                    <a:latin typeface="Calibri"/>
                    <a:cs typeface="Calibri"/>
                  </a:rPr>
                  <a:t> </a:t>
                </a:r>
                <a:r>
                  <a:rPr sz="1600" dirty="0">
                    <a:latin typeface="Calibri"/>
                    <a:cs typeface="Calibri"/>
                  </a:rPr>
                  <a:t>adaptive</a:t>
                </a:r>
                <a:r>
                  <a:rPr sz="1600" spc="-20" dirty="0">
                    <a:latin typeface="Calibri"/>
                    <a:cs typeface="Calibri"/>
                  </a:rPr>
                  <a:t> </a:t>
                </a:r>
                <a:r>
                  <a:rPr sz="1600" spc="-6" dirty="0">
                    <a:latin typeface="Calibri"/>
                    <a:cs typeface="Calibri"/>
                  </a:rPr>
                  <a:t>learning </a:t>
                </a:r>
                <a:r>
                  <a:rPr sz="1600" dirty="0">
                    <a:latin typeface="Calibri"/>
                    <a:cs typeface="Calibri"/>
                  </a:rPr>
                  <a:t>rate</a:t>
                </a:r>
                <a:r>
                  <a:rPr sz="1600" spc="-25" dirty="0">
                    <a:latin typeface="Calibri"/>
                    <a:cs typeface="Calibri"/>
                  </a:rPr>
                  <a:t> </a:t>
                </a:r>
                <a:r>
                  <a:rPr sz="1600" dirty="0">
                    <a:latin typeface="Calibri"/>
                    <a:cs typeface="Calibri"/>
                  </a:rPr>
                  <a:t>(</a:t>
                </a:r>
                <a:r>
                  <a:rPr sz="1600" spc="-17" dirty="0">
                    <a:latin typeface="Calibri"/>
                    <a:cs typeface="Calibri"/>
                  </a:rPr>
                  <a:t> </a:t>
                </a:r>
                <a:r>
                  <a:rPr sz="1600" dirty="0">
                    <a:latin typeface="Calibri"/>
                    <a:cs typeface="Calibri"/>
                  </a:rPr>
                  <a:t>I</a:t>
                </a:r>
                <a:r>
                  <a:rPr sz="1600" spc="-25" dirty="0">
                    <a:latin typeface="Calibri"/>
                    <a:cs typeface="Calibri"/>
                  </a:rPr>
                  <a:t> </a:t>
                </a:r>
                <a:r>
                  <a:rPr sz="1600" dirty="0">
                    <a:latin typeface="Calibri"/>
                    <a:cs typeface="Calibri"/>
                  </a:rPr>
                  <a:t>don’t</a:t>
                </a:r>
                <a:r>
                  <a:rPr sz="1600" spc="-14" dirty="0">
                    <a:latin typeface="Calibri"/>
                    <a:cs typeface="Calibri"/>
                  </a:rPr>
                  <a:t> </a:t>
                </a:r>
                <a:r>
                  <a:rPr sz="1600" dirty="0">
                    <a:latin typeface="Calibri"/>
                    <a:cs typeface="Calibri"/>
                  </a:rPr>
                  <a:t>mind</a:t>
                </a:r>
                <a:r>
                  <a:rPr sz="1600" spc="-20" dirty="0">
                    <a:latin typeface="Calibri"/>
                    <a:cs typeface="Calibri"/>
                  </a:rPr>
                  <a:t> </a:t>
                </a:r>
                <a:r>
                  <a:rPr sz="1600" dirty="0">
                    <a:latin typeface="Calibri"/>
                    <a:cs typeface="Calibri"/>
                  </a:rPr>
                  <a:t>learning</a:t>
                </a:r>
                <a:r>
                  <a:rPr sz="1600" spc="-20" dirty="0">
                    <a:latin typeface="Calibri"/>
                    <a:cs typeface="Calibri"/>
                  </a:rPr>
                  <a:t> </a:t>
                </a:r>
                <a:r>
                  <a:rPr sz="1600" dirty="0">
                    <a:latin typeface="Calibri"/>
                    <a:cs typeface="Calibri"/>
                  </a:rPr>
                  <a:t>slow</a:t>
                </a:r>
                <a:r>
                  <a:rPr sz="1600" spc="-20" dirty="0">
                    <a:latin typeface="Calibri"/>
                    <a:cs typeface="Calibri"/>
                  </a:rPr>
                  <a:t> </a:t>
                </a:r>
                <a:r>
                  <a:rPr sz="1600" spc="-11" dirty="0">
                    <a:latin typeface="Calibri"/>
                    <a:cs typeface="Calibri"/>
                  </a:rPr>
                  <a:t>when </a:t>
                </a:r>
                <a:r>
                  <a:rPr sz="1600" spc="-6" dirty="0">
                    <a:latin typeface="Calibri"/>
                    <a:cs typeface="Calibri"/>
                  </a:rPr>
                  <a:t>feature</a:t>
                </a:r>
                <a:r>
                  <a:rPr sz="1600" spc="-8" dirty="0">
                    <a:latin typeface="Calibri"/>
                    <a:cs typeface="Calibri"/>
                  </a:rPr>
                  <a:t> </a:t>
                </a:r>
                <a:r>
                  <a:rPr sz="1600" dirty="0">
                    <a:latin typeface="Calibri"/>
                    <a:cs typeface="Calibri"/>
                  </a:rPr>
                  <a:t>is</a:t>
                </a:r>
                <a:r>
                  <a:rPr sz="1600" spc="-8" dirty="0">
                    <a:latin typeface="Calibri"/>
                    <a:cs typeface="Calibri"/>
                  </a:rPr>
                  <a:t> </a:t>
                </a:r>
                <a:r>
                  <a:rPr sz="1600" dirty="0">
                    <a:latin typeface="Calibri"/>
                    <a:cs typeface="Calibri"/>
                  </a:rPr>
                  <a:t>ON</a:t>
                </a:r>
                <a:r>
                  <a:rPr sz="1600" spc="-6" dirty="0">
                    <a:latin typeface="Calibri"/>
                    <a:cs typeface="Calibri"/>
                  </a:rPr>
                  <a:t> </a:t>
                </a:r>
                <a:r>
                  <a:rPr sz="1600" dirty="0">
                    <a:latin typeface="Calibri"/>
                    <a:cs typeface="Calibri"/>
                  </a:rPr>
                  <a:t>all</a:t>
                </a:r>
                <a:r>
                  <a:rPr sz="1600" spc="-8" dirty="0">
                    <a:latin typeface="Calibri"/>
                    <a:cs typeface="Calibri"/>
                  </a:rPr>
                  <a:t> </a:t>
                </a:r>
                <a:r>
                  <a:rPr sz="1600" dirty="0">
                    <a:latin typeface="Calibri"/>
                    <a:cs typeface="Calibri"/>
                  </a:rPr>
                  <a:t>the</a:t>
                </a:r>
                <a:r>
                  <a:rPr sz="1600" spc="-6" dirty="0">
                    <a:latin typeface="Calibri"/>
                    <a:cs typeface="Calibri"/>
                  </a:rPr>
                  <a:t> </a:t>
                </a:r>
                <a:r>
                  <a:rPr sz="1600" dirty="0">
                    <a:latin typeface="Calibri"/>
                    <a:cs typeface="Calibri"/>
                  </a:rPr>
                  <a:t>time.</a:t>
                </a:r>
                <a:r>
                  <a:rPr sz="1600" spc="-11" dirty="0">
                    <a:latin typeface="Calibri"/>
                    <a:cs typeface="Calibri"/>
                  </a:rPr>
                  <a:t> </a:t>
                </a:r>
                <a:r>
                  <a:rPr sz="1600" dirty="0">
                    <a:latin typeface="Calibri"/>
                    <a:cs typeface="Calibri"/>
                  </a:rPr>
                  <a:t>But</a:t>
                </a:r>
                <a:r>
                  <a:rPr sz="1600" spc="-8" dirty="0">
                    <a:latin typeface="Calibri"/>
                    <a:cs typeface="Calibri"/>
                  </a:rPr>
                  <a:t> </a:t>
                </a:r>
                <a:r>
                  <a:rPr sz="1600" spc="-11" dirty="0">
                    <a:latin typeface="Calibri"/>
                    <a:cs typeface="Calibri"/>
                  </a:rPr>
                  <a:t>when </a:t>
                </a:r>
                <a:r>
                  <a:rPr sz="1600" spc="-6" dirty="0">
                    <a:latin typeface="Calibri"/>
                    <a:cs typeface="Calibri"/>
                  </a:rPr>
                  <a:t>feature</a:t>
                </a:r>
                <a:r>
                  <a:rPr sz="1600" spc="-23" dirty="0">
                    <a:latin typeface="Calibri"/>
                    <a:cs typeface="Calibri"/>
                  </a:rPr>
                  <a:t> </a:t>
                </a:r>
                <a:r>
                  <a:rPr sz="1600" dirty="0">
                    <a:latin typeface="Calibri"/>
                    <a:cs typeface="Calibri"/>
                  </a:rPr>
                  <a:t>is</a:t>
                </a:r>
                <a:r>
                  <a:rPr sz="1600" spc="-23" dirty="0">
                    <a:latin typeface="Calibri"/>
                    <a:cs typeface="Calibri"/>
                  </a:rPr>
                  <a:t> </a:t>
                </a:r>
                <a:r>
                  <a:rPr sz="1600" dirty="0">
                    <a:latin typeface="Calibri"/>
                    <a:cs typeface="Calibri"/>
                  </a:rPr>
                  <a:t>ON</a:t>
                </a:r>
                <a:r>
                  <a:rPr sz="1600" spc="-14" dirty="0">
                    <a:latin typeface="Calibri"/>
                    <a:cs typeface="Calibri"/>
                  </a:rPr>
                  <a:t> </a:t>
                </a:r>
                <a:r>
                  <a:rPr sz="1600" dirty="0">
                    <a:latin typeface="Calibri"/>
                    <a:cs typeface="Calibri"/>
                  </a:rPr>
                  <a:t>less</a:t>
                </a:r>
                <a:r>
                  <a:rPr sz="1600" spc="-25" dirty="0">
                    <a:latin typeface="Calibri"/>
                    <a:cs typeface="Calibri"/>
                  </a:rPr>
                  <a:t> </a:t>
                </a:r>
                <a:r>
                  <a:rPr sz="1600" dirty="0">
                    <a:latin typeface="Calibri"/>
                    <a:cs typeface="Calibri"/>
                  </a:rPr>
                  <a:t>frequently</a:t>
                </a:r>
                <a:r>
                  <a:rPr sz="1600" spc="-17" dirty="0">
                    <a:latin typeface="Calibri"/>
                    <a:cs typeface="Calibri"/>
                  </a:rPr>
                  <a:t> </a:t>
                </a:r>
                <a:r>
                  <a:rPr sz="1600" dirty="0">
                    <a:latin typeface="Calibri"/>
                    <a:cs typeface="Calibri"/>
                  </a:rPr>
                  <a:t>then</a:t>
                </a:r>
                <a:r>
                  <a:rPr sz="1600" spc="-20" dirty="0">
                    <a:latin typeface="Calibri"/>
                    <a:cs typeface="Calibri"/>
                  </a:rPr>
                  <a:t> </a:t>
                </a:r>
                <a:r>
                  <a:rPr sz="1600" spc="-6" dirty="0">
                    <a:latin typeface="Calibri"/>
                    <a:cs typeface="Calibri"/>
                  </a:rPr>
                  <a:t>learn aggressively</a:t>
                </a:r>
                <a:r>
                  <a:rPr sz="1600" spc="-20" dirty="0">
                    <a:latin typeface="Calibri"/>
                    <a:cs typeface="Calibri"/>
                  </a:rPr>
                  <a:t> </a:t>
                </a:r>
                <a:r>
                  <a:rPr sz="1600" dirty="0">
                    <a:latin typeface="Calibri"/>
                    <a:cs typeface="Calibri"/>
                  </a:rPr>
                  <a:t>when</a:t>
                </a:r>
                <a:r>
                  <a:rPr sz="1600" spc="3" dirty="0">
                    <a:latin typeface="Calibri"/>
                    <a:cs typeface="Calibri"/>
                  </a:rPr>
                  <a:t> </a:t>
                </a:r>
                <a:r>
                  <a:rPr sz="1600" dirty="0">
                    <a:latin typeface="Calibri"/>
                    <a:cs typeface="Calibri"/>
                  </a:rPr>
                  <a:t>it</a:t>
                </a:r>
                <a:r>
                  <a:rPr sz="1600" spc="-3" dirty="0">
                    <a:latin typeface="Calibri"/>
                    <a:cs typeface="Calibri"/>
                  </a:rPr>
                  <a:t> </a:t>
                </a:r>
                <a:r>
                  <a:rPr sz="1600" dirty="0">
                    <a:latin typeface="Calibri"/>
                    <a:cs typeface="Calibri"/>
                  </a:rPr>
                  <a:t>is</a:t>
                </a:r>
                <a:r>
                  <a:rPr sz="1600" spc="-6" dirty="0">
                    <a:latin typeface="Calibri"/>
                    <a:cs typeface="Calibri"/>
                  </a:rPr>
                  <a:t> </a:t>
                </a:r>
                <a:r>
                  <a:rPr sz="1600" spc="-14" dirty="0">
                    <a:latin typeface="Calibri"/>
                    <a:cs typeface="Calibri"/>
                  </a:rPr>
                  <a:t>ON)</a:t>
                </a:r>
                <a:endParaRPr sz="1600" dirty="0">
                  <a:latin typeface="Calibri"/>
                  <a:cs typeface="Calibri"/>
                </a:endParaRPr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165960DD-928E-6CB9-0890-789FBD05B894}"/>
                </a:ext>
              </a:extLst>
            </p:cNvPr>
            <p:cNvGrpSpPr/>
            <p:nvPr/>
          </p:nvGrpSpPr>
          <p:grpSpPr>
            <a:xfrm>
              <a:off x="5553924" y="3647333"/>
              <a:ext cx="2798861" cy="531761"/>
              <a:chOff x="5442132" y="1514832"/>
              <a:chExt cx="2550105" cy="495419"/>
            </a:xfrm>
          </p:grpSpPr>
          <p:sp>
            <p:nvSpPr>
              <p:cNvPr id="10" name="object 10"/>
              <p:cNvSpPr txBox="1"/>
              <p:nvPr/>
            </p:nvSpPr>
            <p:spPr>
              <a:xfrm>
                <a:off x="5442132" y="1793938"/>
                <a:ext cx="465773" cy="163090"/>
              </a:xfrm>
              <a:prstGeom prst="rect">
                <a:avLst/>
              </a:prstGeom>
            </p:spPr>
            <p:txBody>
              <a:bodyPr vert="horz" wrap="square" lIns="0" tIns="7144" rIns="0" bIns="0" rtlCol="0">
                <a:spAutoFit/>
              </a:bodyPr>
              <a:lstStyle/>
              <a:p>
                <a:pPr marL="7144">
                  <a:spcBef>
                    <a:spcPts val="56"/>
                  </a:spcBef>
                </a:pPr>
                <a:r>
                  <a:rPr sz="1013" spc="-6" dirty="0">
                    <a:latin typeface="Calibri"/>
                    <a:cs typeface="Calibri"/>
                  </a:rPr>
                  <a:t>Updated</a:t>
                </a:r>
                <a:endParaRPr sz="1013" dirty="0">
                  <a:latin typeface="Calibri"/>
                  <a:cs typeface="Calibri"/>
                </a:endParaRPr>
              </a:p>
            </p:txBody>
          </p:sp>
          <p:sp>
            <p:nvSpPr>
              <p:cNvPr id="11" name="object 11"/>
              <p:cNvSpPr txBox="1"/>
              <p:nvPr/>
            </p:nvSpPr>
            <p:spPr>
              <a:xfrm>
                <a:off x="6212657" y="1514832"/>
                <a:ext cx="223242" cy="494887"/>
              </a:xfrm>
              <a:prstGeom prst="rect">
                <a:avLst/>
              </a:prstGeom>
            </p:spPr>
            <p:txBody>
              <a:bodyPr vert="horz" wrap="square" lIns="0" tIns="7501" rIns="0" bIns="0" rtlCol="0">
                <a:spAutoFit/>
              </a:bodyPr>
              <a:lstStyle/>
              <a:p>
                <a:pPr marL="7144">
                  <a:lnSpc>
                    <a:spcPts val="1915"/>
                  </a:lnSpc>
                  <a:spcBef>
                    <a:spcPts val="59"/>
                  </a:spcBef>
                </a:pPr>
                <a:r>
                  <a:rPr spc="-28" dirty="0">
                    <a:latin typeface="Calibri"/>
                    <a:cs typeface="Calibri"/>
                  </a:rPr>
                  <a:t>∞</a:t>
                </a:r>
                <a:endParaRPr dirty="0">
                  <a:latin typeface="Calibri"/>
                  <a:cs typeface="Calibri"/>
                </a:endParaRPr>
              </a:p>
              <a:p>
                <a:pPr marL="20360">
                  <a:lnSpc>
                    <a:spcPts val="1915"/>
                  </a:lnSpc>
                </a:pPr>
                <a:r>
                  <a:rPr spc="-28" dirty="0">
                    <a:latin typeface="Calibri"/>
                    <a:cs typeface="Calibri"/>
                  </a:rPr>
                  <a:t>∞</a:t>
                </a:r>
                <a:endParaRPr dirty="0">
                  <a:latin typeface="Calibri"/>
                  <a:cs typeface="Calibri"/>
                </a:endParaRPr>
              </a:p>
            </p:txBody>
          </p:sp>
          <p:pic>
            <p:nvPicPr>
              <p:cNvPr id="12" name="object 12"/>
              <p:cNvPicPr/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6872668" y="1806225"/>
                <a:ext cx="1119569" cy="204026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5800" y="316444"/>
            <a:ext cx="11209376" cy="499656"/>
          </a:xfrm>
          <a:prstGeom prst="rect">
            <a:avLst/>
          </a:prstGeom>
        </p:spPr>
        <p:txBody>
          <a:bodyPr vert="horz" wrap="square" lIns="0" tIns="7144" rIns="0" bIns="0" rtlCol="0" anchor="ctr">
            <a:spAutoFit/>
          </a:bodyPr>
          <a:lstStyle/>
          <a:p>
            <a:pPr marL="7144">
              <a:lnSpc>
                <a:spcPct val="100000"/>
              </a:lnSpc>
              <a:spcBef>
                <a:spcPts val="56"/>
              </a:spcBef>
            </a:pPr>
            <a:r>
              <a:rPr spc="-203" dirty="0"/>
              <a:t>Adagrad</a:t>
            </a:r>
            <a:endParaRPr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A690412-92B2-84ED-1348-FC935B656E74}"/>
              </a:ext>
            </a:extLst>
          </p:cNvPr>
          <p:cNvGrpSpPr/>
          <p:nvPr/>
        </p:nvGrpSpPr>
        <p:grpSpPr>
          <a:xfrm>
            <a:off x="762000" y="1066800"/>
            <a:ext cx="10820400" cy="4876799"/>
            <a:chOff x="2691861" y="244316"/>
            <a:chExt cx="6785967" cy="3309699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35319" y="835819"/>
              <a:ext cx="1715583" cy="672941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3675204" y="253602"/>
              <a:ext cx="1298734" cy="1378744"/>
            </a:xfrm>
            <a:custGeom>
              <a:avLst/>
              <a:gdLst/>
              <a:ahLst/>
              <a:cxnLst/>
              <a:rect l="l" t="t" r="r" b="b"/>
              <a:pathLst>
                <a:path w="2308860" h="2451100">
                  <a:moveTo>
                    <a:pt x="2308720" y="0"/>
                  </a:moveTo>
                  <a:lnTo>
                    <a:pt x="177" y="0"/>
                  </a:lnTo>
                  <a:lnTo>
                    <a:pt x="177" y="55880"/>
                  </a:lnTo>
                  <a:lnTo>
                    <a:pt x="76" y="217170"/>
                  </a:lnTo>
                  <a:lnTo>
                    <a:pt x="0" y="271780"/>
                  </a:lnTo>
                  <a:lnTo>
                    <a:pt x="2022716" y="271780"/>
                  </a:lnTo>
                  <a:lnTo>
                    <a:pt x="2022716" y="2450846"/>
                  </a:lnTo>
                  <a:lnTo>
                    <a:pt x="2308720" y="2450846"/>
                  </a:lnTo>
                  <a:lnTo>
                    <a:pt x="2308720" y="271780"/>
                  </a:lnTo>
                  <a:lnTo>
                    <a:pt x="2308720" y="217170"/>
                  </a:lnTo>
                  <a:lnTo>
                    <a:pt x="2308720" y="55880"/>
                  </a:lnTo>
                  <a:lnTo>
                    <a:pt x="2308720" y="0"/>
                  </a:lnTo>
                  <a:close/>
                </a:path>
              </a:pathLst>
            </a:custGeom>
            <a:solidFill>
              <a:srgbClr val="0D0D0D">
                <a:alpha val="749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grpSp>
          <p:nvGrpSpPr>
            <p:cNvPr id="5" name="object 5"/>
            <p:cNvGrpSpPr/>
            <p:nvPr/>
          </p:nvGrpSpPr>
          <p:grpSpPr>
            <a:xfrm>
              <a:off x="5127307" y="244316"/>
              <a:ext cx="4163735" cy="1223724"/>
              <a:chOff x="4373879" y="434340"/>
              <a:chExt cx="7402195" cy="2175510"/>
            </a:xfrm>
          </p:grpSpPr>
          <p:pic>
            <p:nvPicPr>
              <p:cNvPr id="6" name="object 6"/>
              <p:cNvPicPr/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4373879" y="975359"/>
                <a:ext cx="3779520" cy="1634188"/>
              </a:xfrm>
              <a:prstGeom prst="rect">
                <a:avLst/>
              </a:prstGeom>
            </p:spPr>
          </p:pic>
          <p:pic>
            <p:nvPicPr>
              <p:cNvPr id="7" name="object 7"/>
              <p:cNvPicPr/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8028432" y="1086612"/>
                <a:ext cx="3421379" cy="1264919"/>
              </a:xfrm>
              <a:prstGeom prst="rect">
                <a:avLst/>
              </a:prstGeom>
            </p:spPr>
          </p:pic>
          <p:sp>
            <p:nvSpPr>
              <p:cNvPr id="8" name="object 8"/>
              <p:cNvSpPr/>
              <p:nvPr/>
            </p:nvSpPr>
            <p:spPr>
              <a:xfrm>
                <a:off x="9467088" y="434339"/>
                <a:ext cx="2308860" cy="1113790"/>
              </a:xfrm>
              <a:custGeom>
                <a:avLst/>
                <a:gdLst/>
                <a:ahLst/>
                <a:cxnLst/>
                <a:rect l="l" t="t" r="r" b="b"/>
                <a:pathLst>
                  <a:path w="2308859" h="1113790">
                    <a:moveTo>
                      <a:pt x="2308860" y="0"/>
                    </a:moveTo>
                    <a:lnTo>
                      <a:pt x="317" y="0"/>
                    </a:lnTo>
                    <a:lnTo>
                      <a:pt x="317" y="55880"/>
                    </a:lnTo>
                    <a:lnTo>
                      <a:pt x="215" y="215900"/>
                    </a:lnTo>
                    <a:lnTo>
                      <a:pt x="152" y="270510"/>
                    </a:lnTo>
                    <a:lnTo>
                      <a:pt x="0" y="270510"/>
                    </a:lnTo>
                    <a:lnTo>
                      <a:pt x="0" y="271780"/>
                    </a:lnTo>
                    <a:lnTo>
                      <a:pt x="1444891" y="271780"/>
                    </a:lnTo>
                    <a:lnTo>
                      <a:pt x="1444891" y="270510"/>
                    </a:lnTo>
                    <a:lnTo>
                      <a:pt x="2022856" y="270510"/>
                    </a:lnTo>
                    <a:lnTo>
                      <a:pt x="2022856" y="271780"/>
                    </a:lnTo>
                    <a:lnTo>
                      <a:pt x="2022856" y="1113790"/>
                    </a:lnTo>
                    <a:lnTo>
                      <a:pt x="2308860" y="1113790"/>
                    </a:lnTo>
                    <a:lnTo>
                      <a:pt x="2308860" y="271780"/>
                    </a:lnTo>
                    <a:lnTo>
                      <a:pt x="2308860" y="270510"/>
                    </a:lnTo>
                    <a:lnTo>
                      <a:pt x="2308860" y="215900"/>
                    </a:lnTo>
                    <a:lnTo>
                      <a:pt x="2308860" y="55880"/>
                    </a:lnTo>
                    <a:lnTo>
                      <a:pt x="2308860" y="0"/>
                    </a:lnTo>
                    <a:close/>
                  </a:path>
                </a:pathLst>
              </a:custGeom>
              <a:solidFill>
                <a:srgbClr val="0D0D0D">
                  <a:alpha val="74900"/>
                </a:srgbClr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9" name="object 9"/>
            <p:cNvSpPr txBox="1"/>
            <p:nvPr/>
          </p:nvSpPr>
          <p:spPr>
            <a:xfrm>
              <a:off x="2867977" y="2677095"/>
              <a:ext cx="2688908" cy="768600"/>
            </a:xfrm>
            <a:prstGeom prst="rect">
              <a:avLst/>
            </a:prstGeom>
          </p:spPr>
          <p:txBody>
            <a:bodyPr vert="horz" wrap="square" lIns="0" tIns="24289" rIns="0" bIns="0" rtlCol="0">
              <a:spAutoFit/>
            </a:bodyPr>
            <a:lstStyle/>
            <a:p>
              <a:pPr marL="7144" marR="2858" indent="128230" algn="just">
                <a:lnSpc>
                  <a:spcPct val="90000"/>
                </a:lnSpc>
                <a:spcBef>
                  <a:spcPts val="191"/>
                </a:spcBef>
                <a:buFont typeface="Arial MT"/>
                <a:buChar char="•"/>
                <a:tabLst>
                  <a:tab pos="135374" algn="l"/>
                </a:tabLst>
              </a:pPr>
              <a:r>
                <a:rPr sz="1600" dirty="0">
                  <a:latin typeface="Calibri"/>
                  <a:cs typeface="Calibri"/>
                </a:rPr>
                <a:t>Denominator</a:t>
              </a:r>
              <a:r>
                <a:rPr sz="1600" spc="-34" dirty="0">
                  <a:latin typeface="Calibri"/>
                  <a:cs typeface="Calibri"/>
                </a:rPr>
                <a:t> </a:t>
              </a:r>
              <a:r>
                <a:rPr sz="1600" dirty="0">
                  <a:latin typeface="Calibri"/>
                  <a:cs typeface="Calibri"/>
                </a:rPr>
                <a:t>will</a:t>
              </a:r>
              <a:r>
                <a:rPr sz="1600" spc="-23" dirty="0">
                  <a:latin typeface="Calibri"/>
                  <a:cs typeface="Calibri"/>
                </a:rPr>
                <a:t> </a:t>
              </a:r>
              <a:r>
                <a:rPr sz="1600" dirty="0">
                  <a:latin typeface="Calibri"/>
                  <a:cs typeface="Calibri"/>
                </a:rPr>
                <a:t>be</a:t>
              </a:r>
              <a:r>
                <a:rPr sz="1600" spc="-25" dirty="0">
                  <a:latin typeface="Calibri"/>
                  <a:cs typeface="Calibri"/>
                </a:rPr>
                <a:t> </a:t>
              </a:r>
              <a:r>
                <a:rPr sz="1600" dirty="0">
                  <a:latin typeface="Calibri"/>
                  <a:cs typeface="Calibri"/>
                </a:rPr>
                <a:t>less</a:t>
              </a:r>
              <a:r>
                <a:rPr sz="1600" spc="-23" dirty="0">
                  <a:latin typeface="Calibri"/>
                  <a:cs typeface="Calibri"/>
                </a:rPr>
                <a:t> </a:t>
              </a:r>
              <a:r>
                <a:rPr sz="1600" dirty="0">
                  <a:latin typeface="Calibri"/>
                  <a:cs typeface="Calibri"/>
                </a:rPr>
                <a:t>for</a:t>
              </a:r>
              <a:r>
                <a:rPr sz="1600" spc="-34" dirty="0">
                  <a:latin typeface="Calibri"/>
                  <a:cs typeface="Calibri"/>
                </a:rPr>
                <a:t> </a:t>
              </a:r>
              <a:r>
                <a:rPr sz="1600" dirty="0">
                  <a:latin typeface="Calibri"/>
                  <a:cs typeface="Calibri"/>
                </a:rPr>
                <a:t>sparse</a:t>
              </a:r>
              <a:r>
                <a:rPr sz="1600" spc="-23" dirty="0">
                  <a:latin typeface="Calibri"/>
                  <a:cs typeface="Calibri"/>
                </a:rPr>
                <a:t> </a:t>
              </a:r>
              <a:r>
                <a:rPr sz="1600" spc="-6" dirty="0">
                  <a:latin typeface="Calibri"/>
                  <a:cs typeface="Calibri"/>
                </a:rPr>
                <a:t>features </a:t>
              </a:r>
              <a:r>
                <a:rPr sz="1600" dirty="0">
                  <a:latin typeface="Calibri"/>
                  <a:cs typeface="Calibri"/>
                </a:rPr>
                <a:t>(History</a:t>
              </a:r>
              <a:r>
                <a:rPr sz="1600" spc="-20" dirty="0">
                  <a:latin typeface="Calibri"/>
                  <a:cs typeface="Calibri"/>
                </a:rPr>
                <a:t> </a:t>
              </a:r>
              <a:r>
                <a:rPr sz="1600" spc="-6" dirty="0">
                  <a:latin typeface="Calibri"/>
                  <a:cs typeface="Calibri"/>
                </a:rPr>
                <a:t>taken)</a:t>
              </a:r>
              <a:r>
                <a:rPr sz="1600" spc="-23" dirty="0">
                  <a:latin typeface="Calibri"/>
                  <a:cs typeface="Calibri"/>
                </a:rPr>
                <a:t> </a:t>
              </a:r>
              <a:r>
                <a:rPr sz="1600" dirty="0">
                  <a:latin typeface="Calibri"/>
                  <a:cs typeface="Calibri"/>
                </a:rPr>
                <a:t>and</a:t>
              </a:r>
              <a:r>
                <a:rPr sz="1600" spc="-31" dirty="0">
                  <a:latin typeface="Calibri"/>
                  <a:cs typeface="Calibri"/>
                </a:rPr>
                <a:t> </a:t>
              </a:r>
              <a:r>
                <a:rPr sz="1600" dirty="0">
                  <a:latin typeface="Calibri"/>
                  <a:cs typeface="Calibri"/>
                </a:rPr>
                <a:t>will</a:t>
              </a:r>
              <a:r>
                <a:rPr sz="1600" spc="-20" dirty="0">
                  <a:latin typeface="Calibri"/>
                  <a:cs typeface="Calibri"/>
                </a:rPr>
                <a:t> </a:t>
              </a:r>
              <a:r>
                <a:rPr sz="1600" dirty="0">
                  <a:latin typeface="Calibri"/>
                  <a:cs typeface="Calibri"/>
                </a:rPr>
                <a:t>be</a:t>
              </a:r>
              <a:r>
                <a:rPr sz="1600" spc="-20" dirty="0">
                  <a:latin typeface="Calibri"/>
                  <a:cs typeface="Calibri"/>
                </a:rPr>
                <a:t> </a:t>
              </a:r>
              <a:r>
                <a:rPr sz="1600" dirty="0">
                  <a:latin typeface="Calibri"/>
                  <a:cs typeface="Calibri"/>
                </a:rPr>
                <a:t>high</a:t>
              </a:r>
              <a:r>
                <a:rPr sz="1600" spc="-31" dirty="0">
                  <a:latin typeface="Calibri"/>
                  <a:cs typeface="Calibri"/>
                </a:rPr>
                <a:t> </a:t>
              </a:r>
              <a:r>
                <a:rPr sz="1600" dirty="0">
                  <a:latin typeface="Calibri"/>
                  <a:cs typeface="Calibri"/>
                </a:rPr>
                <a:t>for</a:t>
              </a:r>
              <a:r>
                <a:rPr sz="1600" spc="-31" dirty="0">
                  <a:latin typeface="Calibri"/>
                  <a:cs typeface="Calibri"/>
                </a:rPr>
                <a:t> </a:t>
              </a:r>
              <a:r>
                <a:rPr sz="1600" spc="-6" dirty="0">
                  <a:latin typeface="Calibri"/>
                  <a:cs typeface="Calibri"/>
                </a:rPr>
                <a:t>dense features.</a:t>
              </a:r>
              <a:r>
                <a:rPr sz="1600" spc="-25" dirty="0">
                  <a:latin typeface="Calibri"/>
                  <a:cs typeface="Calibri"/>
                </a:rPr>
                <a:t> </a:t>
              </a:r>
              <a:r>
                <a:rPr sz="1600" dirty="0">
                  <a:latin typeface="Calibri"/>
                  <a:cs typeface="Calibri"/>
                </a:rPr>
                <a:t>Hence</a:t>
              </a:r>
              <a:r>
                <a:rPr sz="1600" spc="-31" dirty="0">
                  <a:latin typeface="Calibri"/>
                  <a:cs typeface="Calibri"/>
                </a:rPr>
                <a:t> </a:t>
              </a:r>
              <a:r>
                <a:rPr sz="1600" dirty="0">
                  <a:latin typeface="Calibri"/>
                  <a:cs typeface="Calibri"/>
                </a:rPr>
                <a:t>high</a:t>
              </a:r>
              <a:r>
                <a:rPr sz="1600" spc="-42" dirty="0">
                  <a:latin typeface="Calibri"/>
                  <a:cs typeface="Calibri"/>
                </a:rPr>
                <a:t> </a:t>
              </a:r>
              <a:r>
                <a:rPr sz="1600" dirty="0">
                  <a:latin typeface="Calibri"/>
                  <a:cs typeface="Calibri"/>
                </a:rPr>
                <a:t>fraction</a:t>
              </a:r>
              <a:r>
                <a:rPr sz="1600" spc="-37" dirty="0">
                  <a:latin typeface="Calibri"/>
                  <a:cs typeface="Calibri"/>
                </a:rPr>
                <a:t> </a:t>
              </a:r>
              <a:r>
                <a:rPr sz="1600" dirty="0">
                  <a:latin typeface="Calibri"/>
                  <a:cs typeface="Calibri"/>
                </a:rPr>
                <a:t>for</a:t>
              </a:r>
              <a:r>
                <a:rPr sz="1600" spc="-37" dirty="0">
                  <a:latin typeface="Calibri"/>
                  <a:cs typeface="Calibri"/>
                </a:rPr>
                <a:t> </a:t>
              </a:r>
              <a:r>
                <a:rPr sz="1600" spc="-6" dirty="0">
                  <a:latin typeface="Calibri"/>
                  <a:cs typeface="Calibri"/>
                </a:rPr>
                <a:t>sparse features</a:t>
              </a:r>
              <a:r>
                <a:rPr sz="1600" spc="-28" dirty="0">
                  <a:latin typeface="Calibri"/>
                  <a:cs typeface="Calibri"/>
                </a:rPr>
                <a:t> </a:t>
              </a:r>
              <a:r>
                <a:rPr sz="1600" dirty="0">
                  <a:latin typeface="Calibri"/>
                  <a:cs typeface="Calibri"/>
                </a:rPr>
                <a:t>–</a:t>
              </a:r>
              <a:r>
                <a:rPr sz="1600" spc="-28" dirty="0">
                  <a:latin typeface="Calibri"/>
                  <a:cs typeface="Calibri"/>
                </a:rPr>
                <a:t> </a:t>
              </a:r>
              <a:r>
                <a:rPr sz="1600" dirty="0">
                  <a:latin typeface="Calibri"/>
                  <a:cs typeface="Calibri"/>
                </a:rPr>
                <a:t>learn</a:t>
              </a:r>
              <a:r>
                <a:rPr sz="1600" spc="-31" dirty="0">
                  <a:latin typeface="Calibri"/>
                  <a:cs typeface="Calibri"/>
                </a:rPr>
                <a:t> </a:t>
              </a:r>
              <a:r>
                <a:rPr sz="1600" dirty="0">
                  <a:latin typeface="Calibri"/>
                  <a:cs typeface="Calibri"/>
                </a:rPr>
                <a:t>aggressive.</a:t>
              </a:r>
              <a:r>
                <a:rPr sz="1600" spc="-28" dirty="0">
                  <a:latin typeface="Calibri"/>
                  <a:cs typeface="Calibri"/>
                </a:rPr>
                <a:t> </a:t>
              </a:r>
              <a:r>
                <a:rPr sz="1600" dirty="0">
                  <a:latin typeface="Calibri"/>
                  <a:cs typeface="Calibri"/>
                </a:rPr>
                <a:t>Low</a:t>
              </a:r>
              <a:r>
                <a:rPr sz="1600" spc="-42" dirty="0">
                  <a:latin typeface="Calibri"/>
                  <a:cs typeface="Calibri"/>
                </a:rPr>
                <a:t> </a:t>
              </a:r>
              <a:r>
                <a:rPr sz="1600" spc="-6" dirty="0">
                  <a:latin typeface="Calibri"/>
                  <a:cs typeface="Calibri"/>
                </a:rPr>
                <a:t>fraction</a:t>
              </a:r>
              <a:r>
                <a:rPr sz="1600" spc="-28" dirty="0">
                  <a:latin typeface="Calibri"/>
                  <a:cs typeface="Calibri"/>
                </a:rPr>
                <a:t> </a:t>
              </a:r>
              <a:r>
                <a:rPr sz="1600" spc="-14" dirty="0">
                  <a:latin typeface="Calibri"/>
                  <a:cs typeface="Calibri"/>
                </a:rPr>
                <a:t>for </a:t>
              </a:r>
              <a:r>
                <a:rPr sz="1600" dirty="0">
                  <a:latin typeface="Calibri"/>
                  <a:cs typeface="Calibri"/>
                </a:rPr>
                <a:t>dense</a:t>
              </a:r>
              <a:r>
                <a:rPr sz="1600" spc="-37" dirty="0">
                  <a:latin typeface="Calibri"/>
                  <a:cs typeface="Calibri"/>
                </a:rPr>
                <a:t> </a:t>
              </a:r>
              <a:r>
                <a:rPr sz="1600" spc="-6" dirty="0">
                  <a:latin typeface="Calibri"/>
                  <a:cs typeface="Calibri"/>
                </a:rPr>
                <a:t>features-</a:t>
              </a:r>
              <a:r>
                <a:rPr sz="1600" spc="-31" dirty="0">
                  <a:latin typeface="Calibri"/>
                  <a:cs typeface="Calibri"/>
                </a:rPr>
                <a:t> </a:t>
              </a:r>
              <a:r>
                <a:rPr sz="1600" dirty="0">
                  <a:latin typeface="Calibri"/>
                  <a:cs typeface="Calibri"/>
                </a:rPr>
                <a:t>learn</a:t>
              </a:r>
              <a:r>
                <a:rPr sz="1600" spc="-37" dirty="0">
                  <a:latin typeface="Calibri"/>
                  <a:cs typeface="Calibri"/>
                </a:rPr>
                <a:t> </a:t>
              </a:r>
              <a:r>
                <a:rPr sz="1600" dirty="0">
                  <a:latin typeface="Calibri"/>
                  <a:cs typeface="Calibri"/>
                </a:rPr>
                <a:t>less</a:t>
              </a:r>
              <a:r>
                <a:rPr sz="1600" spc="-25" dirty="0">
                  <a:latin typeface="Calibri"/>
                  <a:cs typeface="Calibri"/>
                </a:rPr>
                <a:t> </a:t>
              </a:r>
              <a:r>
                <a:rPr sz="1600" spc="-6" dirty="0">
                  <a:latin typeface="Calibri"/>
                  <a:cs typeface="Calibri"/>
                </a:rPr>
                <a:t>aggressive</a:t>
              </a:r>
              <a:endParaRPr sz="1600" dirty="0">
                <a:latin typeface="Calibri"/>
                <a:cs typeface="Calibri"/>
              </a:endParaRPr>
            </a:p>
          </p:txBody>
        </p:sp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179153" y="2474881"/>
              <a:ext cx="1074134" cy="682371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747921" y="1973389"/>
              <a:ext cx="1729907" cy="805827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7435025" y="1641633"/>
              <a:ext cx="1420535" cy="1912382"/>
            </a:xfrm>
            <a:custGeom>
              <a:avLst/>
              <a:gdLst/>
              <a:ahLst/>
              <a:cxnLst/>
              <a:rect l="l" t="t" r="r" b="b"/>
              <a:pathLst>
                <a:path w="2525395" h="3399790">
                  <a:moveTo>
                    <a:pt x="2525268" y="3102610"/>
                  </a:moveTo>
                  <a:lnTo>
                    <a:pt x="312928" y="3102610"/>
                  </a:lnTo>
                  <a:lnTo>
                    <a:pt x="312928" y="0"/>
                  </a:lnTo>
                  <a:lnTo>
                    <a:pt x="0" y="0"/>
                  </a:lnTo>
                  <a:lnTo>
                    <a:pt x="0" y="3102610"/>
                  </a:lnTo>
                  <a:lnTo>
                    <a:pt x="0" y="3399790"/>
                  </a:lnTo>
                  <a:lnTo>
                    <a:pt x="2525268" y="3399790"/>
                  </a:lnTo>
                  <a:lnTo>
                    <a:pt x="2525268" y="3102610"/>
                  </a:lnTo>
                  <a:close/>
                </a:path>
              </a:pathLst>
            </a:custGeom>
            <a:solidFill>
              <a:srgbClr val="0D0D0D">
                <a:alpha val="749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 txBox="1"/>
            <p:nvPr/>
          </p:nvSpPr>
          <p:spPr>
            <a:xfrm>
              <a:off x="2691861" y="1632204"/>
              <a:ext cx="3435072" cy="847010"/>
            </a:xfrm>
            <a:prstGeom prst="rect">
              <a:avLst/>
            </a:prstGeom>
            <a:solidFill>
              <a:srgbClr val="DEEBF7"/>
            </a:solidFill>
          </p:spPr>
          <p:txBody>
            <a:bodyPr vert="horz" wrap="square" lIns="0" tIns="16788" rIns="0" bIns="0" rtlCol="0">
              <a:spAutoFit/>
            </a:bodyPr>
            <a:lstStyle/>
            <a:p>
              <a:pPr marL="51435" marR="122515" algn="just">
                <a:spcBef>
                  <a:spcPts val="132"/>
                </a:spcBef>
              </a:pPr>
              <a:r>
                <a:rPr sz="1600" spc="-6" dirty="0">
                  <a:latin typeface="Calibri"/>
                  <a:cs typeface="Calibri"/>
                </a:rPr>
                <a:t>Performing</a:t>
              </a:r>
              <a:r>
                <a:rPr sz="1600" spc="-37" dirty="0">
                  <a:latin typeface="Calibri"/>
                  <a:cs typeface="Calibri"/>
                </a:rPr>
                <a:t> </a:t>
              </a:r>
              <a:r>
                <a:rPr sz="1600" dirty="0">
                  <a:latin typeface="Calibri"/>
                  <a:cs typeface="Calibri"/>
                </a:rPr>
                <a:t>smaller</a:t>
              </a:r>
              <a:r>
                <a:rPr sz="1600" spc="-17" dirty="0">
                  <a:latin typeface="Calibri"/>
                  <a:cs typeface="Calibri"/>
                </a:rPr>
                <a:t> </a:t>
              </a:r>
              <a:r>
                <a:rPr sz="1600" dirty="0">
                  <a:latin typeface="Calibri"/>
                  <a:cs typeface="Calibri"/>
                </a:rPr>
                <a:t>updates</a:t>
              </a:r>
              <a:r>
                <a:rPr sz="1600" spc="-34" dirty="0">
                  <a:latin typeface="Calibri"/>
                  <a:cs typeface="Calibri"/>
                </a:rPr>
                <a:t> </a:t>
              </a:r>
              <a:r>
                <a:rPr sz="1600" dirty="0">
                  <a:latin typeface="Calibri"/>
                  <a:cs typeface="Calibri"/>
                </a:rPr>
                <a:t>(i.e.</a:t>
              </a:r>
              <a:r>
                <a:rPr sz="1600" spc="-39" dirty="0">
                  <a:latin typeface="Calibri"/>
                  <a:cs typeface="Calibri"/>
                </a:rPr>
                <a:t> </a:t>
              </a:r>
              <a:r>
                <a:rPr sz="1600" dirty="0">
                  <a:latin typeface="Calibri"/>
                  <a:cs typeface="Calibri"/>
                </a:rPr>
                <a:t>low</a:t>
              </a:r>
              <a:r>
                <a:rPr sz="1600" spc="-34" dirty="0">
                  <a:latin typeface="Calibri"/>
                  <a:cs typeface="Calibri"/>
                </a:rPr>
                <a:t> </a:t>
              </a:r>
              <a:r>
                <a:rPr sz="1600" dirty="0">
                  <a:latin typeface="Calibri"/>
                  <a:cs typeface="Calibri"/>
                </a:rPr>
                <a:t>learning</a:t>
              </a:r>
              <a:r>
                <a:rPr sz="1600" spc="-28" dirty="0">
                  <a:latin typeface="Calibri"/>
                  <a:cs typeface="Calibri"/>
                </a:rPr>
                <a:t> </a:t>
              </a:r>
              <a:r>
                <a:rPr sz="1600" spc="-6" dirty="0">
                  <a:latin typeface="Calibri"/>
                  <a:cs typeface="Calibri"/>
                </a:rPr>
                <a:t>rates)</a:t>
              </a:r>
              <a:r>
                <a:rPr sz="1600" spc="-23" dirty="0">
                  <a:latin typeface="Calibri"/>
                  <a:cs typeface="Calibri"/>
                </a:rPr>
                <a:t> </a:t>
              </a:r>
              <a:r>
                <a:rPr sz="1600" spc="-14" dirty="0">
                  <a:latin typeface="Calibri"/>
                  <a:cs typeface="Calibri"/>
                </a:rPr>
                <a:t>for </a:t>
              </a:r>
              <a:r>
                <a:rPr sz="1600" spc="-11" dirty="0">
                  <a:latin typeface="Calibri"/>
                  <a:cs typeface="Calibri"/>
                </a:rPr>
                <a:t>parameters</a:t>
              </a:r>
              <a:r>
                <a:rPr sz="1600" spc="-17" dirty="0">
                  <a:latin typeface="Calibri"/>
                  <a:cs typeface="Calibri"/>
                </a:rPr>
                <a:t> </a:t>
              </a:r>
              <a:r>
                <a:rPr sz="1600" spc="-6" dirty="0">
                  <a:latin typeface="Calibri"/>
                  <a:cs typeface="Calibri"/>
                </a:rPr>
                <a:t>associated</a:t>
              </a:r>
              <a:r>
                <a:rPr sz="1600" spc="-11" dirty="0">
                  <a:latin typeface="Calibri"/>
                  <a:cs typeface="Calibri"/>
                </a:rPr>
                <a:t> </a:t>
              </a:r>
              <a:r>
                <a:rPr sz="1600" dirty="0">
                  <a:latin typeface="Calibri"/>
                  <a:cs typeface="Calibri"/>
                </a:rPr>
                <a:t>with</a:t>
              </a:r>
              <a:r>
                <a:rPr sz="1600" spc="-25" dirty="0">
                  <a:latin typeface="Calibri"/>
                  <a:cs typeface="Calibri"/>
                </a:rPr>
                <a:t> </a:t>
              </a:r>
              <a:r>
                <a:rPr sz="1600" dirty="0">
                  <a:latin typeface="Calibri"/>
                  <a:cs typeface="Calibri"/>
                </a:rPr>
                <a:t>frequently</a:t>
              </a:r>
              <a:r>
                <a:rPr sz="1600" spc="-31" dirty="0">
                  <a:latin typeface="Calibri"/>
                  <a:cs typeface="Calibri"/>
                </a:rPr>
                <a:t> </a:t>
              </a:r>
              <a:r>
                <a:rPr sz="1600" spc="-6" dirty="0">
                  <a:latin typeface="Calibri"/>
                  <a:cs typeface="Calibri"/>
                </a:rPr>
                <a:t>occurring features,</a:t>
              </a:r>
              <a:r>
                <a:rPr sz="1600" spc="-25" dirty="0">
                  <a:latin typeface="Calibri"/>
                  <a:cs typeface="Calibri"/>
                </a:rPr>
                <a:t> </a:t>
              </a:r>
              <a:r>
                <a:rPr sz="1600" dirty="0">
                  <a:latin typeface="Calibri"/>
                  <a:cs typeface="Calibri"/>
                </a:rPr>
                <a:t>and</a:t>
              </a:r>
              <a:r>
                <a:rPr sz="1600" spc="-31" dirty="0">
                  <a:latin typeface="Calibri"/>
                  <a:cs typeface="Calibri"/>
                </a:rPr>
                <a:t> </a:t>
              </a:r>
              <a:r>
                <a:rPr sz="1600" dirty="0">
                  <a:latin typeface="Calibri"/>
                  <a:cs typeface="Calibri"/>
                </a:rPr>
                <a:t>larger</a:t>
              </a:r>
              <a:r>
                <a:rPr sz="1600" spc="-34" dirty="0">
                  <a:latin typeface="Calibri"/>
                  <a:cs typeface="Calibri"/>
                </a:rPr>
                <a:t> </a:t>
              </a:r>
              <a:r>
                <a:rPr sz="1600" dirty="0">
                  <a:latin typeface="Calibri"/>
                  <a:cs typeface="Calibri"/>
                </a:rPr>
                <a:t>updates</a:t>
              </a:r>
              <a:r>
                <a:rPr sz="1600" spc="-28" dirty="0">
                  <a:latin typeface="Calibri"/>
                  <a:cs typeface="Calibri"/>
                </a:rPr>
                <a:t> </a:t>
              </a:r>
              <a:r>
                <a:rPr sz="1600" dirty="0">
                  <a:latin typeface="Calibri"/>
                  <a:cs typeface="Calibri"/>
                </a:rPr>
                <a:t>(i.e.</a:t>
              </a:r>
              <a:r>
                <a:rPr sz="1600" spc="-34" dirty="0">
                  <a:latin typeface="Calibri"/>
                  <a:cs typeface="Calibri"/>
                </a:rPr>
                <a:t> </a:t>
              </a:r>
              <a:r>
                <a:rPr sz="1600" dirty="0">
                  <a:latin typeface="Calibri"/>
                  <a:cs typeface="Calibri"/>
                </a:rPr>
                <a:t>high</a:t>
              </a:r>
              <a:r>
                <a:rPr sz="1600" spc="-39" dirty="0">
                  <a:latin typeface="Calibri"/>
                  <a:cs typeface="Calibri"/>
                </a:rPr>
                <a:t> </a:t>
              </a:r>
              <a:r>
                <a:rPr sz="1600" dirty="0">
                  <a:latin typeface="Calibri"/>
                  <a:cs typeface="Calibri"/>
                </a:rPr>
                <a:t>learning</a:t>
              </a:r>
              <a:r>
                <a:rPr sz="1600" spc="-25" dirty="0">
                  <a:latin typeface="Calibri"/>
                  <a:cs typeface="Calibri"/>
                </a:rPr>
                <a:t> </a:t>
              </a:r>
              <a:r>
                <a:rPr sz="1600" spc="-6" dirty="0">
                  <a:latin typeface="Calibri"/>
                  <a:cs typeface="Calibri"/>
                </a:rPr>
                <a:t>rates)</a:t>
              </a:r>
              <a:r>
                <a:rPr sz="1600" spc="-23" dirty="0">
                  <a:latin typeface="Calibri"/>
                  <a:cs typeface="Calibri"/>
                </a:rPr>
                <a:t> </a:t>
              </a:r>
              <a:r>
                <a:rPr sz="1600" spc="-14" dirty="0">
                  <a:latin typeface="Calibri"/>
                  <a:cs typeface="Calibri"/>
                </a:rPr>
                <a:t>for </a:t>
              </a:r>
              <a:r>
                <a:rPr sz="1600" spc="-11" dirty="0">
                  <a:latin typeface="Calibri"/>
                  <a:cs typeface="Calibri"/>
                </a:rPr>
                <a:t>parameters</a:t>
              </a:r>
              <a:r>
                <a:rPr sz="1600" spc="-14" dirty="0">
                  <a:latin typeface="Calibri"/>
                  <a:cs typeface="Calibri"/>
                </a:rPr>
                <a:t> </a:t>
              </a:r>
              <a:r>
                <a:rPr sz="1600" spc="-6" dirty="0">
                  <a:latin typeface="Calibri"/>
                  <a:cs typeface="Calibri"/>
                </a:rPr>
                <a:t>associated</a:t>
              </a:r>
              <a:r>
                <a:rPr sz="1600" spc="-8" dirty="0">
                  <a:latin typeface="Calibri"/>
                  <a:cs typeface="Calibri"/>
                </a:rPr>
                <a:t> </a:t>
              </a:r>
              <a:r>
                <a:rPr sz="1600" dirty="0">
                  <a:latin typeface="Calibri"/>
                  <a:cs typeface="Calibri"/>
                </a:rPr>
                <a:t>with</a:t>
              </a:r>
              <a:r>
                <a:rPr sz="1600" spc="-23" dirty="0">
                  <a:latin typeface="Calibri"/>
                  <a:cs typeface="Calibri"/>
                </a:rPr>
                <a:t> </a:t>
              </a:r>
              <a:r>
                <a:rPr sz="1600" spc="-6" dirty="0">
                  <a:latin typeface="Calibri"/>
                  <a:cs typeface="Calibri"/>
                </a:rPr>
                <a:t>infrequent</a:t>
              </a:r>
              <a:r>
                <a:rPr sz="1600" spc="-23" dirty="0">
                  <a:latin typeface="Calibri"/>
                  <a:cs typeface="Calibri"/>
                </a:rPr>
                <a:t> </a:t>
              </a:r>
              <a:r>
                <a:rPr sz="1600" spc="-6" dirty="0">
                  <a:latin typeface="Calibri"/>
                  <a:cs typeface="Calibri"/>
                </a:rPr>
                <a:t>features.</a:t>
              </a:r>
              <a:r>
                <a:rPr sz="1600" spc="-20" dirty="0">
                  <a:latin typeface="Calibri"/>
                  <a:cs typeface="Calibri"/>
                </a:rPr>
                <a:t> </a:t>
              </a:r>
              <a:r>
                <a:rPr sz="1600" dirty="0">
                  <a:latin typeface="Calibri"/>
                  <a:cs typeface="Calibri"/>
                </a:rPr>
                <a:t>For</a:t>
              </a:r>
              <a:r>
                <a:rPr sz="1600" spc="-28" dirty="0">
                  <a:latin typeface="Calibri"/>
                  <a:cs typeface="Calibri"/>
                </a:rPr>
                <a:t> </a:t>
              </a:r>
              <a:r>
                <a:rPr sz="1600" spc="-11" dirty="0">
                  <a:latin typeface="Calibri"/>
                  <a:cs typeface="Calibri"/>
                </a:rPr>
                <a:t>this </a:t>
              </a:r>
              <a:r>
                <a:rPr sz="1600" dirty="0">
                  <a:latin typeface="Calibri"/>
                  <a:cs typeface="Calibri"/>
                </a:rPr>
                <a:t>reason,</a:t>
              </a:r>
              <a:r>
                <a:rPr sz="1600" spc="-28" dirty="0">
                  <a:latin typeface="Calibri"/>
                  <a:cs typeface="Calibri"/>
                </a:rPr>
                <a:t> </a:t>
              </a:r>
              <a:r>
                <a:rPr sz="1600" dirty="0">
                  <a:latin typeface="Calibri"/>
                  <a:cs typeface="Calibri"/>
                </a:rPr>
                <a:t>it</a:t>
              </a:r>
              <a:r>
                <a:rPr sz="1600" spc="-23" dirty="0">
                  <a:latin typeface="Calibri"/>
                  <a:cs typeface="Calibri"/>
                </a:rPr>
                <a:t> </a:t>
              </a:r>
              <a:r>
                <a:rPr sz="1600" dirty="0">
                  <a:latin typeface="Calibri"/>
                  <a:cs typeface="Calibri"/>
                </a:rPr>
                <a:t>is</a:t>
              </a:r>
              <a:r>
                <a:rPr sz="1600" spc="-34" dirty="0">
                  <a:latin typeface="Calibri"/>
                  <a:cs typeface="Calibri"/>
                </a:rPr>
                <a:t> </a:t>
              </a:r>
              <a:r>
                <a:rPr sz="1600" spc="-11" dirty="0">
                  <a:latin typeface="Calibri"/>
                  <a:cs typeface="Calibri"/>
                </a:rPr>
                <a:t>well-</a:t>
              </a:r>
              <a:r>
                <a:rPr sz="1600" dirty="0">
                  <a:latin typeface="Calibri"/>
                  <a:cs typeface="Calibri"/>
                </a:rPr>
                <a:t>suited</a:t>
              </a:r>
              <a:r>
                <a:rPr sz="1600" spc="-17" dirty="0">
                  <a:latin typeface="Calibri"/>
                  <a:cs typeface="Calibri"/>
                </a:rPr>
                <a:t> </a:t>
              </a:r>
              <a:r>
                <a:rPr sz="1600" dirty="0">
                  <a:latin typeface="Calibri"/>
                  <a:cs typeface="Calibri"/>
                </a:rPr>
                <a:t>for</a:t>
              </a:r>
              <a:r>
                <a:rPr sz="1600" spc="-34" dirty="0">
                  <a:latin typeface="Calibri"/>
                  <a:cs typeface="Calibri"/>
                </a:rPr>
                <a:t> </a:t>
              </a:r>
              <a:r>
                <a:rPr sz="1600" dirty="0">
                  <a:latin typeface="Calibri"/>
                  <a:cs typeface="Calibri"/>
                </a:rPr>
                <a:t>dealing</a:t>
              </a:r>
              <a:r>
                <a:rPr sz="1600" spc="-34" dirty="0">
                  <a:latin typeface="Calibri"/>
                  <a:cs typeface="Calibri"/>
                </a:rPr>
                <a:t> </a:t>
              </a:r>
              <a:r>
                <a:rPr sz="1600" dirty="0">
                  <a:latin typeface="Calibri"/>
                  <a:cs typeface="Calibri"/>
                </a:rPr>
                <a:t>with</a:t>
              </a:r>
              <a:r>
                <a:rPr sz="1600" spc="-34" dirty="0">
                  <a:latin typeface="Calibri"/>
                  <a:cs typeface="Calibri"/>
                </a:rPr>
                <a:t> </a:t>
              </a:r>
              <a:r>
                <a:rPr sz="1600" dirty="0">
                  <a:latin typeface="Calibri"/>
                  <a:cs typeface="Calibri"/>
                </a:rPr>
                <a:t>sparse</a:t>
              </a:r>
              <a:r>
                <a:rPr sz="1600" spc="-20" dirty="0">
                  <a:latin typeface="Calibri"/>
                  <a:cs typeface="Calibri"/>
                </a:rPr>
                <a:t> </a:t>
              </a:r>
              <a:r>
                <a:rPr sz="1600" spc="-11" dirty="0">
                  <a:latin typeface="Calibri"/>
                  <a:cs typeface="Calibri"/>
                </a:rPr>
                <a:t>data</a:t>
              </a:r>
              <a:endParaRPr sz="1600" dirty="0">
                <a:latin typeface="Calibri"/>
                <a:cs typeface="Calibri"/>
              </a:endParaRPr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71499" y="297542"/>
            <a:ext cx="11209376" cy="566241"/>
          </a:xfrm>
          <a:prstGeom prst="rect">
            <a:avLst/>
          </a:prstGeom>
        </p:spPr>
        <p:txBody>
          <a:bodyPr vert="horz" wrap="square" lIns="0" tIns="134045" rIns="0" bIns="0" rtlCol="0" anchor="ctr">
            <a:spAutoFit/>
          </a:bodyPr>
          <a:lstStyle/>
          <a:p>
            <a:pPr marL="156805">
              <a:lnSpc>
                <a:spcPct val="100000"/>
              </a:lnSpc>
              <a:spcBef>
                <a:spcPts val="56"/>
              </a:spcBef>
            </a:pPr>
            <a:r>
              <a:rPr sz="2800" spc="-188" dirty="0"/>
              <a:t>RMSProp</a:t>
            </a:r>
            <a:endParaRPr sz="2800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7FA3852-B622-D1BE-C766-ABE2CF0DA211}"/>
              </a:ext>
            </a:extLst>
          </p:cNvPr>
          <p:cNvGrpSpPr/>
          <p:nvPr/>
        </p:nvGrpSpPr>
        <p:grpSpPr>
          <a:xfrm>
            <a:off x="533400" y="1066801"/>
            <a:ext cx="10972800" cy="4724399"/>
            <a:chOff x="2879598" y="1"/>
            <a:chExt cx="6650217" cy="3510003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79598" y="894968"/>
              <a:ext cx="6005896" cy="2615036"/>
            </a:xfrm>
            <a:prstGeom prst="rect">
              <a:avLst/>
            </a:prstGeom>
          </p:spPr>
        </p:pic>
        <p:sp>
          <p:nvSpPr>
            <p:cNvPr id="4" name="object 4"/>
            <p:cNvSpPr txBox="1"/>
            <p:nvPr/>
          </p:nvSpPr>
          <p:spPr>
            <a:xfrm>
              <a:off x="6258020" y="2730341"/>
              <a:ext cx="3271795" cy="496539"/>
            </a:xfrm>
            <a:prstGeom prst="rect">
              <a:avLst/>
            </a:prstGeom>
            <a:solidFill>
              <a:srgbClr val="DEEBF7"/>
            </a:solidFill>
          </p:spPr>
          <p:txBody>
            <a:bodyPr vert="horz" wrap="square" lIns="0" tIns="21788" rIns="0" bIns="0" rtlCol="0">
              <a:spAutoFit/>
            </a:bodyPr>
            <a:lstStyle/>
            <a:p>
              <a:pPr marL="212527" indent="-161092">
                <a:spcBef>
                  <a:spcPts val="172"/>
                </a:spcBef>
                <a:buFont typeface="Arial MT"/>
                <a:buChar char="•"/>
                <a:tabLst>
                  <a:tab pos="212527" algn="l"/>
                </a:tabLst>
              </a:pPr>
              <a:r>
                <a:rPr sz="1400" spc="-42" dirty="0">
                  <a:solidFill>
                    <a:srgbClr val="303A3E"/>
                  </a:solidFill>
                  <a:latin typeface="Tahoma"/>
                  <a:cs typeface="Tahoma"/>
                </a:rPr>
                <a:t>RMSprop</a:t>
              </a:r>
              <a:r>
                <a:rPr sz="1400" spc="-25" dirty="0">
                  <a:solidFill>
                    <a:srgbClr val="303A3E"/>
                  </a:solidFill>
                  <a:latin typeface="Tahoma"/>
                  <a:cs typeface="Tahoma"/>
                </a:rPr>
                <a:t> </a:t>
              </a:r>
              <a:r>
                <a:rPr sz="1400" spc="-51" dirty="0">
                  <a:solidFill>
                    <a:srgbClr val="303A3E"/>
                  </a:solidFill>
                  <a:latin typeface="Tahoma"/>
                  <a:cs typeface="Tahoma"/>
                </a:rPr>
                <a:t>resolve</a:t>
              </a:r>
              <a:r>
                <a:rPr sz="1400" spc="-34" dirty="0">
                  <a:solidFill>
                    <a:srgbClr val="303A3E"/>
                  </a:solidFill>
                  <a:latin typeface="Tahoma"/>
                  <a:cs typeface="Tahoma"/>
                </a:rPr>
                <a:t> </a:t>
              </a:r>
              <a:r>
                <a:rPr sz="1400" spc="-56" dirty="0">
                  <a:solidFill>
                    <a:srgbClr val="303A3E"/>
                  </a:solidFill>
                  <a:latin typeface="Tahoma"/>
                  <a:cs typeface="Tahoma"/>
                </a:rPr>
                <a:t>Adagrad's</a:t>
              </a:r>
              <a:r>
                <a:rPr sz="1400" spc="-17" dirty="0">
                  <a:solidFill>
                    <a:srgbClr val="303A3E"/>
                  </a:solidFill>
                  <a:latin typeface="Tahoma"/>
                  <a:cs typeface="Tahoma"/>
                </a:rPr>
                <a:t> </a:t>
              </a:r>
              <a:r>
                <a:rPr sz="1400" spc="-51" dirty="0">
                  <a:solidFill>
                    <a:srgbClr val="303A3E"/>
                  </a:solidFill>
                  <a:latin typeface="Tahoma"/>
                  <a:cs typeface="Tahoma"/>
                </a:rPr>
                <a:t>radically</a:t>
              </a:r>
              <a:r>
                <a:rPr sz="1400" spc="-25" dirty="0">
                  <a:solidFill>
                    <a:srgbClr val="303A3E"/>
                  </a:solidFill>
                  <a:latin typeface="Tahoma"/>
                  <a:cs typeface="Tahoma"/>
                </a:rPr>
                <a:t> </a:t>
              </a:r>
              <a:r>
                <a:rPr sz="1400" spc="-6" dirty="0">
                  <a:solidFill>
                    <a:srgbClr val="303A3E"/>
                  </a:solidFill>
                  <a:latin typeface="Tahoma"/>
                  <a:cs typeface="Tahoma"/>
                </a:rPr>
                <a:t>diminishing</a:t>
              </a:r>
              <a:r>
                <a:rPr lang="en-US" sz="1400" spc="-6" dirty="0">
                  <a:solidFill>
                    <a:srgbClr val="303A3E"/>
                  </a:solidFill>
                  <a:latin typeface="Tahoma"/>
                  <a:cs typeface="Tahoma"/>
                </a:rPr>
                <a:t> </a:t>
              </a:r>
              <a:r>
                <a:rPr sz="1400" spc="-56" dirty="0">
                  <a:solidFill>
                    <a:srgbClr val="303A3E"/>
                  </a:solidFill>
                  <a:latin typeface="Tahoma"/>
                  <a:cs typeface="Tahoma"/>
                </a:rPr>
                <a:t>learning</a:t>
              </a:r>
              <a:r>
                <a:rPr sz="1400" spc="-45" dirty="0">
                  <a:solidFill>
                    <a:srgbClr val="303A3E"/>
                  </a:solidFill>
                  <a:latin typeface="Tahoma"/>
                  <a:cs typeface="Tahoma"/>
                </a:rPr>
                <a:t> </a:t>
              </a:r>
              <a:r>
                <a:rPr sz="1400" spc="-6" dirty="0">
                  <a:solidFill>
                    <a:srgbClr val="303A3E"/>
                  </a:solidFill>
                  <a:latin typeface="Tahoma"/>
                  <a:cs typeface="Tahoma"/>
                </a:rPr>
                <a:t>rates.</a:t>
              </a:r>
              <a:endParaRPr sz="1400" dirty="0">
                <a:latin typeface="Tahoma"/>
                <a:cs typeface="Tahoma"/>
              </a:endParaRPr>
            </a:p>
            <a:p>
              <a:pPr marL="212527" marR="312539" indent="-161449">
                <a:buFont typeface="Arial MT"/>
                <a:buChar char="•"/>
                <a:tabLst>
                  <a:tab pos="212527" algn="l"/>
                </a:tabLst>
              </a:pPr>
              <a:r>
                <a:rPr sz="1400" spc="-113" dirty="0">
                  <a:solidFill>
                    <a:srgbClr val="303A3E"/>
                  </a:solidFill>
                  <a:latin typeface="Tahoma"/>
                  <a:cs typeface="Tahoma"/>
                </a:rPr>
                <a:t>It</a:t>
              </a:r>
              <a:r>
                <a:rPr sz="1400" spc="-39" dirty="0">
                  <a:solidFill>
                    <a:srgbClr val="303A3E"/>
                  </a:solidFill>
                  <a:latin typeface="Tahoma"/>
                  <a:cs typeface="Tahoma"/>
                </a:rPr>
                <a:t> </a:t>
              </a:r>
              <a:r>
                <a:rPr sz="1400" spc="-45" dirty="0">
                  <a:solidFill>
                    <a:srgbClr val="303A3E"/>
                  </a:solidFill>
                  <a:latin typeface="Tahoma"/>
                  <a:cs typeface="Tahoma"/>
                </a:rPr>
                <a:t>divides </a:t>
              </a:r>
              <a:r>
                <a:rPr sz="1400" spc="-73" dirty="0">
                  <a:solidFill>
                    <a:srgbClr val="303A3E"/>
                  </a:solidFill>
                  <a:latin typeface="Tahoma"/>
                  <a:cs typeface="Tahoma"/>
                </a:rPr>
                <a:t>the</a:t>
              </a:r>
              <a:r>
                <a:rPr sz="1400" spc="-39" dirty="0">
                  <a:solidFill>
                    <a:srgbClr val="303A3E"/>
                  </a:solidFill>
                  <a:latin typeface="Tahoma"/>
                  <a:cs typeface="Tahoma"/>
                </a:rPr>
                <a:t> </a:t>
              </a:r>
              <a:r>
                <a:rPr sz="1400" spc="-56" dirty="0">
                  <a:solidFill>
                    <a:srgbClr val="303A3E"/>
                  </a:solidFill>
                  <a:latin typeface="Tahoma"/>
                  <a:cs typeface="Tahoma"/>
                </a:rPr>
                <a:t>learning</a:t>
              </a:r>
              <a:r>
                <a:rPr sz="1400" spc="-51" dirty="0">
                  <a:solidFill>
                    <a:srgbClr val="303A3E"/>
                  </a:solidFill>
                  <a:latin typeface="Tahoma"/>
                  <a:cs typeface="Tahoma"/>
                </a:rPr>
                <a:t> </a:t>
              </a:r>
              <a:r>
                <a:rPr sz="1400" spc="-73" dirty="0">
                  <a:solidFill>
                    <a:srgbClr val="303A3E"/>
                  </a:solidFill>
                  <a:latin typeface="Tahoma"/>
                  <a:cs typeface="Tahoma"/>
                </a:rPr>
                <a:t>rate</a:t>
              </a:r>
              <a:r>
                <a:rPr sz="1400" spc="-39" dirty="0">
                  <a:solidFill>
                    <a:srgbClr val="303A3E"/>
                  </a:solidFill>
                  <a:latin typeface="Tahoma"/>
                  <a:cs typeface="Tahoma"/>
                </a:rPr>
                <a:t> </a:t>
              </a:r>
              <a:r>
                <a:rPr sz="1400" spc="-59" dirty="0">
                  <a:solidFill>
                    <a:srgbClr val="303A3E"/>
                  </a:solidFill>
                  <a:latin typeface="Tahoma"/>
                  <a:cs typeface="Tahoma"/>
                </a:rPr>
                <a:t>by</a:t>
              </a:r>
              <a:r>
                <a:rPr sz="1400" spc="-28" dirty="0">
                  <a:solidFill>
                    <a:srgbClr val="303A3E"/>
                  </a:solidFill>
                  <a:latin typeface="Tahoma"/>
                  <a:cs typeface="Tahoma"/>
                </a:rPr>
                <a:t> </a:t>
              </a:r>
              <a:r>
                <a:rPr sz="1400" spc="-84" dirty="0">
                  <a:solidFill>
                    <a:srgbClr val="303A3E"/>
                  </a:solidFill>
                  <a:latin typeface="Tahoma"/>
                  <a:cs typeface="Tahoma"/>
                </a:rPr>
                <a:t>an</a:t>
              </a:r>
              <a:r>
                <a:rPr sz="1400" spc="-34" dirty="0">
                  <a:solidFill>
                    <a:srgbClr val="303A3E"/>
                  </a:solidFill>
                  <a:latin typeface="Tahoma"/>
                  <a:cs typeface="Tahoma"/>
                </a:rPr>
                <a:t> </a:t>
              </a:r>
              <a:r>
                <a:rPr sz="1400" spc="-51" dirty="0">
                  <a:solidFill>
                    <a:srgbClr val="303A3E"/>
                  </a:solidFill>
                  <a:latin typeface="Tahoma"/>
                  <a:cs typeface="Tahoma"/>
                </a:rPr>
                <a:t>exponentially </a:t>
              </a:r>
              <a:r>
                <a:rPr sz="1400" spc="-59" dirty="0">
                  <a:solidFill>
                    <a:srgbClr val="303A3E"/>
                  </a:solidFill>
                  <a:latin typeface="Tahoma"/>
                  <a:cs typeface="Tahoma"/>
                </a:rPr>
                <a:t>decaying</a:t>
              </a:r>
              <a:r>
                <a:rPr sz="1400" spc="-39" dirty="0">
                  <a:solidFill>
                    <a:srgbClr val="303A3E"/>
                  </a:solidFill>
                  <a:latin typeface="Tahoma"/>
                  <a:cs typeface="Tahoma"/>
                </a:rPr>
                <a:t> </a:t>
              </a:r>
              <a:r>
                <a:rPr sz="1400" spc="-76" dirty="0">
                  <a:solidFill>
                    <a:srgbClr val="303A3E"/>
                  </a:solidFill>
                  <a:latin typeface="Tahoma"/>
                  <a:cs typeface="Tahoma"/>
                </a:rPr>
                <a:t>average</a:t>
              </a:r>
              <a:r>
                <a:rPr sz="1400" spc="-42" dirty="0">
                  <a:solidFill>
                    <a:srgbClr val="303A3E"/>
                  </a:solidFill>
                  <a:latin typeface="Tahoma"/>
                  <a:cs typeface="Tahoma"/>
                </a:rPr>
                <a:t> </a:t>
              </a:r>
              <a:r>
                <a:rPr sz="1400" spc="-53" dirty="0">
                  <a:solidFill>
                    <a:srgbClr val="303A3E"/>
                  </a:solidFill>
                  <a:latin typeface="Tahoma"/>
                  <a:cs typeface="Tahoma"/>
                </a:rPr>
                <a:t>of</a:t>
              </a:r>
              <a:r>
                <a:rPr sz="1400" spc="-25" dirty="0">
                  <a:solidFill>
                    <a:srgbClr val="303A3E"/>
                  </a:solidFill>
                  <a:latin typeface="Tahoma"/>
                  <a:cs typeface="Tahoma"/>
                </a:rPr>
                <a:t> </a:t>
              </a:r>
              <a:r>
                <a:rPr sz="1400" spc="-59" dirty="0">
                  <a:solidFill>
                    <a:srgbClr val="303A3E"/>
                  </a:solidFill>
                  <a:latin typeface="Tahoma"/>
                  <a:cs typeface="Tahoma"/>
                </a:rPr>
                <a:t>squared</a:t>
              </a:r>
              <a:r>
                <a:rPr sz="1400" spc="-39" dirty="0">
                  <a:solidFill>
                    <a:srgbClr val="303A3E"/>
                  </a:solidFill>
                  <a:latin typeface="Tahoma"/>
                  <a:cs typeface="Tahoma"/>
                </a:rPr>
                <a:t> </a:t>
              </a:r>
              <a:r>
                <a:rPr sz="1400" spc="-6" dirty="0">
                  <a:solidFill>
                    <a:srgbClr val="303A3E"/>
                  </a:solidFill>
                  <a:latin typeface="Tahoma"/>
                  <a:cs typeface="Tahoma"/>
                </a:rPr>
                <a:t>gradients</a:t>
              </a:r>
              <a:endParaRPr sz="1400" dirty="0">
                <a:latin typeface="Tahoma"/>
                <a:cs typeface="Tahoma"/>
              </a:endParaRPr>
            </a:p>
          </p:txBody>
        </p:sp>
        <p:grpSp>
          <p:nvGrpSpPr>
            <p:cNvPr id="5" name="object 5"/>
            <p:cNvGrpSpPr/>
            <p:nvPr/>
          </p:nvGrpSpPr>
          <p:grpSpPr>
            <a:xfrm>
              <a:off x="3018145" y="1"/>
              <a:ext cx="6294258" cy="964405"/>
              <a:chOff x="624257" y="1"/>
              <a:chExt cx="11189791" cy="1714498"/>
            </a:xfrm>
          </p:grpSpPr>
          <p:pic>
            <p:nvPicPr>
              <p:cNvPr id="6" name="object 6"/>
              <p:cNvPicPr/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624257" y="1"/>
                <a:ext cx="4597679" cy="1409033"/>
              </a:xfrm>
              <a:prstGeom prst="rect">
                <a:avLst/>
              </a:prstGeom>
            </p:spPr>
          </p:pic>
          <p:pic>
            <p:nvPicPr>
              <p:cNvPr id="7" name="object 7"/>
              <p:cNvPicPr/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7071360" y="560831"/>
                <a:ext cx="4742688" cy="1153668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981200" y="762000"/>
            <a:ext cx="7467600" cy="4648200"/>
            <a:chOff x="554728" y="566927"/>
            <a:chExt cx="11101070" cy="549592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54728" y="681227"/>
              <a:ext cx="8048251" cy="538124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02708" y="566927"/>
              <a:ext cx="6752844" cy="1438656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6248400" y="2438400"/>
            <a:ext cx="5822541" cy="253435"/>
          </a:xfrm>
          <a:prstGeom prst="rect">
            <a:avLst/>
          </a:prstGeom>
        </p:spPr>
        <p:txBody>
          <a:bodyPr vert="horz" wrap="square" lIns="0" tIns="7144" rIns="0" bIns="0" rtlCol="0">
            <a:spAutoFit/>
          </a:bodyPr>
          <a:lstStyle/>
          <a:p>
            <a:pPr marL="7144" marR="2858">
              <a:spcBef>
                <a:spcPts val="56"/>
              </a:spcBef>
            </a:pPr>
            <a:r>
              <a:rPr sz="1600" dirty="0">
                <a:latin typeface="Calibri"/>
                <a:cs typeface="Calibri"/>
              </a:rPr>
              <a:t>RMSProp</a:t>
            </a:r>
            <a:r>
              <a:rPr sz="1600" spc="-2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Will</a:t>
            </a:r>
            <a:r>
              <a:rPr sz="1600" spc="-28" dirty="0">
                <a:latin typeface="Calibri"/>
                <a:cs typeface="Calibri"/>
              </a:rPr>
              <a:t> </a:t>
            </a:r>
            <a:r>
              <a:rPr sz="1600" spc="-6" dirty="0">
                <a:latin typeface="Calibri"/>
                <a:cs typeface="Calibri"/>
              </a:rPr>
              <a:t>prevent</a:t>
            </a:r>
            <a:r>
              <a:rPr sz="1600" spc="-31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blowup</a:t>
            </a:r>
            <a:r>
              <a:rPr sz="1600" spc="-11" dirty="0">
                <a:latin typeface="Calibri"/>
                <a:cs typeface="Calibri"/>
              </a:rPr>
              <a:t> </a:t>
            </a:r>
            <a:r>
              <a:rPr sz="1600" spc="-14" dirty="0">
                <a:latin typeface="Calibri"/>
                <a:cs typeface="Calibri"/>
              </a:rPr>
              <a:t>of </a:t>
            </a:r>
            <a:r>
              <a:rPr sz="1600" dirty="0">
                <a:latin typeface="Calibri"/>
                <a:cs typeface="Calibri"/>
              </a:rPr>
              <a:t>denominator</a:t>
            </a:r>
            <a:r>
              <a:rPr sz="1600" spc="-34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for</a:t>
            </a:r>
            <a:r>
              <a:rPr sz="1600" spc="-31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dense</a:t>
            </a:r>
            <a:r>
              <a:rPr sz="1600" spc="-34" dirty="0">
                <a:latin typeface="Calibri"/>
                <a:cs typeface="Calibri"/>
              </a:rPr>
              <a:t> </a:t>
            </a:r>
            <a:r>
              <a:rPr sz="1600" spc="-6" dirty="0">
                <a:latin typeface="Calibri"/>
                <a:cs typeface="Calibri"/>
              </a:rPr>
              <a:t>features</a:t>
            </a:r>
            <a:endParaRPr sz="16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71499" y="347976"/>
            <a:ext cx="11209376" cy="465372"/>
          </a:xfrm>
          <a:prstGeom prst="rect">
            <a:avLst/>
          </a:prstGeom>
        </p:spPr>
        <p:txBody>
          <a:bodyPr vert="horz" wrap="square" lIns="0" tIns="95111" rIns="0" bIns="0" rtlCol="0" anchor="ctr">
            <a:spAutoFit/>
          </a:bodyPr>
          <a:lstStyle/>
          <a:p>
            <a:pPr marL="156210">
              <a:lnSpc>
                <a:spcPct val="100000"/>
              </a:lnSpc>
              <a:spcBef>
                <a:spcPts val="53"/>
              </a:spcBef>
            </a:pPr>
            <a:r>
              <a:rPr sz="2400" spc="-239" dirty="0">
                <a:latin typeface="Georgia"/>
              </a:rPr>
              <a:t>Feed Forward NN </a:t>
            </a:r>
            <a:r>
              <a:rPr sz="2400" dirty="0">
                <a:latin typeface="Georgia"/>
              </a:rPr>
              <a:t>-</a:t>
            </a:r>
            <a:r>
              <a:rPr sz="2400" spc="-53" dirty="0">
                <a:latin typeface="Georgia"/>
              </a:rPr>
              <a:t> </a:t>
            </a:r>
            <a:r>
              <a:rPr sz="2400" spc="-197" dirty="0">
                <a:latin typeface="Georgia"/>
              </a:rPr>
              <a:t>Hyper</a:t>
            </a:r>
            <a:r>
              <a:rPr sz="2400" spc="-59" dirty="0">
                <a:latin typeface="Georgia"/>
              </a:rPr>
              <a:t> </a:t>
            </a:r>
            <a:r>
              <a:rPr sz="2400" spc="-177" dirty="0">
                <a:latin typeface="Georgia"/>
              </a:rPr>
              <a:t>Parameter</a:t>
            </a:r>
            <a:r>
              <a:rPr sz="2400" spc="-53" dirty="0">
                <a:latin typeface="Georgia"/>
              </a:rPr>
              <a:t> </a:t>
            </a:r>
            <a:r>
              <a:rPr sz="2400" spc="-239" dirty="0">
                <a:latin typeface="Georgia"/>
              </a:rPr>
              <a:t>Tunings</a:t>
            </a:r>
            <a:endParaRPr lang="en-US" sz="2400" dirty="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76400" y="990600"/>
            <a:ext cx="92964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3400" y="143818"/>
            <a:ext cx="1981200" cy="376906"/>
          </a:xfrm>
          <a:prstGeom prst="rect">
            <a:avLst/>
          </a:prstGeom>
        </p:spPr>
        <p:txBody>
          <a:bodyPr vert="horz" wrap="square" lIns="0" tIns="7501" rIns="0" bIns="0" rtlCol="0">
            <a:spAutoFit/>
          </a:bodyPr>
          <a:lstStyle/>
          <a:p>
            <a:pPr marL="7144">
              <a:spcBef>
                <a:spcPts val="59"/>
              </a:spcBef>
            </a:pPr>
            <a:r>
              <a:rPr sz="2400" b="1" spc="-208" dirty="0">
                <a:solidFill>
                  <a:srgbClr val="C00000"/>
                </a:solidFill>
                <a:latin typeface="Arial"/>
                <a:cs typeface="Arial"/>
              </a:rPr>
              <a:t>Adam</a:t>
            </a:r>
            <a:endParaRPr sz="2400" dirty="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43000" y="1120977"/>
            <a:ext cx="8305798" cy="3570298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9447810" y="2479964"/>
            <a:ext cx="2751176" cy="376546"/>
          </a:xfrm>
          <a:prstGeom prst="rect">
            <a:avLst/>
          </a:prstGeom>
        </p:spPr>
        <p:txBody>
          <a:bodyPr vert="horz" wrap="square" lIns="0" tIns="7144" rIns="0" bIns="0" rtlCol="0">
            <a:spAutoFit/>
          </a:bodyPr>
          <a:lstStyle/>
          <a:p>
            <a:pPr marL="7144" marR="2858">
              <a:spcBef>
                <a:spcPts val="56"/>
              </a:spcBef>
            </a:pPr>
            <a:r>
              <a:rPr sz="1200" dirty="0">
                <a:latin typeface="Calibri"/>
                <a:cs typeface="Calibri"/>
              </a:rPr>
              <a:t>Combines</a:t>
            </a:r>
            <a:r>
              <a:rPr sz="1200" spc="-31" dirty="0">
                <a:latin typeface="Calibri"/>
                <a:cs typeface="Calibri"/>
              </a:rPr>
              <a:t> </a:t>
            </a:r>
            <a:r>
              <a:rPr sz="1200" spc="-14" dirty="0">
                <a:latin typeface="Calibri"/>
                <a:cs typeface="Calibri"/>
              </a:rPr>
              <a:t>the </a:t>
            </a:r>
            <a:r>
              <a:rPr sz="1200" spc="-6" dirty="0">
                <a:latin typeface="Calibri"/>
                <a:cs typeface="Calibri"/>
              </a:rPr>
              <a:t>advantage</a:t>
            </a:r>
            <a:r>
              <a:rPr sz="1200" spc="-37" dirty="0">
                <a:latin typeface="Calibri"/>
                <a:cs typeface="Calibri"/>
              </a:rPr>
              <a:t> </a:t>
            </a:r>
            <a:r>
              <a:rPr sz="1200" spc="-14" dirty="0">
                <a:latin typeface="Calibri"/>
                <a:cs typeface="Calibri"/>
              </a:rPr>
              <a:t>of </a:t>
            </a:r>
            <a:r>
              <a:rPr sz="1200" dirty="0">
                <a:latin typeface="Calibri"/>
                <a:cs typeface="Calibri"/>
              </a:rPr>
              <a:t>momentum</a:t>
            </a:r>
            <a:r>
              <a:rPr sz="1200" spc="-53" dirty="0">
                <a:latin typeface="Calibri"/>
                <a:cs typeface="Calibri"/>
              </a:rPr>
              <a:t> </a:t>
            </a:r>
            <a:r>
              <a:rPr sz="1200" spc="-14" dirty="0">
                <a:latin typeface="Calibri"/>
                <a:cs typeface="Calibri"/>
              </a:rPr>
              <a:t>and </a:t>
            </a:r>
            <a:r>
              <a:rPr sz="1200" spc="-6" dirty="0">
                <a:latin typeface="Calibri"/>
                <a:cs typeface="Calibri"/>
              </a:rPr>
              <a:t>RMSprop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57200" y="562366"/>
            <a:ext cx="11209376" cy="526322"/>
          </a:xfrm>
          <a:prstGeom prst="rect">
            <a:avLst/>
          </a:prstGeom>
        </p:spPr>
        <p:txBody>
          <a:bodyPr vert="horz" wrap="square" lIns="0" tIns="8215" rIns="0" bIns="0" rtlCol="0" anchor="ctr">
            <a:spAutoFit/>
          </a:bodyPr>
          <a:lstStyle/>
          <a:p>
            <a:pPr marL="6985" marR="2540">
              <a:lnSpc>
                <a:spcPct val="99300"/>
              </a:lnSpc>
              <a:spcBef>
                <a:spcPts val="64"/>
              </a:spcBef>
            </a:pPr>
            <a:r>
              <a:rPr sz="1400" dirty="0">
                <a:solidFill>
                  <a:srgbClr val="303A3E"/>
                </a:solidFill>
                <a:latin typeface="Georgia"/>
                <a:cs typeface="Georgia"/>
              </a:rPr>
              <a:t>In</a:t>
            </a:r>
            <a:r>
              <a:rPr sz="1400" spc="-20" dirty="0">
                <a:solidFill>
                  <a:srgbClr val="303A3E"/>
                </a:solidFill>
                <a:latin typeface="Georgia"/>
                <a:cs typeface="Georgia"/>
              </a:rPr>
              <a:t> </a:t>
            </a:r>
            <a:r>
              <a:rPr sz="1400" dirty="0">
                <a:solidFill>
                  <a:srgbClr val="303A3E"/>
                </a:solidFill>
                <a:latin typeface="Georgia"/>
                <a:cs typeface="Georgia"/>
              </a:rPr>
              <a:t>addition</a:t>
            </a:r>
            <a:r>
              <a:rPr sz="1400" spc="-14" dirty="0">
                <a:solidFill>
                  <a:srgbClr val="303A3E"/>
                </a:solidFill>
                <a:latin typeface="Georgia"/>
                <a:cs typeface="Georgia"/>
              </a:rPr>
              <a:t> </a:t>
            </a:r>
            <a:r>
              <a:rPr sz="1400" dirty="0">
                <a:solidFill>
                  <a:srgbClr val="303A3E"/>
                </a:solidFill>
                <a:latin typeface="Georgia"/>
                <a:cs typeface="Georgia"/>
              </a:rPr>
              <a:t>to</a:t>
            </a:r>
            <a:r>
              <a:rPr sz="1400" spc="-14" dirty="0">
                <a:solidFill>
                  <a:srgbClr val="303A3E"/>
                </a:solidFill>
                <a:latin typeface="Georgia"/>
                <a:cs typeface="Georgia"/>
              </a:rPr>
              <a:t> </a:t>
            </a:r>
            <a:r>
              <a:rPr sz="1400" dirty="0">
                <a:solidFill>
                  <a:srgbClr val="303A3E"/>
                </a:solidFill>
                <a:latin typeface="Georgia"/>
                <a:cs typeface="Georgia"/>
              </a:rPr>
              <a:t>storing</a:t>
            </a:r>
            <a:r>
              <a:rPr sz="1400" spc="-25" dirty="0">
                <a:solidFill>
                  <a:srgbClr val="303A3E"/>
                </a:solidFill>
                <a:latin typeface="Georgia"/>
                <a:cs typeface="Georgia"/>
              </a:rPr>
              <a:t> </a:t>
            </a:r>
            <a:r>
              <a:rPr sz="1400" dirty="0">
                <a:solidFill>
                  <a:srgbClr val="303A3E"/>
                </a:solidFill>
                <a:latin typeface="Georgia"/>
                <a:cs typeface="Georgia"/>
              </a:rPr>
              <a:t>an</a:t>
            </a:r>
            <a:r>
              <a:rPr sz="1400" spc="-20" dirty="0">
                <a:solidFill>
                  <a:srgbClr val="303A3E"/>
                </a:solidFill>
                <a:latin typeface="Georgia"/>
                <a:cs typeface="Georgia"/>
              </a:rPr>
              <a:t> </a:t>
            </a:r>
            <a:r>
              <a:rPr sz="1400" dirty="0">
                <a:solidFill>
                  <a:srgbClr val="303A3E"/>
                </a:solidFill>
                <a:latin typeface="Georgia"/>
                <a:cs typeface="Georgia"/>
              </a:rPr>
              <a:t>exponentially</a:t>
            </a:r>
            <a:r>
              <a:rPr sz="1400" spc="-34" dirty="0">
                <a:solidFill>
                  <a:srgbClr val="303A3E"/>
                </a:solidFill>
                <a:latin typeface="Georgia"/>
                <a:cs typeface="Georgia"/>
              </a:rPr>
              <a:t> </a:t>
            </a:r>
            <a:r>
              <a:rPr sz="1400" dirty="0">
                <a:solidFill>
                  <a:srgbClr val="303A3E"/>
                </a:solidFill>
                <a:latin typeface="Georgia"/>
                <a:cs typeface="Georgia"/>
              </a:rPr>
              <a:t>decaying</a:t>
            </a:r>
            <a:r>
              <a:rPr sz="1400" spc="-23" dirty="0">
                <a:solidFill>
                  <a:srgbClr val="303A3E"/>
                </a:solidFill>
                <a:latin typeface="Georgia"/>
                <a:cs typeface="Georgia"/>
              </a:rPr>
              <a:t> </a:t>
            </a:r>
            <a:r>
              <a:rPr sz="1400" dirty="0">
                <a:solidFill>
                  <a:srgbClr val="303A3E"/>
                </a:solidFill>
                <a:latin typeface="Georgia"/>
                <a:cs typeface="Georgia"/>
              </a:rPr>
              <a:t>average</a:t>
            </a:r>
            <a:r>
              <a:rPr sz="1400" spc="-11" dirty="0">
                <a:solidFill>
                  <a:srgbClr val="303A3E"/>
                </a:solidFill>
                <a:latin typeface="Georgia"/>
                <a:cs typeface="Georgia"/>
              </a:rPr>
              <a:t> </a:t>
            </a:r>
            <a:r>
              <a:rPr sz="1400" spc="-14" dirty="0">
                <a:solidFill>
                  <a:srgbClr val="303A3E"/>
                </a:solidFill>
                <a:latin typeface="Georgia"/>
                <a:cs typeface="Georgia"/>
              </a:rPr>
              <a:t>of </a:t>
            </a:r>
            <a:r>
              <a:rPr sz="1400" dirty="0">
                <a:solidFill>
                  <a:srgbClr val="303A3E"/>
                </a:solidFill>
                <a:latin typeface="Georgia"/>
                <a:cs typeface="Georgia"/>
              </a:rPr>
              <a:t>past</a:t>
            </a:r>
            <a:r>
              <a:rPr sz="1400" spc="-25" dirty="0">
                <a:solidFill>
                  <a:srgbClr val="303A3E"/>
                </a:solidFill>
                <a:latin typeface="Georgia"/>
                <a:cs typeface="Georgia"/>
              </a:rPr>
              <a:t> </a:t>
            </a:r>
            <a:r>
              <a:rPr sz="1400" dirty="0">
                <a:solidFill>
                  <a:srgbClr val="303A3E"/>
                </a:solidFill>
                <a:latin typeface="Georgia"/>
                <a:cs typeface="Georgia"/>
              </a:rPr>
              <a:t>squared</a:t>
            </a:r>
            <a:r>
              <a:rPr sz="1400" spc="-23" dirty="0">
                <a:solidFill>
                  <a:srgbClr val="303A3E"/>
                </a:solidFill>
                <a:latin typeface="Georgia"/>
                <a:cs typeface="Georgia"/>
              </a:rPr>
              <a:t> </a:t>
            </a:r>
            <a:r>
              <a:rPr sz="1400" dirty="0">
                <a:solidFill>
                  <a:srgbClr val="303A3E"/>
                </a:solidFill>
                <a:latin typeface="Georgia"/>
                <a:cs typeface="Georgia"/>
              </a:rPr>
              <a:t>gradients</a:t>
            </a:r>
            <a:r>
              <a:rPr sz="1400" spc="-8" dirty="0">
                <a:solidFill>
                  <a:srgbClr val="303A3E"/>
                </a:solidFill>
                <a:latin typeface="Georgia"/>
                <a:cs typeface="Georgia"/>
              </a:rPr>
              <a:t> </a:t>
            </a:r>
            <a:r>
              <a:rPr lang="en-US" sz="1600" i="1" err="1">
                <a:solidFill>
                  <a:srgbClr val="303A3E"/>
                </a:solidFill>
                <a:latin typeface="Calibri"/>
                <a:cs typeface="Calibri"/>
              </a:rPr>
              <a:t>v</a:t>
            </a:r>
            <a:r>
              <a:rPr lang="en-US" sz="1100" i="1" err="1">
                <a:solidFill>
                  <a:srgbClr val="303A3E"/>
                </a:solidFill>
                <a:latin typeface="Calibri"/>
                <a:cs typeface="Calibri"/>
              </a:rPr>
              <a:t>t</a:t>
            </a:r>
            <a:r>
              <a:rPr sz="1400" spc="-17" dirty="0">
                <a:solidFill>
                  <a:srgbClr val="303A3E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303A3E"/>
                </a:solidFill>
                <a:latin typeface="Georgia"/>
                <a:cs typeface="Georgia"/>
              </a:rPr>
              <a:t>like</a:t>
            </a:r>
            <a:r>
              <a:rPr sz="1400" spc="-20" dirty="0">
                <a:solidFill>
                  <a:srgbClr val="303A3E"/>
                </a:solidFill>
                <a:latin typeface="Georgia"/>
                <a:cs typeface="Georgia"/>
              </a:rPr>
              <a:t> </a:t>
            </a:r>
            <a:r>
              <a:rPr sz="1400" err="1">
                <a:solidFill>
                  <a:srgbClr val="303A3E"/>
                </a:solidFill>
                <a:latin typeface="Georgia"/>
                <a:cs typeface="Georgia"/>
              </a:rPr>
              <a:t>Adadelta</a:t>
            </a:r>
            <a:r>
              <a:rPr sz="1400" spc="-17" dirty="0">
                <a:solidFill>
                  <a:srgbClr val="303A3E"/>
                </a:solidFill>
                <a:latin typeface="Georgia"/>
                <a:cs typeface="Georgia"/>
              </a:rPr>
              <a:t> </a:t>
            </a:r>
            <a:r>
              <a:rPr sz="1400" dirty="0">
                <a:solidFill>
                  <a:srgbClr val="303A3E"/>
                </a:solidFill>
                <a:latin typeface="Georgia"/>
                <a:cs typeface="Georgia"/>
              </a:rPr>
              <a:t>and</a:t>
            </a:r>
            <a:r>
              <a:rPr sz="1400" spc="-20" dirty="0">
                <a:solidFill>
                  <a:srgbClr val="303A3E"/>
                </a:solidFill>
                <a:latin typeface="Georgia"/>
                <a:cs typeface="Georgia"/>
              </a:rPr>
              <a:t> </a:t>
            </a:r>
            <a:r>
              <a:rPr sz="1400" spc="-6" dirty="0">
                <a:solidFill>
                  <a:srgbClr val="303A3E"/>
                </a:solidFill>
                <a:latin typeface="Georgia"/>
                <a:cs typeface="Georgia"/>
              </a:rPr>
              <a:t>RMSprop, </a:t>
            </a:r>
            <a:r>
              <a:rPr sz="1400" dirty="0">
                <a:solidFill>
                  <a:srgbClr val="303A3E"/>
                </a:solidFill>
                <a:latin typeface="Georgia"/>
                <a:cs typeface="Georgia"/>
              </a:rPr>
              <a:t>Adam</a:t>
            </a:r>
            <a:r>
              <a:rPr sz="1400" spc="-17" dirty="0">
                <a:solidFill>
                  <a:srgbClr val="303A3E"/>
                </a:solidFill>
                <a:latin typeface="Georgia"/>
                <a:cs typeface="Georgia"/>
              </a:rPr>
              <a:t> </a:t>
            </a:r>
            <a:r>
              <a:rPr sz="1400" dirty="0">
                <a:solidFill>
                  <a:srgbClr val="303A3E"/>
                </a:solidFill>
                <a:latin typeface="Georgia"/>
                <a:cs typeface="Georgia"/>
              </a:rPr>
              <a:t>also</a:t>
            </a:r>
            <a:r>
              <a:rPr sz="1400" spc="-23" dirty="0">
                <a:solidFill>
                  <a:srgbClr val="303A3E"/>
                </a:solidFill>
                <a:latin typeface="Georgia"/>
                <a:cs typeface="Georgia"/>
              </a:rPr>
              <a:t> </a:t>
            </a:r>
            <a:r>
              <a:rPr sz="1400" dirty="0">
                <a:solidFill>
                  <a:srgbClr val="303A3E"/>
                </a:solidFill>
                <a:latin typeface="Georgia"/>
                <a:cs typeface="Georgia"/>
              </a:rPr>
              <a:t>keeps</a:t>
            </a:r>
            <a:r>
              <a:rPr sz="1400" spc="-17" dirty="0">
                <a:solidFill>
                  <a:srgbClr val="303A3E"/>
                </a:solidFill>
                <a:latin typeface="Georgia"/>
                <a:cs typeface="Georgia"/>
              </a:rPr>
              <a:t> </a:t>
            </a:r>
            <a:r>
              <a:rPr sz="1400" dirty="0">
                <a:solidFill>
                  <a:srgbClr val="303A3E"/>
                </a:solidFill>
                <a:latin typeface="Georgia"/>
                <a:cs typeface="Georgia"/>
              </a:rPr>
              <a:t>an</a:t>
            </a:r>
            <a:r>
              <a:rPr sz="1400" spc="-17" dirty="0">
                <a:solidFill>
                  <a:srgbClr val="303A3E"/>
                </a:solidFill>
                <a:latin typeface="Georgia"/>
                <a:cs typeface="Georgia"/>
              </a:rPr>
              <a:t> </a:t>
            </a:r>
            <a:r>
              <a:rPr sz="1400" spc="-6" dirty="0">
                <a:solidFill>
                  <a:srgbClr val="303A3E"/>
                </a:solidFill>
                <a:latin typeface="Georgia"/>
                <a:cs typeface="Georgia"/>
              </a:rPr>
              <a:t>exponentially</a:t>
            </a:r>
            <a:r>
              <a:rPr sz="1400" spc="-31" dirty="0">
                <a:solidFill>
                  <a:srgbClr val="303A3E"/>
                </a:solidFill>
                <a:latin typeface="Georgia"/>
                <a:cs typeface="Georgia"/>
              </a:rPr>
              <a:t> </a:t>
            </a:r>
            <a:r>
              <a:rPr sz="1400" dirty="0">
                <a:solidFill>
                  <a:srgbClr val="303A3E"/>
                </a:solidFill>
                <a:latin typeface="Georgia"/>
                <a:cs typeface="Georgia"/>
              </a:rPr>
              <a:t>decaying</a:t>
            </a:r>
            <a:r>
              <a:rPr sz="1400" spc="-25" dirty="0">
                <a:solidFill>
                  <a:srgbClr val="303A3E"/>
                </a:solidFill>
                <a:latin typeface="Georgia"/>
                <a:cs typeface="Georgia"/>
              </a:rPr>
              <a:t> </a:t>
            </a:r>
            <a:r>
              <a:rPr sz="1400" dirty="0">
                <a:solidFill>
                  <a:srgbClr val="303A3E"/>
                </a:solidFill>
                <a:latin typeface="Georgia"/>
                <a:cs typeface="Georgia"/>
              </a:rPr>
              <a:t>average</a:t>
            </a:r>
            <a:r>
              <a:rPr sz="1400" spc="-8" dirty="0">
                <a:solidFill>
                  <a:srgbClr val="303A3E"/>
                </a:solidFill>
                <a:latin typeface="Georgia"/>
                <a:cs typeface="Georgia"/>
              </a:rPr>
              <a:t> </a:t>
            </a:r>
            <a:r>
              <a:rPr sz="1400" spc="-14" dirty="0">
                <a:solidFill>
                  <a:srgbClr val="303A3E"/>
                </a:solidFill>
                <a:latin typeface="Georgia"/>
                <a:cs typeface="Georgia"/>
              </a:rPr>
              <a:t>of</a:t>
            </a:r>
            <a:r>
              <a:rPr sz="1400" spc="281" dirty="0">
                <a:solidFill>
                  <a:srgbClr val="303A3E"/>
                </a:solidFill>
                <a:latin typeface="Georgia"/>
                <a:cs typeface="Georgia"/>
              </a:rPr>
              <a:t> </a:t>
            </a:r>
            <a:r>
              <a:rPr sz="1400" dirty="0">
                <a:solidFill>
                  <a:srgbClr val="303A3E"/>
                </a:solidFill>
                <a:latin typeface="Georgia"/>
                <a:cs typeface="Georgia"/>
              </a:rPr>
              <a:t>past</a:t>
            </a:r>
            <a:r>
              <a:rPr sz="1400" spc="-25" dirty="0">
                <a:solidFill>
                  <a:srgbClr val="303A3E"/>
                </a:solidFill>
                <a:latin typeface="Georgia"/>
                <a:cs typeface="Georgia"/>
              </a:rPr>
              <a:t> </a:t>
            </a:r>
            <a:r>
              <a:rPr sz="1400" dirty="0">
                <a:solidFill>
                  <a:srgbClr val="303A3E"/>
                </a:solidFill>
                <a:latin typeface="Georgia"/>
                <a:cs typeface="Georgia"/>
              </a:rPr>
              <a:t>gradients</a:t>
            </a:r>
            <a:r>
              <a:rPr sz="1400" spc="-17" dirty="0">
                <a:solidFill>
                  <a:srgbClr val="303A3E"/>
                </a:solidFill>
                <a:latin typeface="Georgia"/>
                <a:cs typeface="Georgia"/>
              </a:rPr>
              <a:t> </a:t>
            </a:r>
            <a:r>
              <a:rPr lang="en-US" sz="1800" i="1" dirty="0">
                <a:solidFill>
                  <a:srgbClr val="303A3E"/>
                </a:solidFill>
                <a:latin typeface="Calibri"/>
                <a:cs typeface="Calibri"/>
              </a:rPr>
              <a:t>m</a:t>
            </a:r>
            <a:r>
              <a:rPr lang="en-US" sz="1100" i="1" dirty="0">
                <a:solidFill>
                  <a:srgbClr val="303A3E"/>
                </a:solidFill>
                <a:latin typeface="Calibri"/>
                <a:cs typeface="Calibri"/>
              </a:rPr>
              <a:t>t</a:t>
            </a:r>
            <a:r>
              <a:rPr sz="1400" dirty="0">
                <a:solidFill>
                  <a:srgbClr val="303A3E"/>
                </a:solidFill>
                <a:latin typeface="Georgia"/>
                <a:cs typeface="Georgia"/>
              </a:rPr>
              <a:t>,</a:t>
            </a:r>
            <a:r>
              <a:rPr sz="1400" spc="-23" dirty="0">
                <a:solidFill>
                  <a:srgbClr val="303A3E"/>
                </a:solidFill>
                <a:latin typeface="Georgia"/>
                <a:cs typeface="Georgia"/>
              </a:rPr>
              <a:t> </a:t>
            </a:r>
            <a:r>
              <a:rPr sz="1400" dirty="0">
                <a:solidFill>
                  <a:srgbClr val="303A3E"/>
                </a:solidFill>
                <a:latin typeface="Georgia"/>
                <a:cs typeface="Georgia"/>
              </a:rPr>
              <a:t>similar</a:t>
            </a:r>
            <a:r>
              <a:rPr sz="1400" spc="-25" dirty="0">
                <a:solidFill>
                  <a:srgbClr val="303A3E"/>
                </a:solidFill>
                <a:latin typeface="Georgia"/>
                <a:cs typeface="Georgia"/>
              </a:rPr>
              <a:t> </a:t>
            </a:r>
            <a:r>
              <a:rPr sz="1400" dirty="0">
                <a:solidFill>
                  <a:srgbClr val="303A3E"/>
                </a:solidFill>
                <a:latin typeface="Georgia"/>
                <a:cs typeface="Georgia"/>
              </a:rPr>
              <a:t>to</a:t>
            </a:r>
            <a:r>
              <a:rPr sz="1400" spc="-14" dirty="0">
                <a:solidFill>
                  <a:srgbClr val="303A3E"/>
                </a:solidFill>
                <a:latin typeface="Georgia"/>
                <a:cs typeface="Georgia"/>
              </a:rPr>
              <a:t> </a:t>
            </a:r>
            <a:r>
              <a:rPr sz="1400" spc="-6" dirty="0">
                <a:solidFill>
                  <a:srgbClr val="303A3E"/>
                </a:solidFill>
                <a:latin typeface="Georgia"/>
                <a:cs typeface="Georgia"/>
              </a:rPr>
              <a:t>momentum.</a:t>
            </a:r>
            <a:endParaRPr lang="en-US" sz="1400" dirty="0">
              <a:latin typeface="Georgia"/>
              <a:cs typeface="Georgi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62C162-1064-B7EE-06C4-8B786B90A8F8}"/>
              </a:ext>
            </a:extLst>
          </p:cNvPr>
          <p:cNvSpPr txBox="1"/>
          <p:nvPr/>
        </p:nvSpPr>
        <p:spPr>
          <a:xfrm>
            <a:off x="9444842" y="1577439"/>
            <a:ext cx="274320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dirty="0"/>
              <a:t>First Moment (EMA of Gradients)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444E09-2CF7-F68D-F1B1-B508630572CD}"/>
              </a:ext>
            </a:extLst>
          </p:cNvPr>
          <p:cNvSpPr txBox="1"/>
          <p:nvPr/>
        </p:nvSpPr>
        <p:spPr>
          <a:xfrm>
            <a:off x="9444841" y="2042555"/>
            <a:ext cx="2743200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/>
              <a:t>Second Moment (EMA of Squared Gradients)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E8DF93-6EDF-6F66-B159-408F56C9E1B3}"/>
              </a:ext>
            </a:extLst>
          </p:cNvPr>
          <p:cNvSpPr txBox="1"/>
          <p:nvPr/>
        </p:nvSpPr>
        <p:spPr>
          <a:xfrm>
            <a:off x="5298374" y="3101438"/>
            <a:ext cx="452449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/>
              <a:t>At the start, the EMA is biased toward zero. To fix this, Adam applies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83967" rIns="0" bIns="0" rtlCol="0" anchor="ctr">
            <a:spAutoFit/>
          </a:bodyPr>
          <a:lstStyle/>
          <a:p>
            <a:pPr marL="156805">
              <a:lnSpc>
                <a:spcPct val="100000"/>
              </a:lnSpc>
              <a:spcBef>
                <a:spcPts val="53"/>
              </a:spcBef>
            </a:pPr>
            <a:r>
              <a:rPr sz="2250" dirty="0">
                <a:solidFill>
                  <a:srgbClr val="000000"/>
                </a:solidFill>
              </a:rPr>
              <a:t>Comparison-</a:t>
            </a:r>
            <a:r>
              <a:rPr sz="2250" spc="-101" dirty="0">
                <a:solidFill>
                  <a:srgbClr val="000000"/>
                </a:solidFill>
              </a:rPr>
              <a:t> </a:t>
            </a:r>
            <a:r>
              <a:rPr sz="2250" spc="-6" dirty="0">
                <a:solidFill>
                  <a:srgbClr val="000000"/>
                </a:solidFill>
              </a:rPr>
              <a:t>Visualisation</a:t>
            </a:r>
            <a:endParaRPr sz="225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98EF26-1FF0-8BD4-9A7D-167AC882C4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349" y="1014211"/>
            <a:ext cx="5604993" cy="4572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D4E1AFC-C038-0805-8486-0D870496F8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3701" y="1014211"/>
            <a:ext cx="5905500" cy="4572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096D798-7C25-661E-F7B4-BD90CAAB0D0E}"/>
              </a:ext>
            </a:extLst>
          </p:cNvPr>
          <p:cNvSpPr txBox="1"/>
          <p:nvPr/>
        </p:nvSpPr>
        <p:spPr>
          <a:xfrm>
            <a:off x="495836" y="5582991"/>
            <a:ext cx="559801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pc="-6" dirty="0"/>
              <a:t>GD optimization on loss surface contours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54039B-51F9-91DE-51EF-D5C590DBC7A2}"/>
              </a:ext>
            </a:extLst>
          </p:cNvPr>
          <p:cNvSpPr txBox="1"/>
          <p:nvPr/>
        </p:nvSpPr>
        <p:spPr>
          <a:xfrm>
            <a:off x="7235781" y="5582991"/>
            <a:ext cx="469649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GD optimization on saddle point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7144" rIns="0" bIns="0" rtlCol="0" anchor="ctr">
            <a:spAutoFit/>
          </a:bodyPr>
          <a:lstStyle/>
          <a:p>
            <a:pPr marL="156805">
              <a:lnSpc>
                <a:spcPct val="100000"/>
              </a:lnSpc>
              <a:spcBef>
                <a:spcPts val="56"/>
              </a:spcBef>
            </a:pPr>
            <a:r>
              <a:rPr sz="2025" spc="-166" dirty="0"/>
              <a:t>Activation</a:t>
            </a:r>
            <a:r>
              <a:rPr sz="2025" spc="-42" dirty="0"/>
              <a:t> </a:t>
            </a:r>
            <a:r>
              <a:rPr sz="2025" spc="-174" dirty="0"/>
              <a:t>functions</a:t>
            </a:r>
            <a:endParaRPr sz="2025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78EBD65-21FB-E9C6-6BDC-4A8766143789}"/>
              </a:ext>
            </a:extLst>
          </p:cNvPr>
          <p:cNvGrpSpPr/>
          <p:nvPr/>
        </p:nvGrpSpPr>
        <p:grpSpPr>
          <a:xfrm>
            <a:off x="2514600" y="1276657"/>
            <a:ext cx="7543800" cy="4362143"/>
            <a:chOff x="4008626" y="534711"/>
            <a:chExt cx="3821986" cy="2863869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008626" y="534711"/>
              <a:ext cx="3821986" cy="2739183"/>
            </a:xfrm>
            <a:prstGeom prst="rect">
              <a:avLst/>
            </a:prstGeom>
          </p:spPr>
        </p:pic>
        <p:sp>
          <p:nvSpPr>
            <p:cNvPr id="4" name="object 4"/>
            <p:cNvSpPr txBox="1"/>
            <p:nvPr/>
          </p:nvSpPr>
          <p:spPr>
            <a:xfrm>
              <a:off x="4371641" y="1702676"/>
              <a:ext cx="892969" cy="163090"/>
            </a:xfrm>
            <a:prstGeom prst="rect">
              <a:avLst/>
            </a:prstGeom>
          </p:spPr>
          <p:txBody>
            <a:bodyPr vert="horz" wrap="square" lIns="0" tIns="7144" rIns="0" bIns="0" rtlCol="0">
              <a:spAutoFit/>
            </a:bodyPr>
            <a:lstStyle/>
            <a:p>
              <a:pPr marL="7144">
                <a:spcBef>
                  <a:spcPts val="56"/>
                </a:spcBef>
              </a:pPr>
              <a:r>
                <a:rPr sz="1013" b="1" spc="-6" dirty="0">
                  <a:solidFill>
                    <a:srgbClr val="C00000"/>
                  </a:solidFill>
                  <a:latin typeface="Calibri"/>
                  <a:cs typeface="Calibri"/>
                </a:rPr>
                <a:t>Logistic/Sigmoid</a:t>
              </a:r>
              <a:endParaRPr sz="1013" dirty="0">
                <a:latin typeface="Calibri"/>
                <a:cs typeface="Calibri"/>
              </a:endParaRPr>
            </a:p>
          </p:txBody>
        </p:sp>
        <p:sp>
          <p:nvSpPr>
            <p:cNvPr id="5" name="object 5"/>
            <p:cNvSpPr txBox="1"/>
            <p:nvPr/>
          </p:nvSpPr>
          <p:spPr>
            <a:xfrm>
              <a:off x="6981282" y="1702676"/>
              <a:ext cx="259675" cy="163090"/>
            </a:xfrm>
            <a:prstGeom prst="rect">
              <a:avLst/>
            </a:prstGeom>
          </p:spPr>
          <p:txBody>
            <a:bodyPr vert="horz" wrap="square" lIns="0" tIns="7144" rIns="0" bIns="0" rtlCol="0">
              <a:spAutoFit/>
            </a:bodyPr>
            <a:lstStyle/>
            <a:p>
              <a:pPr marL="7144">
                <a:spcBef>
                  <a:spcPts val="56"/>
                </a:spcBef>
              </a:pPr>
              <a:r>
                <a:rPr sz="1013" b="1" spc="-11" dirty="0">
                  <a:solidFill>
                    <a:srgbClr val="C00000"/>
                  </a:solidFill>
                  <a:latin typeface="Calibri"/>
                  <a:cs typeface="Calibri"/>
                </a:rPr>
                <a:t>tanh</a:t>
              </a:r>
              <a:endParaRPr sz="1013" dirty="0">
                <a:latin typeface="Calibri"/>
                <a:cs typeface="Calibri"/>
              </a:endParaRPr>
            </a:p>
          </p:txBody>
        </p:sp>
        <p:sp>
          <p:nvSpPr>
            <p:cNvPr id="6" name="object 6"/>
            <p:cNvSpPr txBox="1"/>
            <p:nvPr/>
          </p:nvSpPr>
          <p:spPr>
            <a:xfrm>
              <a:off x="4533805" y="3228804"/>
              <a:ext cx="284321" cy="163090"/>
            </a:xfrm>
            <a:prstGeom prst="rect">
              <a:avLst/>
            </a:prstGeom>
          </p:spPr>
          <p:txBody>
            <a:bodyPr vert="horz" wrap="square" lIns="0" tIns="7144" rIns="0" bIns="0" rtlCol="0">
              <a:spAutoFit/>
            </a:bodyPr>
            <a:lstStyle/>
            <a:p>
              <a:pPr marL="7144">
                <a:spcBef>
                  <a:spcPts val="56"/>
                </a:spcBef>
              </a:pPr>
              <a:r>
                <a:rPr sz="1013" b="1" spc="-11" dirty="0">
                  <a:solidFill>
                    <a:srgbClr val="C00000"/>
                  </a:solidFill>
                  <a:latin typeface="Calibri"/>
                  <a:cs typeface="Calibri"/>
                </a:rPr>
                <a:t>ReLU</a:t>
              </a:r>
              <a:endParaRPr sz="1013">
                <a:latin typeface="Calibri"/>
                <a:cs typeface="Calibri"/>
              </a:endParaRPr>
            </a:p>
          </p:txBody>
        </p:sp>
        <p:sp>
          <p:nvSpPr>
            <p:cNvPr id="7" name="object 7"/>
            <p:cNvSpPr txBox="1"/>
            <p:nvPr/>
          </p:nvSpPr>
          <p:spPr>
            <a:xfrm>
              <a:off x="6762798" y="3235490"/>
              <a:ext cx="619006" cy="163090"/>
            </a:xfrm>
            <a:prstGeom prst="rect">
              <a:avLst/>
            </a:prstGeom>
          </p:spPr>
          <p:txBody>
            <a:bodyPr vert="horz" wrap="square" lIns="0" tIns="7144" rIns="0" bIns="0" rtlCol="0">
              <a:spAutoFit/>
            </a:bodyPr>
            <a:lstStyle/>
            <a:p>
              <a:pPr marL="7144">
                <a:spcBef>
                  <a:spcPts val="56"/>
                </a:spcBef>
              </a:pPr>
              <a:r>
                <a:rPr sz="1013" b="1" dirty="0">
                  <a:solidFill>
                    <a:srgbClr val="C00000"/>
                  </a:solidFill>
                  <a:latin typeface="Calibri"/>
                  <a:cs typeface="Calibri"/>
                </a:rPr>
                <a:t>Leaky</a:t>
              </a:r>
              <a:r>
                <a:rPr sz="1013" b="1" spc="-11" dirty="0">
                  <a:solidFill>
                    <a:srgbClr val="C00000"/>
                  </a:solidFill>
                  <a:latin typeface="Calibri"/>
                  <a:cs typeface="Calibri"/>
                </a:rPr>
                <a:t> ReLU</a:t>
              </a:r>
              <a:endParaRPr sz="1013">
                <a:latin typeface="Calibri"/>
                <a:cs typeface="Calibri"/>
              </a:endParaRPr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95111" rIns="0" bIns="0" rtlCol="0" anchor="ctr">
            <a:spAutoFit/>
          </a:bodyPr>
          <a:lstStyle/>
          <a:p>
            <a:pPr marL="156805">
              <a:lnSpc>
                <a:spcPct val="100000"/>
              </a:lnSpc>
              <a:spcBef>
                <a:spcPts val="53"/>
              </a:spcBef>
            </a:pPr>
            <a:r>
              <a:rPr sz="2250" spc="-183" dirty="0"/>
              <a:t>Logistic/Sigmoid</a:t>
            </a:r>
            <a:endParaRPr sz="225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1813A7D-BA69-A5BF-4110-431362F5B773}"/>
              </a:ext>
            </a:extLst>
          </p:cNvPr>
          <p:cNvGrpSpPr/>
          <p:nvPr/>
        </p:nvGrpSpPr>
        <p:grpSpPr>
          <a:xfrm>
            <a:off x="1524000" y="914400"/>
            <a:ext cx="9677400" cy="4572000"/>
            <a:chOff x="2688436" y="42005"/>
            <a:chExt cx="6743338" cy="3451177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34461" y="1010697"/>
              <a:ext cx="2486025" cy="2057400"/>
            </a:xfrm>
            <a:prstGeom prst="rect">
              <a:avLst/>
            </a:prstGeom>
          </p:spPr>
        </p:pic>
        <p:grpSp>
          <p:nvGrpSpPr>
            <p:cNvPr id="4" name="object 4"/>
            <p:cNvGrpSpPr/>
            <p:nvPr/>
          </p:nvGrpSpPr>
          <p:grpSpPr>
            <a:xfrm>
              <a:off x="5748813" y="42005"/>
              <a:ext cx="3638312" cy="826532"/>
              <a:chOff x="5478779" y="74676"/>
              <a:chExt cx="6468110" cy="1469390"/>
            </a:xfrm>
          </p:grpSpPr>
          <p:pic>
            <p:nvPicPr>
              <p:cNvPr id="5" name="object 5"/>
              <p:cNvPicPr/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5478779" y="396350"/>
                <a:ext cx="4719422" cy="1147156"/>
              </a:xfrm>
              <a:prstGeom prst="rect">
                <a:avLst/>
              </a:prstGeom>
            </p:spPr>
          </p:pic>
          <p:pic>
            <p:nvPicPr>
              <p:cNvPr id="6" name="object 6"/>
              <p:cNvPicPr/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7687055" y="74676"/>
                <a:ext cx="4259580" cy="754379"/>
              </a:xfrm>
              <a:prstGeom prst="rect">
                <a:avLst/>
              </a:prstGeom>
            </p:spPr>
          </p:pic>
        </p:grpSp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538305" y="785229"/>
              <a:ext cx="600075" cy="2271097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643384" y="948119"/>
              <a:ext cx="2020092" cy="94854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604796" y="2142642"/>
              <a:ext cx="2392945" cy="553127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096000" y="2889212"/>
              <a:ext cx="203398" cy="236321"/>
            </a:xfrm>
            <a:prstGeom prst="rect">
              <a:avLst/>
            </a:prstGeom>
          </p:spPr>
        </p:pic>
        <p:sp>
          <p:nvSpPr>
            <p:cNvPr id="11" name="object 11"/>
            <p:cNvSpPr txBox="1"/>
            <p:nvPr/>
          </p:nvSpPr>
          <p:spPr>
            <a:xfrm>
              <a:off x="6298882" y="2900791"/>
              <a:ext cx="525066" cy="163090"/>
            </a:xfrm>
            <a:prstGeom prst="rect">
              <a:avLst/>
            </a:prstGeom>
          </p:spPr>
          <p:txBody>
            <a:bodyPr vert="horz" wrap="square" lIns="0" tIns="7144" rIns="0" bIns="0" rtlCol="0">
              <a:spAutoFit/>
            </a:bodyPr>
            <a:lstStyle/>
            <a:p>
              <a:pPr marL="7144">
                <a:spcBef>
                  <a:spcPts val="56"/>
                </a:spcBef>
                <a:tabLst>
                  <a:tab pos="255389" algn="l"/>
                </a:tabLst>
              </a:pPr>
              <a:r>
                <a:rPr sz="1013" spc="-14" dirty="0">
                  <a:latin typeface="Calibri"/>
                  <a:cs typeface="Calibri"/>
                </a:rPr>
                <a:t>=0</a:t>
              </a:r>
              <a:r>
                <a:rPr sz="1013" dirty="0">
                  <a:latin typeface="Calibri"/>
                  <a:cs typeface="Calibri"/>
                </a:rPr>
                <a:t>	</a:t>
              </a:r>
              <a:r>
                <a:rPr sz="1013" spc="-11" dirty="0">
                  <a:latin typeface="Calibri"/>
                  <a:cs typeface="Calibri"/>
                </a:rPr>
                <a:t>Then</a:t>
              </a:r>
              <a:endParaRPr sz="1013">
                <a:latin typeface="Calibri"/>
                <a:cs typeface="Calibri"/>
              </a:endParaRPr>
            </a:p>
          </p:txBody>
        </p:sp>
        <p:sp>
          <p:nvSpPr>
            <p:cNvPr id="12" name="object 12"/>
            <p:cNvSpPr txBox="1"/>
            <p:nvPr/>
          </p:nvSpPr>
          <p:spPr>
            <a:xfrm>
              <a:off x="3234728" y="610076"/>
              <a:ext cx="1965602" cy="214963"/>
            </a:xfrm>
            <a:prstGeom prst="rect">
              <a:avLst/>
            </a:prstGeom>
          </p:spPr>
          <p:txBody>
            <a:bodyPr vert="horz" wrap="square" lIns="0" tIns="7144" rIns="0" bIns="0" rtlCol="0">
              <a:spAutoFit/>
            </a:bodyPr>
            <a:lstStyle/>
            <a:p>
              <a:pPr marL="7144">
                <a:spcBef>
                  <a:spcPts val="56"/>
                </a:spcBef>
              </a:pPr>
              <a:r>
                <a:rPr sz="1350" b="1" spc="-124" dirty="0">
                  <a:solidFill>
                    <a:srgbClr val="C00000"/>
                  </a:solidFill>
                  <a:latin typeface="Arial"/>
                  <a:cs typeface="Arial"/>
                </a:rPr>
                <a:t>Vanishing</a:t>
              </a:r>
              <a:r>
                <a:rPr sz="1350" b="1" spc="-11" dirty="0">
                  <a:solidFill>
                    <a:srgbClr val="C00000"/>
                  </a:solidFill>
                  <a:latin typeface="Arial"/>
                  <a:cs typeface="Arial"/>
                </a:rPr>
                <a:t> </a:t>
              </a:r>
              <a:r>
                <a:rPr sz="1350" b="1" spc="-110" dirty="0">
                  <a:solidFill>
                    <a:srgbClr val="C00000"/>
                  </a:solidFill>
                  <a:latin typeface="Arial"/>
                  <a:cs typeface="Arial"/>
                </a:rPr>
                <a:t>Gradient</a:t>
              </a:r>
              <a:r>
                <a:rPr sz="1350" b="1" spc="-6" dirty="0">
                  <a:solidFill>
                    <a:srgbClr val="C00000"/>
                  </a:solidFill>
                  <a:latin typeface="Arial"/>
                  <a:cs typeface="Arial"/>
                </a:rPr>
                <a:t> </a:t>
              </a:r>
              <a:r>
                <a:rPr sz="1350" b="1" spc="-98" dirty="0">
                  <a:solidFill>
                    <a:srgbClr val="C00000"/>
                  </a:solidFill>
                  <a:latin typeface="Arial"/>
                  <a:cs typeface="Arial"/>
                </a:rPr>
                <a:t>problem</a:t>
              </a:r>
              <a:endParaRPr sz="1350" dirty="0">
                <a:latin typeface="Arial"/>
                <a:cs typeface="Arial"/>
              </a:endParaRPr>
            </a:p>
          </p:txBody>
        </p:sp>
        <p:pic>
          <p:nvPicPr>
            <p:cNvPr id="13" name="object 1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897273" y="2905023"/>
              <a:ext cx="246286" cy="166262"/>
            </a:xfrm>
            <a:prstGeom prst="rect">
              <a:avLst/>
            </a:prstGeom>
          </p:spPr>
        </p:pic>
        <p:sp>
          <p:nvSpPr>
            <p:cNvPr id="14" name="object 14"/>
            <p:cNvSpPr txBox="1"/>
            <p:nvPr/>
          </p:nvSpPr>
          <p:spPr>
            <a:xfrm>
              <a:off x="7160561" y="2902720"/>
              <a:ext cx="1414463" cy="318966"/>
            </a:xfrm>
            <a:prstGeom prst="rect">
              <a:avLst/>
            </a:prstGeom>
          </p:spPr>
          <p:txBody>
            <a:bodyPr vert="horz" wrap="square" lIns="0" tIns="7144" rIns="0" bIns="0" rtlCol="0">
              <a:spAutoFit/>
            </a:bodyPr>
            <a:lstStyle/>
            <a:p>
              <a:pPr marL="7144" marR="2858">
                <a:spcBef>
                  <a:spcPts val="56"/>
                </a:spcBef>
              </a:pPr>
              <a:r>
                <a:rPr sz="1013" dirty="0">
                  <a:latin typeface="Calibri"/>
                  <a:cs typeface="Calibri"/>
                </a:rPr>
                <a:t>=</a:t>
              </a:r>
              <a:r>
                <a:rPr sz="1013" spc="-17" dirty="0">
                  <a:latin typeface="Calibri"/>
                  <a:cs typeface="Calibri"/>
                </a:rPr>
                <a:t> </a:t>
              </a:r>
              <a:r>
                <a:rPr sz="1013" dirty="0">
                  <a:latin typeface="Calibri"/>
                  <a:cs typeface="Calibri"/>
                </a:rPr>
                <a:t>0</a:t>
              </a:r>
              <a:r>
                <a:rPr sz="1013" spc="-6" dirty="0">
                  <a:latin typeface="Calibri"/>
                  <a:cs typeface="Calibri"/>
                </a:rPr>
                <a:t> </a:t>
              </a:r>
              <a:r>
                <a:rPr sz="1013" dirty="0">
                  <a:latin typeface="Calibri"/>
                  <a:cs typeface="Calibri"/>
                </a:rPr>
                <a:t>and</a:t>
              </a:r>
              <a:r>
                <a:rPr sz="1013" spc="-14" dirty="0">
                  <a:latin typeface="Calibri"/>
                  <a:cs typeface="Calibri"/>
                </a:rPr>
                <a:t> </a:t>
              </a:r>
              <a:r>
                <a:rPr sz="1013" dirty="0">
                  <a:latin typeface="Calibri"/>
                  <a:cs typeface="Calibri"/>
                </a:rPr>
                <a:t>hence no</a:t>
              </a:r>
              <a:r>
                <a:rPr sz="1013" spc="-8" dirty="0">
                  <a:latin typeface="Calibri"/>
                  <a:cs typeface="Calibri"/>
                </a:rPr>
                <a:t> </a:t>
              </a:r>
              <a:r>
                <a:rPr sz="1013" spc="-6" dirty="0">
                  <a:latin typeface="Calibri"/>
                  <a:cs typeface="Calibri"/>
                </a:rPr>
                <a:t>updation </a:t>
              </a:r>
              <a:r>
                <a:rPr sz="1013" dirty="0">
                  <a:latin typeface="Calibri"/>
                  <a:cs typeface="Calibri"/>
                </a:rPr>
                <a:t>in</a:t>
              </a:r>
              <a:r>
                <a:rPr sz="1013" spc="-25" dirty="0">
                  <a:latin typeface="Calibri"/>
                  <a:cs typeface="Calibri"/>
                </a:rPr>
                <a:t> </a:t>
              </a:r>
              <a:r>
                <a:rPr sz="1013" dirty="0">
                  <a:latin typeface="Calibri"/>
                  <a:cs typeface="Calibri"/>
                </a:rPr>
                <a:t>weight</a:t>
              </a:r>
              <a:r>
                <a:rPr sz="1013" spc="-28" dirty="0">
                  <a:latin typeface="Calibri"/>
                  <a:cs typeface="Calibri"/>
                </a:rPr>
                <a:t> </a:t>
              </a:r>
              <a:r>
                <a:rPr sz="1013" spc="-6" dirty="0">
                  <a:latin typeface="Calibri"/>
                  <a:cs typeface="Calibri"/>
                </a:rPr>
                <a:t>happens</a:t>
              </a:r>
              <a:endParaRPr sz="1013">
                <a:latin typeface="Calibri"/>
                <a:cs typeface="Calibri"/>
              </a:endParaRPr>
            </a:p>
          </p:txBody>
        </p:sp>
        <p:sp>
          <p:nvSpPr>
            <p:cNvPr id="15" name="object 15"/>
            <p:cNvSpPr txBox="1"/>
            <p:nvPr/>
          </p:nvSpPr>
          <p:spPr>
            <a:xfrm>
              <a:off x="4780121" y="3319272"/>
              <a:ext cx="4651653" cy="173910"/>
            </a:xfrm>
            <a:prstGeom prst="rect">
              <a:avLst/>
            </a:prstGeom>
            <a:solidFill>
              <a:srgbClr val="FFE699"/>
            </a:solidFill>
          </p:spPr>
          <p:txBody>
            <a:bodyPr vert="horz" wrap="square" lIns="0" tIns="17859" rIns="0" bIns="0" rtlCol="0">
              <a:spAutoFit/>
            </a:bodyPr>
            <a:lstStyle/>
            <a:p>
              <a:pPr marL="51792">
                <a:spcBef>
                  <a:spcPts val="141"/>
                </a:spcBef>
              </a:pPr>
              <a:r>
                <a:rPr sz="1013" spc="-6" dirty="0">
                  <a:latin typeface="Calibri"/>
                  <a:cs typeface="Calibri"/>
                </a:rPr>
                <a:t>Gradient</a:t>
              </a:r>
              <a:r>
                <a:rPr sz="1013" spc="-34" dirty="0">
                  <a:latin typeface="Calibri"/>
                  <a:cs typeface="Calibri"/>
                </a:rPr>
                <a:t> </a:t>
              </a:r>
              <a:r>
                <a:rPr sz="1013" dirty="0">
                  <a:latin typeface="Calibri"/>
                  <a:cs typeface="Calibri"/>
                </a:rPr>
                <a:t>at</a:t>
              </a:r>
              <a:r>
                <a:rPr sz="1013" spc="-28" dirty="0">
                  <a:latin typeface="Calibri"/>
                  <a:cs typeface="Calibri"/>
                </a:rPr>
                <a:t> </a:t>
              </a:r>
              <a:r>
                <a:rPr sz="1013" dirty="0">
                  <a:latin typeface="Calibri"/>
                  <a:cs typeface="Calibri"/>
                </a:rPr>
                <a:t>some</a:t>
              </a:r>
              <a:r>
                <a:rPr sz="1013" spc="-25" dirty="0">
                  <a:latin typeface="Calibri"/>
                  <a:cs typeface="Calibri"/>
                </a:rPr>
                <a:t> </a:t>
              </a:r>
              <a:r>
                <a:rPr sz="1013" dirty="0">
                  <a:latin typeface="Calibri"/>
                  <a:cs typeface="Calibri"/>
                </a:rPr>
                <a:t>neurons</a:t>
              </a:r>
              <a:r>
                <a:rPr sz="1013" spc="-23" dirty="0">
                  <a:latin typeface="Calibri"/>
                  <a:cs typeface="Calibri"/>
                </a:rPr>
                <a:t> </a:t>
              </a:r>
              <a:r>
                <a:rPr sz="1013" spc="-6" dirty="0">
                  <a:latin typeface="Calibri"/>
                  <a:cs typeface="Calibri"/>
                </a:rPr>
                <a:t>vanishes</a:t>
              </a:r>
              <a:r>
                <a:rPr sz="1013" spc="-31" dirty="0">
                  <a:latin typeface="Calibri"/>
                  <a:cs typeface="Calibri"/>
                </a:rPr>
                <a:t> </a:t>
              </a:r>
              <a:r>
                <a:rPr sz="1013" dirty="0">
                  <a:latin typeface="Calibri"/>
                  <a:cs typeface="Calibri"/>
                </a:rPr>
                <a:t>and</a:t>
              </a:r>
              <a:r>
                <a:rPr sz="1013" spc="-17" dirty="0">
                  <a:latin typeface="Calibri"/>
                  <a:cs typeface="Calibri"/>
                </a:rPr>
                <a:t> </a:t>
              </a:r>
              <a:r>
                <a:rPr sz="1013" dirty="0">
                  <a:latin typeface="Calibri"/>
                  <a:cs typeface="Calibri"/>
                </a:rPr>
                <a:t>no</a:t>
              </a:r>
              <a:r>
                <a:rPr sz="1013" spc="-28" dirty="0">
                  <a:latin typeface="Calibri"/>
                  <a:cs typeface="Calibri"/>
                </a:rPr>
                <a:t> </a:t>
              </a:r>
              <a:r>
                <a:rPr sz="1013" dirty="0">
                  <a:latin typeface="Calibri"/>
                  <a:cs typeface="Calibri"/>
                </a:rPr>
                <a:t>more</a:t>
              </a:r>
              <a:r>
                <a:rPr sz="1013" spc="-20" dirty="0">
                  <a:latin typeface="Calibri"/>
                  <a:cs typeface="Calibri"/>
                </a:rPr>
                <a:t> </a:t>
              </a:r>
              <a:r>
                <a:rPr sz="1013" dirty="0">
                  <a:latin typeface="Calibri"/>
                  <a:cs typeface="Calibri"/>
                </a:rPr>
                <a:t>learning</a:t>
              </a:r>
              <a:r>
                <a:rPr sz="1013" spc="-20" dirty="0">
                  <a:latin typeface="Calibri"/>
                  <a:cs typeface="Calibri"/>
                </a:rPr>
                <a:t> </a:t>
              </a:r>
              <a:r>
                <a:rPr sz="1013" dirty="0">
                  <a:latin typeface="Calibri"/>
                  <a:cs typeface="Calibri"/>
                </a:rPr>
                <a:t>happens-</a:t>
              </a:r>
              <a:r>
                <a:rPr sz="1013" spc="-25" dirty="0">
                  <a:latin typeface="Calibri"/>
                  <a:cs typeface="Calibri"/>
                </a:rPr>
                <a:t> </a:t>
              </a:r>
              <a:r>
                <a:rPr sz="1013" spc="-6" dirty="0">
                  <a:latin typeface="Calibri"/>
                  <a:cs typeface="Calibri"/>
                </a:rPr>
                <a:t>Vanishing</a:t>
              </a:r>
              <a:r>
                <a:rPr sz="1013" spc="-17" dirty="0">
                  <a:latin typeface="Calibri"/>
                  <a:cs typeface="Calibri"/>
                </a:rPr>
                <a:t> </a:t>
              </a:r>
              <a:r>
                <a:rPr sz="1013" spc="-6" dirty="0">
                  <a:latin typeface="Calibri"/>
                  <a:cs typeface="Calibri"/>
                </a:rPr>
                <a:t>gradient</a:t>
              </a:r>
              <a:endParaRPr sz="1013">
                <a:latin typeface="Calibri"/>
                <a:cs typeface="Calibri"/>
              </a:endParaRPr>
            </a:p>
          </p:txBody>
        </p:sp>
        <p:pic>
          <p:nvPicPr>
            <p:cNvPr id="16" name="object 1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688436" y="3119513"/>
              <a:ext cx="2004237" cy="36399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49AFF578-705D-E253-9F76-885F7E551BEB}"/>
              </a:ext>
            </a:extLst>
          </p:cNvPr>
          <p:cNvGrpSpPr/>
          <p:nvPr/>
        </p:nvGrpSpPr>
        <p:grpSpPr>
          <a:xfrm>
            <a:off x="1524000" y="914400"/>
            <a:ext cx="9829800" cy="4884613"/>
            <a:chOff x="2773886" y="0"/>
            <a:chExt cx="6751201" cy="3475291"/>
          </a:xfrm>
        </p:grpSpPr>
        <p:sp>
          <p:nvSpPr>
            <p:cNvPr id="2" name="object 2"/>
            <p:cNvSpPr txBox="1"/>
            <p:nvPr/>
          </p:nvSpPr>
          <p:spPr>
            <a:xfrm>
              <a:off x="8577952" y="2379083"/>
              <a:ext cx="347901" cy="353102"/>
            </a:xfrm>
            <a:prstGeom prst="rect">
              <a:avLst/>
            </a:prstGeom>
          </p:spPr>
          <p:txBody>
            <a:bodyPr vert="horz" wrap="square" lIns="0" tIns="6787" rIns="0" bIns="0" rtlCol="0">
              <a:spAutoFit/>
            </a:bodyPr>
            <a:lstStyle/>
            <a:p>
              <a:pPr marL="7144">
                <a:spcBef>
                  <a:spcPts val="53"/>
                </a:spcBef>
              </a:pPr>
              <a:r>
                <a:rPr sz="2250" spc="-14" dirty="0">
                  <a:latin typeface="Calibri Light"/>
                  <a:cs typeface="Calibri Light"/>
                </a:rPr>
                <a:t>+/-</a:t>
              </a:r>
              <a:endParaRPr sz="2250" dirty="0">
                <a:latin typeface="Calibri Light"/>
                <a:cs typeface="Calibri Light"/>
              </a:endParaRPr>
            </a:p>
          </p:txBody>
        </p:sp>
        <p:grpSp>
          <p:nvGrpSpPr>
            <p:cNvPr id="3" name="object 3"/>
            <p:cNvGrpSpPr/>
            <p:nvPr/>
          </p:nvGrpSpPr>
          <p:grpSpPr>
            <a:xfrm>
              <a:off x="2773886" y="0"/>
              <a:ext cx="6751201" cy="2464594"/>
              <a:chOff x="190019" y="0"/>
              <a:chExt cx="12002135" cy="4381500"/>
            </a:xfrm>
          </p:grpSpPr>
          <p:pic>
            <p:nvPicPr>
              <p:cNvPr id="4" name="object 4"/>
              <p:cNvPicPr/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90019" y="523857"/>
                <a:ext cx="4950006" cy="3857261"/>
              </a:xfrm>
              <a:prstGeom prst="rect">
                <a:avLst/>
              </a:prstGeom>
            </p:spPr>
          </p:pic>
          <p:pic>
            <p:nvPicPr>
              <p:cNvPr id="5" name="object 5"/>
              <p:cNvPicPr/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7147543" y="0"/>
                <a:ext cx="4724042" cy="3758116"/>
              </a:xfrm>
              <a:prstGeom prst="rect">
                <a:avLst/>
              </a:prstGeom>
            </p:spPr>
          </p:pic>
          <p:pic>
            <p:nvPicPr>
              <p:cNvPr id="6" name="object 6"/>
              <p:cNvPicPr/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5478780" y="249936"/>
                <a:ext cx="3115055" cy="885444"/>
              </a:xfrm>
              <a:prstGeom prst="rect">
                <a:avLst/>
              </a:prstGeom>
            </p:spPr>
          </p:pic>
          <p:pic>
            <p:nvPicPr>
              <p:cNvPr id="7" name="object 7"/>
              <p:cNvPicPr/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9496043" y="1504188"/>
                <a:ext cx="2695955" cy="1219200"/>
              </a:xfrm>
              <a:prstGeom prst="rect">
                <a:avLst/>
              </a:prstGeom>
            </p:spPr>
          </p:pic>
          <p:pic>
            <p:nvPicPr>
              <p:cNvPr id="8" name="object 8"/>
              <p:cNvPicPr/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58527" y="3084576"/>
                <a:ext cx="2570987" cy="1219200"/>
              </a:xfrm>
              <a:prstGeom prst="rect">
                <a:avLst/>
              </a:prstGeom>
            </p:spPr>
          </p:pic>
        </p:grpSp>
        <p:sp>
          <p:nvSpPr>
            <p:cNvPr id="9" name="object 9"/>
            <p:cNvSpPr txBox="1"/>
            <p:nvPr/>
          </p:nvSpPr>
          <p:spPr>
            <a:xfrm>
              <a:off x="9231034" y="1608459"/>
              <a:ext cx="121444" cy="266965"/>
            </a:xfrm>
            <a:prstGeom prst="rect">
              <a:avLst/>
            </a:prstGeom>
          </p:spPr>
          <p:txBody>
            <a:bodyPr vert="horz" wrap="square" lIns="0" tIns="7144" rIns="0" bIns="0" rtlCol="0">
              <a:spAutoFit/>
            </a:bodyPr>
            <a:lstStyle/>
            <a:p>
              <a:pPr marL="7144">
                <a:spcBef>
                  <a:spcPts val="56"/>
                </a:spcBef>
              </a:pPr>
              <a:r>
                <a:rPr sz="1688" spc="-28" dirty="0">
                  <a:latin typeface="Calibri Light"/>
                  <a:cs typeface="Calibri Light"/>
                </a:rPr>
                <a:t>+</a:t>
              </a:r>
              <a:endParaRPr sz="1688">
                <a:latin typeface="Calibri Light"/>
                <a:cs typeface="Calibri Light"/>
              </a:endParaRPr>
            </a:p>
          </p:txBody>
        </p:sp>
        <p:sp>
          <p:nvSpPr>
            <p:cNvPr id="10" name="object 10"/>
            <p:cNvSpPr txBox="1"/>
            <p:nvPr/>
          </p:nvSpPr>
          <p:spPr>
            <a:xfrm>
              <a:off x="9359408" y="2405301"/>
              <a:ext cx="121087" cy="266965"/>
            </a:xfrm>
            <a:prstGeom prst="rect">
              <a:avLst/>
            </a:prstGeom>
          </p:spPr>
          <p:txBody>
            <a:bodyPr vert="horz" wrap="square" lIns="0" tIns="7144" rIns="0" bIns="0" rtlCol="0">
              <a:spAutoFit/>
            </a:bodyPr>
            <a:lstStyle/>
            <a:p>
              <a:pPr marL="7144">
                <a:spcBef>
                  <a:spcPts val="56"/>
                </a:spcBef>
              </a:pPr>
              <a:r>
                <a:rPr sz="1688" spc="-28" dirty="0">
                  <a:latin typeface="Calibri Light"/>
                  <a:cs typeface="Calibri Light"/>
                </a:rPr>
                <a:t>+</a:t>
              </a:r>
              <a:endParaRPr sz="1688" dirty="0">
                <a:latin typeface="Calibri Light"/>
                <a:cs typeface="Calibri Light"/>
              </a:endParaRPr>
            </a:p>
          </p:txBody>
        </p:sp>
        <p:sp>
          <p:nvSpPr>
            <p:cNvPr id="11" name="object 11"/>
            <p:cNvSpPr txBox="1"/>
            <p:nvPr/>
          </p:nvSpPr>
          <p:spPr>
            <a:xfrm>
              <a:off x="8570095" y="1516547"/>
              <a:ext cx="265390" cy="266965"/>
            </a:xfrm>
            <a:prstGeom prst="rect">
              <a:avLst/>
            </a:prstGeom>
          </p:spPr>
          <p:txBody>
            <a:bodyPr vert="horz" wrap="square" lIns="0" tIns="7144" rIns="0" bIns="0" rtlCol="0">
              <a:spAutoFit/>
            </a:bodyPr>
            <a:lstStyle/>
            <a:p>
              <a:pPr marL="7144">
                <a:spcBef>
                  <a:spcPts val="56"/>
                </a:spcBef>
              </a:pPr>
              <a:r>
                <a:rPr sz="1688" spc="-14" dirty="0">
                  <a:latin typeface="Calibri Light"/>
                  <a:cs typeface="Calibri Light"/>
                </a:rPr>
                <a:t>+/-</a:t>
              </a:r>
              <a:endParaRPr sz="1688">
                <a:latin typeface="Calibri Light"/>
                <a:cs typeface="Calibri Light"/>
              </a:endParaRPr>
            </a:p>
          </p:txBody>
        </p:sp>
        <p:grpSp>
          <p:nvGrpSpPr>
            <p:cNvPr id="12" name="object 12"/>
            <p:cNvGrpSpPr/>
            <p:nvPr/>
          </p:nvGrpSpPr>
          <p:grpSpPr>
            <a:xfrm>
              <a:off x="4991862" y="706373"/>
              <a:ext cx="4114545" cy="2768918"/>
              <a:chOff x="4133088" y="1255775"/>
              <a:chExt cx="7314747" cy="4922520"/>
            </a:xfrm>
          </p:grpSpPr>
          <p:pic>
            <p:nvPicPr>
              <p:cNvPr id="13" name="object 13"/>
              <p:cNvPicPr/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7568565" y="4097320"/>
                <a:ext cx="523875" cy="781321"/>
              </a:xfrm>
              <a:prstGeom prst="rect">
                <a:avLst/>
              </a:prstGeom>
            </p:spPr>
          </p:pic>
          <p:pic>
            <p:nvPicPr>
              <p:cNvPr id="14" name="object 14"/>
              <p:cNvPicPr/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556019" y="5065737"/>
                <a:ext cx="2891816" cy="1045502"/>
              </a:xfrm>
              <a:prstGeom prst="rect">
                <a:avLst/>
              </a:prstGeom>
            </p:spPr>
          </p:pic>
          <p:pic>
            <p:nvPicPr>
              <p:cNvPr id="15" name="object 15"/>
              <p:cNvPicPr/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4133088" y="3922775"/>
                <a:ext cx="3236975" cy="2255520"/>
              </a:xfrm>
              <a:prstGeom prst="rect">
                <a:avLst/>
              </a:prstGeom>
            </p:spPr>
          </p:pic>
          <p:pic>
            <p:nvPicPr>
              <p:cNvPr id="16" name="object 16"/>
              <p:cNvPicPr/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5129784" y="1255775"/>
                <a:ext cx="2903219" cy="1062227"/>
              </a:xfrm>
              <a:prstGeom prst="rect">
                <a:avLst/>
              </a:prstGeom>
            </p:spPr>
          </p:pic>
        </p:grpSp>
        <p:sp>
          <p:nvSpPr>
            <p:cNvPr id="17" name="object 17"/>
            <p:cNvSpPr txBox="1"/>
            <p:nvPr/>
          </p:nvSpPr>
          <p:spPr>
            <a:xfrm>
              <a:off x="7358586" y="2410802"/>
              <a:ext cx="964763" cy="318966"/>
            </a:xfrm>
            <a:prstGeom prst="rect">
              <a:avLst/>
            </a:prstGeom>
          </p:spPr>
          <p:txBody>
            <a:bodyPr vert="horz" wrap="square" lIns="0" tIns="7144" rIns="0" bIns="0" rtlCol="0">
              <a:spAutoFit/>
            </a:bodyPr>
            <a:lstStyle/>
            <a:p>
              <a:pPr marL="7144" marR="2858">
                <a:spcBef>
                  <a:spcPts val="56"/>
                </a:spcBef>
              </a:pPr>
              <a:r>
                <a:rPr sz="1013" dirty="0">
                  <a:latin typeface="Calibri"/>
                  <a:cs typeface="Calibri"/>
                </a:rPr>
                <a:t>Will</a:t>
              </a:r>
              <a:r>
                <a:rPr sz="1013" spc="-3" dirty="0">
                  <a:latin typeface="Calibri"/>
                  <a:cs typeface="Calibri"/>
                </a:rPr>
                <a:t> </a:t>
              </a:r>
              <a:r>
                <a:rPr sz="1013" dirty="0">
                  <a:latin typeface="Calibri"/>
                  <a:cs typeface="Calibri"/>
                </a:rPr>
                <a:t>be</a:t>
              </a:r>
              <a:r>
                <a:rPr sz="1013" spc="-8" dirty="0">
                  <a:latin typeface="Calibri"/>
                  <a:cs typeface="Calibri"/>
                </a:rPr>
                <a:t> </a:t>
              </a:r>
              <a:r>
                <a:rPr sz="1013" dirty="0">
                  <a:latin typeface="Calibri"/>
                  <a:cs typeface="Calibri"/>
                </a:rPr>
                <a:t>either</a:t>
              </a:r>
              <a:r>
                <a:rPr sz="1013" spc="-8" dirty="0">
                  <a:latin typeface="Calibri"/>
                  <a:cs typeface="Calibri"/>
                </a:rPr>
                <a:t> </a:t>
              </a:r>
              <a:r>
                <a:rPr sz="1013" dirty="0">
                  <a:latin typeface="Calibri"/>
                  <a:cs typeface="Calibri"/>
                </a:rPr>
                <a:t>all</a:t>
              </a:r>
              <a:r>
                <a:rPr sz="1013" spc="-11" dirty="0">
                  <a:latin typeface="Calibri"/>
                  <a:cs typeface="Calibri"/>
                </a:rPr>
                <a:t> </a:t>
              </a:r>
              <a:r>
                <a:rPr sz="1013" spc="-28" dirty="0">
                  <a:latin typeface="Calibri"/>
                  <a:cs typeface="Calibri"/>
                </a:rPr>
                <a:t>+ </a:t>
              </a:r>
              <a:r>
                <a:rPr sz="1013" dirty="0">
                  <a:latin typeface="Calibri"/>
                  <a:cs typeface="Calibri"/>
                </a:rPr>
                <a:t>or</a:t>
              </a:r>
              <a:r>
                <a:rPr sz="1013" spc="3" dirty="0">
                  <a:latin typeface="Calibri"/>
                  <a:cs typeface="Calibri"/>
                </a:rPr>
                <a:t> </a:t>
              </a:r>
              <a:r>
                <a:rPr sz="1013" spc="-11" dirty="0">
                  <a:latin typeface="Calibri"/>
                  <a:cs typeface="Calibri"/>
                </a:rPr>
                <a:t>all-</a:t>
              </a:r>
              <a:endParaRPr sz="1013" dirty="0">
                <a:latin typeface="Calibri"/>
                <a:cs typeface="Calibri"/>
              </a:endParaRPr>
            </a:p>
          </p:txBody>
        </p:sp>
        <p:sp>
          <p:nvSpPr>
            <p:cNvPr id="18" name="object 18"/>
            <p:cNvSpPr txBox="1"/>
            <p:nvPr/>
          </p:nvSpPr>
          <p:spPr>
            <a:xfrm>
              <a:off x="2903924" y="2631996"/>
              <a:ext cx="2015693" cy="399290"/>
            </a:xfrm>
            <a:prstGeom prst="rect">
              <a:avLst/>
            </a:prstGeom>
          </p:spPr>
          <p:txBody>
            <a:bodyPr vert="horz" wrap="square" lIns="0" tIns="7144" rIns="0" bIns="0" rtlCol="0">
              <a:spAutoFit/>
            </a:bodyPr>
            <a:lstStyle/>
            <a:p>
              <a:pPr marL="7144" marR="2858" algn="just">
                <a:spcBef>
                  <a:spcPts val="56"/>
                </a:spcBef>
              </a:pPr>
              <a:r>
                <a:rPr sz="1200" dirty="0">
                  <a:latin typeface="Calibri"/>
                  <a:cs typeface="Calibri"/>
                </a:rPr>
                <a:t>Logistic</a:t>
              </a:r>
              <a:r>
                <a:rPr sz="1200" spc="-25" dirty="0">
                  <a:latin typeface="Calibri"/>
                  <a:cs typeface="Calibri"/>
                </a:rPr>
                <a:t> </a:t>
              </a:r>
              <a:r>
                <a:rPr sz="1200" dirty="0">
                  <a:latin typeface="Calibri"/>
                  <a:cs typeface="Calibri"/>
                </a:rPr>
                <a:t>Neuron</a:t>
              </a:r>
              <a:r>
                <a:rPr sz="1200" spc="-37" dirty="0">
                  <a:latin typeface="Calibri"/>
                  <a:cs typeface="Calibri"/>
                </a:rPr>
                <a:t> </a:t>
              </a:r>
              <a:r>
                <a:rPr sz="1200" dirty="0">
                  <a:latin typeface="Calibri"/>
                  <a:cs typeface="Calibri"/>
                </a:rPr>
                <a:t>is</a:t>
              </a:r>
              <a:r>
                <a:rPr sz="1200" spc="-31" dirty="0">
                  <a:latin typeface="Calibri"/>
                  <a:cs typeface="Calibri"/>
                </a:rPr>
                <a:t> </a:t>
              </a:r>
              <a:r>
                <a:rPr sz="1200" spc="-14" dirty="0">
                  <a:latin typeface="Calibri"/>
                  <a:cs typeface="Calibri"/>
                </a:rPr>
                <a:t>not </a:t>
              </a:r>
              <a:r>
                <a:rPr sz="1200" dirty="0">
                  <a:latin typeface="Calibri"/>
                  <a:cs typeface="Calibri"/>
                </a:rPr>
                <a:t>zero</a:t>
              </a:r>
              <a:r>
                <a:rPr sz="1200" spc="-48" dirty="0">
                  <a:latin typeface="Calibri"/>
                  <a:cs typeface="Calibri"/>
                </a:rPr>
                <a:t> </a:t>
              </a:r>
              <a:r>
                <a:rPr sz="1200" spc="-6" dirty="0">
                  <a:latin typeface="Calibri"/>
                  <a:cs typeface="Calibri"/>
                </a:rPr>
                <a:t>centered</a:t>
              </a:r>
              <a:r>
                <a:rPr sz="1200" spc="-34" dirty="0">
                  <a:latin typeface="Calibri"/>
                  <a:cs typeface="Calibri"/>
                </a:rPr>
                <a:t> </a:t>
              </a:r>
              <a:r>
                <a:rPr sz="1200" spc="-11" dirty="0">
                  <a:latin typeface="Calibri"/>
                  <a:cs typeface="Calibri"/>
                </a:rPr>
                <a:t>which </a:t>
              </a:r>
              <a:r>
                <a:rPr sz="1200" spc="-6" dirty="0">
                  <a:latin typeface="Calibri"/>
                  <a:cs typeface="Calibri"/>
                </a:rPr>
                <a:t>restricts</a:t>
              </a:r>
              <a:r>
                <a:rPr sz="1200" spc="-14" dirty="0">
                  <a:latin typeface="Calibri"/>
                  <a:cs typeface="Calibri"/>
                </a:rPr>
                <a:t> the </a:t>
              </a:r>
              <a:r>
                <a:rPr sz="1200" spc="-6" dirty="0">
                  <a:latin typeface="Calibri"/>
                  <a:cs typeface="Calibri"/>
                </a:rPr>
                <a:t>movement</a:t>
              </a:r>
              <a:r>
                <a:rPr sz="1200" spc="-20" dirty="0">
                  <a:latin typeface="Calibri"/>
                  <a:cs typeface="Calibri"/>
                </a:rPr>
                <a:t> </a:t>
              </a:r>
              <a:r>
                <a:rPr sz="1200" dirty="0">
                  <a:latin typeface="Calibri"/>
                  <a:cs typeface="Calibri"/>
                </a:rPr>
                <a:t>of</a:t>
              </a:r>
              <a:r>
                <a:rPr sz="1200" spc="-8" dirty="0">
                  <a:latin typeface="Calibri"/>
                  <a:cs typeface="Calibri"/>
                </a:rPr>
                <a:t> </a:t>
              </a:r>
              <a:r>
                <a:rPr sz="1200" spc="-6" dirty="0">
                  <a:latin typeface="Calibri"/>
                  <a:cs typeface="Calibri"/>
                </a:rPr>
                <a:t>gradient </a:t>
              </a:r>
              <a:r>
                <a:rPr sz="1200" dirty="0">
                  <a:latin typeface="Calibri"/>
                  <a:cs typeface="Calibri"/>
                </a:rPr>
                <a:t>on</a:t>
              </a:r>
              <a:r>
                <a:rPr sz="1200" spc="-20" dirty="0">
                  <a:latin typeface="Calibri"/>
                  <a:cs typeface="Calibri"/>
                </a:rPr>
                <a:t> </a:t>
              </a:r>
              <a:r>
                <a:rPr sz="1200" dirty="0">
                  <a:latin typeface="Calibri"/>
                  <a:cs typeface="Calibri"/>
                </a:rPr>
                <a:t>training</a:t>
              </a:r>
              <a:r>
                <a:rPr sz="1200" spc="-17" dirty="0">
                  <a:latin typeface="Calibri"/>
                  <a:cs typeface="Calibri"/>
                </a:rPr>
                <a:t> </a:t>
              </a:r>
              <a:r>
                <a:rPr sz="1200" dirty="0">
                  <a:latin typeface="Calibri"/>
                  <a:cs typeface="Calibri"/>
                </a:rPr>
                <a:t>–</a:t>
              </a:r>
              <a:r>
                <a:rPr sz="1200" spc="-25" dirty="0">
                  <a:latin typeface="Calibri"/>
                  <a:cs typeface="Calibri"/>
                </a:rPr>
                <a:t> </a:t>
              </a:r>
              <a:r>
                <a:rPr sz="1200" spc="-11" dirty="0">
                  <a:latin typeface="Calibri"/>
                  <a:cs typeface="Calibri"/>
                </a:rPr>
                <a:t>takes </a:t>
              </a:r>
              <a:r>
                <a:rPr sz="1200" dirty="0">
                  <a:latin typeface="Calibri"/>
                  <a:cs typeface="Calibri"/>
                </a:rPr>
                <a:t>time</a:t>
              </a:r>
              <a:r>
                <a:rPr sz="1200" spc="-11" dirty="0">
                  <a:latin typeface="Calibri"/>
                  <a:cs typeface="Calibri"/>
                </a:rPr>
                <a:t> </a:t>
              </a:r>
              <a:r>
                <a:rPr sz="1200" dirty="0">
                  <a:latin typeface="Calibri"/>
                  <a:cs typeface="Calibri"/>
                </a:rPr>
                <a:t>to</a:t>
              </a:r>
              <a:r>
                <a:rPr sz="1200" spc="-17" dirty="0">
                  <a:latin typeface="Calibri"/>
                  <a:cs typeface="Calibri"/>
                </a:rPr>
                <a:t> </a:t>
              </a:r>
              <a:r>
                <a:rPr sz="1200" spc="-6" dirty="0">
                  <a:latin typeface="Calibri"/>
                  <a:cs typeface="Calibri"/>
                </a:rPr>
                <a:t>converge</a:t>
              </a:r>
              <a:endParaRPr sz="1200" dirty="0">
                <a:latin typeface="Calibri"/>
                <a:cs typeface="Calibri"/>
              </a:endParaRPr>
            </a:p>
          </p:txBody>
        </p:sp>
      </p:grp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7144" rIns="0" bIns="0" rtlCol="0" anchor="ctr">
            <a:spAutoFit/>
          </a:bodyPr>
          <a:lstStyle/>
          <a:p>
            <a:pPr marL="7144">
              <a:lnSpc>
                <a:spcPct val="100000"/>
              </a:lnSpc>
              <a:spcBef>
                <a:spcPts val="56"/>
              </a:spcBef>
            </a:pPr>
            <a:r>
              <a:rPr sz="1800" spc="-149" dirty="0"/>
              <a:t>Logistic/Sigmoid</a:t>
            </a:r>
            <a:endParaRPr sz="18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71499" y="392389"/>
            <a:ext cx="11209376" cy="376546"/>
          </a:xfrm>
          <a:prstGeom prst="rect">
            <a:avLst/>
          </a:prstGeom>
        </p:spPr>
        <p:txBody>
          <a:bodyPr vert="horz" wrap="square" lIns="0" tIns="7144" rIns="0" bIns="0" rtlCol="0" anchor="ctr">
            <a:spAutoFit/>
          </a:bodyPr>
          <a:lstStyle/>
          <a:p>
            <a:pPr marL="7144">
              <a:lnSpc>
                <a:spcPct val="100000"/>
              </a:lnSpc>
              <a:spcBef>
                <a:spcPts val="56"/>
              </a:spcBef>
            </a:pPr>
            <a:r>
              <a:rPr sz="2400" spc="-124" dirty="0"/>
              <a:t>Better</a:t>
            </a:r>
            <a:r>
              <a:rPr sz="2400" spc="-17" dirty="0"/>
              <a:t> </a:t>
            </a:r>
            <a:r>
              <a:rPr sz="2400" spc="-138" dirty="0"/>
              <a:t>Activation</a:t>
            </a:r>
            <a:r>
              <a:rPr sz="2400" spc="-14" dirty="0"/>
              <a:t> </a:t>
            </a:r>
            <a:r>
              <a:rPr sz="2400" spc="-138" dirty="0"/>
              <a:t>Functions-</a:t>
            </a:r>
            <a:r>
              <a:rPr sz="2400" spc="-34" dirty="0"/>
              <a:t> </a:t>
            </a:r>
            <a:r>
              <a:rPr sz="2400" spc="-82" dirty="0"/>
              <a:t>tanh</a:t>
            </a:r>
            <a:endParaRPr sz="2400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4679A38-FE82-FA45-7180-31E7055953FD}"/>
              </a:ext>
            </a:extLst>
          </p:cNvPr>
          <p:cNvGrpSpPr/>
          <p:nvPr/>
        </p:nvGrpSpPr>
        <p:grpSpPr>
          <a:xfrm>
            <a:off x="1143000" y="1371600"/>
            <a:ext cx="9829800" cy="4419600"/>
            <a:chOff x="2827306" y="251174"/>
            <a:chExt cx="6106409" cy="3268980"/>
          </a:xfrm>
        </p:grpSpPr>
        <p:grpSp>
          <p:nvGrpSpPr>
            <p:cNvPr id="3" name="object 3"/>
            <p:cNvGrpSpPr/>
            <p:nvPr/>
          </p:nvGrpSpPr>
          <p:grpSpPr>
            <a:xfrm>
              <a:off x="2827306" y="251174"/>
              <a:ext cx="2844641" cy="3268980"/>
              <a:chOff x="284988" y="446531"/>
              <a:chExt cx="5057140" cy="5811520"/>
            </a:xfrm>
          </p:grpSpPr>
          <p:pic>
            <p:nvPicPr>
              <p:cNvPr id="4" name="object 4"/>
              <p:cNvPicPr/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336804" y="446531"/>
                <a:ext cx="4953000" cy="2581655"/>
              </a:xfrm>
              <a:prstGeom prst="rect">
                <a:avLst/>
              </a:prstGeom>
            </p:spPr>
          </p:pic>
          <p:pic>
            <p:nvPicPr>
              <p:cNvPr id="5" name="object 5"/>
              <p:cNvPicPr/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284988" y="2714243"/>
                <a:ext cx="5056632" cy="3543300"/>
              </a:xfrm>
              <a:prstGeom prst="rect">
                <a:avLst/>
              </a:prstGeom>
            </p:spPr>
          </p:pic>
        </p:grpSp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08561" y="518215"/>
              <a:ext cx="2925154" cy="80424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084856" y="1966531"/>
              <a:ext cx="2630482" cy="115728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1499" y="320144"/>
            <a:ext cx="11209376" cy="521036"/>
          </a:xfrm>
          <a:prstGeom prst="rect">
            <a:avLst/>
          </a:prstGeom>
        </p:spPr>
        <p:txBody>
          <a:bodyPr vert="horz" wrap="square" lIns="0" tIns="211197" rIns="0" bIns="0" rtlCol="0" anchor="ctr">
            <a:spAutoFit/>
          </a:bodyPr>
          <a:lstStyle/>
          <a:p>
            <a:pPr marL="242530">
              <a:lnSpc>
                <a:spcPct val="100000"/>
              </a:lnSpc>
              <a:spcBef>
                <a:spcPts val="59"/>
              </a:spcBef>
            </a:pPr>
            <a:r>
              <a:rPr sz="2000" spc="-115" dirty="0"/>
              <a:t>Better</a:t>
            </a:r>
            <a:r>
              <a:rPr sz="2000" spc="-28" dirty="0"/>
              <a:t> </a:t>
            </a:r>
            <a:r>
              <a:rPr sz="2000" spc="-138" dirty="0"/>
              <a:t>Activation</a:t>
            </a:r>
            <a:r>
              <a:rPr sz="2000" spc="-25" dirty="0"/>
              <a:t> </a:t>
            </a:r>
            <a:r>
              <a:rPr sz="2000" spc="-138" dirty="0"/>
              <a:t>Functions-</a:t>
            </a:r>
            <a:r>
              <a:rPr sz="2000" spc="-51" dirty="0"/>
              <a:t> </a:t>
            </a:r>
            <a:r>
              <a:rPr sz="2000" spc="-191" dirty="0"/>
              <a:t>ReLU</a:t>
            </a:r>
            <a:r>
              <a:rPr sz="2000" spc="-23" dirty="0"/>
              <a:t> </a:t>
            </a:r>
            <a:r>
              <a:rPr sz="2000" spc="-98" dirty="0"/>
              <a:t>(Rectified</a:t>
            </a:r>
            <a:r>
              <a:rPr sz="2000" spc="-51" dirty="0"/>
              <a:t> </a:t>
            </a:r>
            <a:r>
              <a:rPr sz="2000" spc="-121" dirty="0"/>
              <a:t>Linear</a:t>
            </a:r>
            <a:r>
              <a:rPr sz="2000" spc="-34" dirty="0"/>
              <a:t> </a:t>
            </a:r>
            <a:r>
              <a:rPr sz="2000" spc="-124" dirty="0"/>
              <a:t>activation</a:t>
            </a:r>
            <a:r>
              <a:rPr sz="2000" spc="-39" dirty="0"/>
              <a:t> </a:t>
            </a:r>
            <a:r>
              <a:rPr sz="2000" spc="-118" dirty="0"/>
              <a:t>Unit</a:t>
            </a:r>
            <a:r>
              <a:rPr sz="2000" spc="-20" dirty="0"/>
              <a:t> </a:t>
            </a:r>
            <a:r>
              <a:rPr sz="2000" spc="-28" dirty="0"/>
              <a:t>)</a:t>
            </a:r>
            <a:endParaRPr sz="200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4B167E8-DE4B-D009-61A0-9F5C8D101A10}"/>
              </a:ext>
            </a:extLst>
          </p:cNvPr>
          <p:cNvGrpSpPr/>
          <p:nvPr/>
        </p:nvGrpSpPr>
        <p:grpSpPr>
          <a:xfrm>
            <a:off x="1141021" y="1015340"/>
            <a:ext cx="9448800" cy="3886200"/>
            <a:chOff x="2973895" y="870974"/>
            <a:chExt cx="6004617" cy="2326569"/>
          </a:xfrm>
        </p:grpSpPr>
        <p:pic>
          <p:nvPicPr>
            <p:cNvPr id="2" name="object 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73895" y="1023556"/>
              <a:ext cx="2593181" cy="171409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64244" y="870974"/>
              <a:ext cx="3214268" cy="102354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57114" y="2163699"/>
              <a:ext cx="2957100" cy="1033844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1C9B5297-5FFA-D0AF-E58B-16C4709629F0}"/>
              </a:ext>
            </a:extLst>
          </p:cNvPr>
          <p:cNvSpPr txBox="1"/>
          <p:nvPr/>
        </p:nvSpPr>
        <p:spPr>
          <a:xfrm>
            <a:off x="676893" y="4754087"/>
            <a:ext cx="4742211" cy="135421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latin typeface="Arial"/>
                <a:ea typeface="Cambria Math"/>
                <a:cs typeface="Arial"/>
              </a:rPr>
              <a:t>The word </a:t>
            </a:r>
            <a:r>
              <a:rPr lang="en-US" sz="1600" b="1" dirty="0">
                <a:solidFill>
                  <a:srgbClr val="7030A0"/>
                </a:solidFill>
                <a:latin typeface="Arial"/>
                <a:ea typeface="Cambria Math"/>
                <a:cs typeface="Arial"/>
              </a:rPr>
              <a:t>rectified</a:t>
            </a:r>
            <a:r>
              <a:rPr lang="en-US" sz="1600" dirty="0">
                <a:latin typeface="Arial"/>
                <a:ea typeface="Cambria Math"/>
                <a:cs typeface="Arial"/>
              </a:rPr>
              <a:t> comes from </a:t>
            </a:r>
            <a:r>
              <a:rPr lang="en-US" sz="1600" b="1" dirty="0">
                <a:latin typeface="Arial"/>
                <a:ea typeface="Cambria Math"/>
                <a:cs typeface="Arial"/>
              </a:rPr>
              <a:t>rectifier circuits</a:t>
            </a:r>
            <a:r>
              <a:rPr lang="en-US" sz="1600" dirty="0">
                <a:latin typeface="Arial"/>
                <a:ea typeface="Cambria Math"/>
                <a:cs typeface="Arial"/>
              </a:rPr>
              <a:t> in electrical engineering.</a:t>
            </a:r>
          </a:p>
          <a:p>
            <a:pPr algn="l"/>
            <a:r>
              <a:rPr lang="en-US" sz="1600" dirty="0">
                <a:latin typeface="Arial"/>
                <a:ea typeface="Cambria Math"/>
                <a:cs typeface="Arial"/>
              </a:rPr>
              <a:t>Why “</a:t>
            </a:r>
            <a:r>
              <a:rPr lang="en-US" sz="1600" b="1" dirty="0">
                <a:solidFill>
                  <a:srgbClr val="7030A0"/>
                </a:solidFill>
                <a:latin typeface="Arial"/>
                <a:ea typeface="Cambria Math"/>
                <a:cs typeface="Arial"/>
              </a:rPr>
              <a:t>Linear Unit</a:t>
            </a:r>
            <a:r>
              <a:rPr lang="en-US" sz="1600" dirty="0">
                <a:latin typeface="Arial"/>
                <a:ea typeface="Cambria Math"/>
                <a:cs typeface="Arial"/>
              </a:rPr>
              <a:t>”?</a:t>
            </a:r>
          </a:p>
          <a:p>
            <a:pPr marL="342900" indent="-342900" algn="l">
              <a:buChar char="•"/>
            </a:pPr>
            <a:r>
              <a:rPr lang="en-US" sz="1600" dirty="0">
                <a:latin typeface="Arial"/>
                <a:ea typeface="Cambria Math"/>
                <a:cs typeface="Arial"/>
              </a:rPr>
              <a:t>For x≥0, the function is linear (f(x)=x).</a:t>
            </a:r>
          </a:p>
          <a:p>
            <a:pPr marL="342900" indent="-342900" algn="l">
              <a:buChar char="•"/>
            </a:pPr>
            <a:r>
              <a:rPr lang="en-US" sz="1600" dirty="0">
                <a:latin typeface="Arial"/>
                <a:ea typeface="Cambria Math"/>
                <a:cs typeface="Arial"/>
              </a:rPr>
              <a:t>For x&lt;0, it is constant (f(x)=0)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7392" rIns="0" bIns="0" rtlCol="0" anchor="ctr">
            <a:spAutoFit/>
          </a:bodyPr>
          <a:lstStyle/>
          <a:p>
            <a:pPr marL="156805">
              <a:lnSpc>
                <a:spcPct val="100000"/>
              </a:lnSpc>
              <a:spcBef>
                <a:spcPts val="53"/>
              </a:spcBef>
            </a:pPr>
            <a:r>
              <a:rPr sz="2250" spc="-177" dirty="0"/>
              <a:t>Issues</a:t>
            </a:r>
            <a:r>
              <a:rPr sz="2250" spc="-59" dirty="0"/>
              <a:t> </a:t>
            </a:r>
            <a:r>
              <a:rPr sz="2250" spc="-157" dirty="0"/>
              <a:t>with</a:t>
            </a:r>
            <a:r>
              <a:rPr sz="2250" spc="-51" dirty="0"/>
              <a:t> </a:t>
            </a:r>
            <a:r>
              <a:rPr sz="2250" spc="-270" dirty="0"/>
              <a:t>ReLU</a:t>
            </a:r>
            <a:endParaRPr sz="225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9DFCD7B-B0E3-3C9C-0604-F4826F8BAE00}"/>
              </a:ext>
            </a:extLst>
          </p:cNvPr>
          <p:cNvGrpSpPr/>
          <p:nvPr/>
        </p:nvGrpSpPr>
        <p:grpSpPr>
          <a:xfrm>
            <a:off x="1447800" y="1066800"/>
            <a:ext cx="9144000" cy="4495800"/>
            <a:chOff x="2750153" y="582079"/>
            <a:chExt cx="6382226" cy="295150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81353" y="582079"/>
              <a:ext cx="5443944" cy="2443363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50153" y="2890647"/>
              <a:ext cx="2576893" cy="476631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91340" y="3010662"/>
              <a:ext cx="2502313" cy="45520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053548" y="3200971"/>
              <a:ext cx="2078831" cy="33261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1499" y="353076"/>
            <a:ext cx="11209376" cy="455173"/>
          </a:xfrm>
          <a:prstGeom prst="rect">
            <a:avLst/>
          </a:prstGeom>
        </p:spPr>
        <p:txBody>
          <a:bodyPr vert="horz" wrap="square" lIns="0" tIns="85011" rIns="0" bIns="0" rtlCol="0" anchor="ctr">
            <a:spAutoFit/>
          </a:bodyPr>
          <a:lstStyle/>
          <a:p>
            <a:pPr marL="93226">
              <a:lnSpc>
                <a:spcPct val="100000"/>
              </a:lnSpc>
              <a:spcBef>
                <a:spcPts val="59"/>
              </a:spcBef>
            </a:pPr>
            <a:r>
              <a:rPr sz="2400" spc="-157" dirty="0"/>
              <a:t>Leaky</a:t>
            </a:r>
            <a:r>
              <a:rPr sz="2400" spc="-42" dirty="0"/>
              <a:t> </a:t>
            </a:r>
            <a:r>
              <a:rPr sz="2400" spc="-197" dirty="0"/>
              <a:t>ReLU</a:t>
            </a:r>
            <a:endParaRPr sz="240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0CC4F67-0476-759E-648E-3B85378C19CE}"/>
              </a:ext>
            </a:extLst>
          </p:cNvPr>
          <p:cNvGrpSpPr/>
          <p:nvPr/>
        </p:nvGrpSpPr>
        <p:grpSpPr>
          <a:xfrm>
            <a:off x="1828800" y="1600200"/>
            <a:ext cx="8382000" cy="3733800"/>
            <a:chOff x="3296222" y="579491"/>
            <a:chExt cx="5842803" cy="2878869"/>
          </a:xfrm>
        </p:grpSpPr>
        <p:pic>
          <p:nvPicPr>
            <p:cNvPr id="2" name="object 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96222" y="579491"/>
              <a:ext cx="2657898" cy="178909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381946" y="2617184"/>
              <a:ext cx="2443163" cy="84117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181725" y="1283303"/>
              <a:ext cx="2957300" cy="94297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787" rIns="0" bIns="0" rtlCol="0" anchor="ctr">
            <a:spAutoFit/>
          </a:bodyPr>
          <a:lstStyle/>
          <a:p>
            <a:pPr marL="7144">
              <a:lnSpc>
                <a:spcPct val="100000"/>
              </a:lnSpc>
              <a:spcBef>
                <a:spcPts val="53"/>
              </a:spcBef>
            </a:pPr>
            <a:r>
              <a:rPr sz="2250" spc="-160" dirty="0"/>
              <a:t>Overfitting</a:t>
            </a:r>
            <a:r>
              <a:rPr sz="2250" spc="-42" dirty="0"/>
              <a:t> </a:t>
            </a:r>
            <a:r>
              <a:rPr sz="2250" dirty="0"/>
              <a:t>-</a:t>
            </a:r>
            <a:r>
              <a:rPr sz="2250" spc="-51" dirty="0"/>
              <a:t> </a:t>
            </a:r>
            <a:r>
              <a:rPr sz="2250" spc="-157" dirty="0"/>
              <a:t>Underfitting</a:t>
            </a:r>
            <a:endParaRPr sz="225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2C2162A-08A7-EFA9-BC28-0E89966844FA}"/>
              </a:ext>
            </a:extLst>
          </p:cNvPr>
          <p:cNvGrpSpPr/>
          <p:nvPr/>
        </p:nvGrpSpPr>
        <p:grpSpPr>
          <a:xfrm>
            <a:off x="2057400" y="1524000"/>
            <a:ext cx="9448802" cy="4038600"/>
            <a:chOff x="2756153" y="532066"/>
            <a:chExt cx="6607241" cy="2996375"/>
          </a:xfrm>
        </p:grpSpPr>
        <p:grpSp>
          <p:nvGrpSpPr>
            <p:cNvPr id="3" name="object 3"/>
            <p:cNvGrpSpPr/>
            <p:nvPr/>
          </p:nvGrpSpPr>
          <p:grpSpPr>
            <a:xfrm>
              <a:off x="2756153" y="558070"/>
              <a:ext cx="6095048" cy="2970371"/>
              <a:chOff x="158495" y="992124"/>
              <a:chExt cx="10835640" cy="5280660"/>
            </a:xfrm>
          </p:grpSpPr>
          <p:pic>
            <p:nvPicPr>
              <p:cNvPr id="4" name="object 4"/>
              <p:cNvPicPr/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58495" y="992124"/>
                <a:ext cx="6647692" cy="3200400"/>
              </a:xfrm>
              <a:prstGeom prst="rect">
                <a:avLst/>
              </a:prstGeom>
            </p:spPr>
          </p:pic>
          <p:pic>
            <p:nvPicPr>
              <p:cNvPr id="5" name="object 5"/>
              <p:cNvPicPr/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277367" y="2548127"/>
                <a:ext cx="10716768" cy="3724655"/>
              </a:xfrm>
              <a:prstGeom prst="rect">
                <a:avLst/>
              </a:prstGeom>
            </p:spPr>
          </p:pic>
        </p:grpSp>
        <p:sp>
          <p:nvSpPr>
            <p:cNvPr id="6" name="object 6"/>
            <p:cNvSpPr txBox="1"/>
            <p:nvPr/>
          </p:nvSpPr>
          <p:spPr>
            <a:xfrm>
              <a:off x="6495481" y="532066"/>
              <a:ext cx="2867913" cy="747490"/>
            </a:xfrm>
            <a:prstGeom prst="rect">
              <a:avLst/>
            </a:prstGeom>
          </p:spPr>
          <p:txBody>
            <a:bodyPr vert="horz" wrap="square" lIns="0" tIns="7144" rIns="0" bIns="0" rtlCol="0">
              <a:spAutoFit/>
            </a:bodyPr>
            <a:lstStyle/>
            <a:p>
              <a:pPr marL="7144" marR="2858">
                <a:spcBef>
                  <a:spcPts val="56"/>
                </a:spcBef>
              </a:pPr>
              <a:r>
                <a:rPr sz="1200" dirty="0">
                  <a:solidFill>
                    <a:srgbClr val="292929"/>
                  </a:solidFill>
                  <a:latin typeface="Calibri"/>
                  <a:cs typeface="Calibri"/>
                </a:rPr>
                <a:t>In</a:t>
              </a:r>
              <a:r>
                <a:rPr sz="1200" spc="-34" dirty="0">
                  <a:solidFill>
                    <a:srgbClr val="292929"/>
                  </a:solidFill>
                  <a:latin typeface="Calibri"/>
                  <a:cs typeface="Calibri"/>
                </a:rPr>
                <a:t> </a:t>
              </a:r>
              <a:r>
                <a:rPr sz="1200" dirty="0">
                  <a:solidFill>
                    <a:srgbClr val="292929"/>
                  </a:solidFill>
                  <a:latin typeface="Calibri"/>
                  <a:cs typeface="Calibri"/>
                </a:rPr>
                <a:t>supervised</a:t>
              </a:r>
              <a:r>
                <a:rPr sz="1200" spc="-34" dirty="0">
                  <a:solidFill>
                    <a:srgbClr val="292929"/>
                  </a:solidFill>
                  <a:latin typeface="Calibri"/>
                  <a:cs typeface="Calibri"/>
                </a:rPr>
                <a:t> </a:t>
              </a:r>
              <a:r>
                <a:rPr sz="1200" dirty="0">
                  <a:solidFill>
                    <a:srgbClr val="292929"/>
                  </a:solidFill>
                  <a:latin typeface="Calibri"/>
                  <a:cs typeface="Calibri"/>
                </a:rPr>
                <a:t>learning,</a:t>
              </a:r>
              <a:r>
                <a:rPr sz="1200" spc="-14" dirty="0">
                  <a:solidFill>
                    <a:srgbClr val="292929"/>
                  </a:solidFill>
                  <a:latin typeface="Calibri"/>
                  <a:cs typeface="Calibri"/>
                </a:rPr>
                <a:t> </a:t>
              </a:r>
              <a:r>
                <a:rPr sz="1200" b="1" dirty="0">
                  <a:solidFill>
                    <a:srgbClr val="292929"/>
                  </a:solidFill>
                  <a:latin typeface="Calibri"/>
                  <a:cs typeface="Calibri"/>
                </a:rPr>
                <a:t>underfitting</a:t>
              </a:r>
              <a:r>
                <a:rPr sz="1200" b="1" spc="-48" dirty="0">
                  <a:solidFill>
                    <a:srgbClr val="292929"/>
                  </a:solidFill>
                  <a:latin typeface="Calibri"/>
                  <a:cs typeface="Calibri"/>
                </a:rPr>
                <a:t> </a:t>
              </a:r>
              <a:r>
                <a:rPr sz="1200" dirty="0">
                  <a:solidFill>
                    <a:srgbClr val="292929"/>
                  </a:solidFill>
                  <a:latin typeface="Calibri"/>
                  <a:cs typeface="Calibri"/>
                </a:rPr>
                <a:t>happens</a:t>
              </a:r>
              <a:r>
                <a:rPr sz="1200" spc="-31" dirty="0">
                  <a:solidFill>
                    <a:srgbClr val="292929"/>
                  </a:solidFill>
                  <a:latin typeface="Calibri"/>
                  <a:cs typeface="Calibri"/>
                </a:rPr>
                <a:t> </a:t>
              </a:r>
              <a:r>
                <a:rPr sz="1200" dirty="0">
                  <a:solidFill>
                    <a:srgbClr val="292929"/>
                  </a:solidFill>
                  <a:latin typeface="Calibri"/>
                  <a:cs typeface="Calibri"/>
                </a:rPr>
                <a:t>when</a:t>
              </a:r>
              <a:r>
                <a:rPr sz="1200" spc="-25" dirty="0">
                  <a:solidFill>
                    <a:srgbClr val="292929"/>
                  </a:solidFill>
                  <a:latin typeface="Calibri"/>
                  <a:cs typeface="Calibri"/>
                </a:rPr>
                <a:t> </a:t>
              </a:r>
              <a:r>
                <a:rPr sz="1200" spc="-28" dirty="0">
                  <a:solidFill>
                    <a:srgbClr val="292929"/>
                  </a:solidFill>
                  <a:latin typeface="Calibri"/>
                  <a:cs typeface="Calibri"/>
                </a:rPr>
                <a:t>a </a:t>
              </a:r>
              <a:r>
                <a:rPr sz="1200" dirty="0">
                  <a:solidFill>
                    <a:srgbClr val="292929"/>
                  </a:solidFill>
                  <a:latin typeface="Calibri"/>
                  <a:cs typeface="Calibri"/>
                </a:rPr>
                <a:t>model</a:t>
              </a:r>
              <a:r>
                <a:rPr sz="1200" spc="-28" dirty="0">
                  <a:solidFill>
                    <a:srgbClr val="292929"/>
                  </a:solidFill>
                  <a:latin typeface="Calibri"/>
                  <a:cs typeface="Calibri"/>
                </a:rPr>
                <a:t> </a:t>
              </a:r>
              <a:r>
                <a:rPr sz="1200" dirty="0">
                  <a:solidFill>
                    <a:srgbClr val="292929"/>
                  </a:solidFill>
                  <a:latin typeface="Calibri"/>
                  <a:cs typeface="Calibri"/>
                </a:rPr>
                <a:t>unable</a:t>
              </a:r>
              <a:r>
                <a:rPr sz="1200" spc="-20" dirty="0">
                  <a:solidFill>
                    <a:srgbClr val="292929"/>
                  </a:solidFill>
                  <a:latin typeface="Calibri"/>
                  <a:cs typeface="Calibri"/>
                </a:rPr>
                <a:t> </a:t>
              </a:r>
              <a:r>
                <a:rPr sz="1200" dirty="0">
                  <a:solidFill>
                    <a:srgbClr val="292929"/>
                  </a:solidFill>
                  <a:latin typeface="Calibri"/>
                  <a:cs typeface="Calibri"/>
                </a:rPr>
                <a:t>to</a:t>
              </a:r>
              <a:r>
                <a:rPr sz="1200" spc="-31" dirty="0">
                  <a:solidFill>
                    <a:srgbClr val="292929"/>
                  </a:solidFill>
                  <a:latin typeface="Calibri"/>
                  <a:cs typeface="Calibri"/>
                </a:rPr>
                <a:t> </a:t>
              </a:r>
              <a:r>
                <a:rPr sz="1200" dirty="0">
                  <a:solidFill>
                    <a:srgbClr val="292929"/>
                  </a:solidFill>
                  <a:latin typeface="Calibri"/>
                  <a:cs typeface="Calibri"/>
                </a:rPr>
                <a:t>capture</a:t>
              </a:r>
              <a:r>
                <a:rPr sz="1200" spc="-23" dirty="0">
                  <a:solidFill>
                    <a:srgbClr val="292929"/>
                  </a:solidFill>
                  <a:latin typeface="Calibri"/>
                  <a:cs typeface="Calibri"/>
                </a:rPr>
                <a:t> </a:t>
              </a:r>
              <a:r>
                <a:rPr sz="1200" dirty="0">
                  <a:solidFill>
                    <a:srgbClr val="292929"/>
                  </a:solidFill>
                  <a:latin typeface="Calibri"/>
                  <a:cs typeface="Calibri"/>
                </a:rPr>
                <a:t>the</a:t>
              </a:r>
              <a:r>
                <a:rPr sz="1200" spc="-20" dirty="0">
                  <a:solidFill>
                    <a:srgbClr val="292929"/>
                  </a:solidFill>
                  <a:latin typeface="Calibri"/>
                  <a:cs typeface="Calibri"/>
                </a:rPr>
                <a:t> </a:t>
              </a:r>
              <a:r>
                <a:rPr sz="1200" dirty="0">
                  <a:solidFill>
                    <a:srgbClr val="292929"/>
                  </a:solidFill>
                  <a:latin typeface="Calibri"/>
                  <a:cs typeface="Calibri"/>
                </a:rPr>
                <a:t>underlying</a:t>
              </a:r>
              <a:r>
                <a:rPr sz="1200" spc="-23" dirty="0">
                  <a:solidFill>
                    <a:srgbClr val="292929"/>
                  </a:solidFill>
                  <a:latin typeface="Calibri"/>
                  <a:cs typeface="Calibri"/>
                </a:rPr>
                <a:t> </a:t>
              </a:r>
              <a:r>
                <a:rPr sz="1200" spc="-6" dirty="0">
                  <a:solidFill>
                    <a:srgbClr val="292929"/>
                  </a:solidFill>
                  <a:latin typeface="Calibri"/>
                  <a:cs typeface="Calibri"/>
                </a:rPr>
                <a:t>pattern</a:t>
              </a:r>
              <a:r>
                <a:rPr sz="1200" spc="-23" dirty="0">
                  <a:solidFill>
                    <a:srgbClr val="292929"/>
                  </a:solidFill>
                  <a:latin typeface="Calibri"/>
                  <a:cs typeface="Calibri"/>
                </a:rPr>
                <a:t> </a:t>
              </a:r>
              <a:r>
                <a:rPr sz="1200" spc="-14" dirty="0">
                  <a:solidFill>
                    <a:srgbClr val="292929"/>
                  </a:solidFill>
                  <a:latin typeface="Calibri"/>
                  <a:cs typeface="Calibri"/>
                </a:rPr>
                <a:t>of </a:t>
              </a:r>
              <a:r>
                <a:rPr sz="1200" dirty="0">
                  <a:solidFill>
                    <a:srgbClr val="292929"/>
                  </a:solidFill>
                  <a:latin typeface="Calibri"/>
                  <a:cs typeface="Calibri"/>
                </a:rPr>
                <a:t>the</a:t>
              </a:r>
              <a:r>
                <a:rPr sz="1200" spc="-8" dirty="0">
                  <a:solidFill>
                    <a:srgbClr val="292929"/>
                  </a:solidFill>
                  <a:latin typeface="Calibri"/>
                  <a:cs typeface="Calibri"/>
                </a:rPr>
                <a:t> </a:t>
              </a:r>
              <a:r>
                <a:rPr sz="1200" dirty="0">
                  <a:solidFill>
                    <a:srgbClr val="292929"/>
                  </a:solidFill>
                  <a:latin typeface="Calibri"/>
                  <a:cs typeface="Calibri"/>
                </a:rPr>
                <a:t>data</a:t>
              </a:r>
              <a:r>
                <a:rPr sz="1200" spc="-17" dirty="0">
                  <a:solidFill>
                    <a:srgbClr val="292929"/>
                  </a:solidFill>
                  <a:latin typeface="Calibri"/>
                  <a:cs typeface="Calibri"/>
                </a:rPr>
                <a:t> </a:t>
              </a:r>
              <a:r>
                <a:rPr sz="1200" dirty="0">
                  <a:solidFill>
                    <a:srgbClr val="292929"/>
                  </a:solidFill>
                  <a:latin typeface="Calibri"/>
                  <a:cs typeface="Calibri"/>
                </a:rPr>
                <a:t>(</a:t>
              </a:r>
              <a:r>
                <a:rPr sz="1200" spc="-11" dirty="0">
                  <a:solidFill>
                    <a:srgbClr val="292929"/>
                  </a:solidFill>
                  <a:latin typeface="Calibri"/>
                  <a:cs typeface="Calibri"/>
                </a:rPr>
                <a:t> </a:t>
              </a:r>
              <a:r>
                <a:rPr sz="1200" dirty="0">
                  <a:solidFill>
                    <a:srgbClr val="292929"/>
                  </a:solidFill>
                  <a:latin typeface="Calibri"/>
                  <a:cs typeface="Calibri"/>
                </a:rPr>
                <a:t>Not</a:t>
              </a:r>
              <a:r>
                <a:rPr sz="1200" spc="-17" dirty="0">
                  <a:solidFill>
                    <a:srgbClr val="292929"/>
                  </a:solidFill>
                  <a:latin typeface="Calibri"/>
                  <a:cs typeface="Calibri"/>
                </a:rPr>
                <a:t> </a:t>
              </a:r>
              <a:r>
                <a:rPr sz="1200" dirty="0">
                  <a:solidFill>
                    <a:srgbClr val="292929"/>
                  </a:solidFill>
                  <a:latin typeface="Calibri"/>
                  <a:cs typeface="Calibri"/>
                </a:rPr>
                <a:t>able</a:t>
              </a:r>
              <a:r>
                <a:rPr sz="1200" spc="-8" dirty="0">
                  <a:solidFill>
                    <a:srgbClr val="292929"/>
                  </a:solidFill>
                  <a:latin typeface="Calibri"/>
                  <a:cs typeface="Calibri"/>
                </a:rPr>
                <a:t> </a:t>
              </a:r>
              <a:r>
                <a:rPr sz="1200" dirty="0">
                  <a:solidFill>
                    <a:srgbClr val="292929"/>
                  </a:solidFill>
                  <a:latin typeface="Calibri"/>
                  <a:cs typeface="Calibri"/>
                </a:rPr>
                <a:t>to</a:t>
              </a:r>
              <a:r>
                <a:rPr sz="1200" spc="-17" dirty="0">
                  <a:solidFill>
                    <a:srgbClr val="292929"/>
                  </a:solidFill>
                  <a:latin typeface="Calibri"/>
                  <a:cs typeface="Calibri"/>
                </a:rPr>
                <a:t> </a:t>
              </a:r>
              <a:r>
                <a:rPr sz="1200" spc="-6" dirty="0">
                  <a:solidFill>
                    <a:srgbClr val="292929"/>
                  </a:solidFill>
                  <a:latin typeface="Calibri"/>
                  <a:cs typeface="Calibri"/>
                </a:rPr>
                <a:t>learn)</a:t>
              </a:r>
              <a:endParaRPr sz="1200" dirty="0">
                <a:latin typeface="Calibri"/>
                <a:cs typeface="Calibri"/>
              </a:endParaRPr>
            </a:p>
            <a:p>
              <a:pPr marL="65365" marR="71438">
                <a:spcBef>
                  <a:spcPts val="565"/>
                </a:spcBef>
              </a:pPr>
              <a:r>
                <a:rPr sz="1200" b="1" dirty="0">
                  <a:solidFill>
                    <a:srgbClr val="292929"/>
                  </a:solidFill>
                  <a:latin typeface="Calibri"/>
                  <a:cs typeface="Calibri"/>
                </a:rPr>
                <a:t>overfitting</a:t>
              </a:r>
              <a:r>
                <a:rPr sz="1200" b="1" spc="-51" dirty="0">
                  <a:solidFill>
                    <a:srgbClr val="292929"/>
                  </a:solidFill>
                  <a:latin typeface="Calibri"/>
                  <a:cs typeface="Calibri"/>
                </a:rPr>
                <a:t> </a:t>
              </a:r>
              <a:r>
                <a:rPr sz="1200" dirty="0">
                  <a:solidFill>
                    <a:srgbClr val="292929"/>
                  </a:solidFill>
                  <a:latin typeface="Calibri"/>
                  <a:cs typeface="Calibri"/>
                </a:rPr>
                <a:t>happens</a:t>
              </a:r>
              <a:r>
                <a:rPr sz="1200" spc="-31" dirty="0">
                  <a:solidFill>
                    <a:srgbClr val="292929"/>
                  </a:solidFill>
                  <a:latin typeface="Calibri"/>
                  <a:cs typeface="Calibri"/>
                </a:rPr>
                <a:t> </a:t>
              </a:r>
              <a:r>
                <a:rPr sz="1200" dirty="0">
                  <a:solidFill>
                    <a:srgbClr val="292929"/>
                  </a:solidFill>
                  <a:latin typeface="Calibri"/>
                  <a:cs typeface="Calibri"/>
                </a:rPr>
                <a:t>when</a:t>
              </a:r>
              <a:r>
                <a:rPr sz="1200" spc="-28" dirty="0">
                  <a:solidFill>
                    <a:srgbClr val="292929"/>
                  </a:solidFill>
                  <a:latin typeface="Calibri"/>
                  <a:cs typeface="Calibri"/>
                </a:rPr>
                <a:t> </a:t>
              </a:r>
              <a:r>
                <a:rPr sz="1200" dirty="0">
                  <a:solidFill>
                    <a:srgbClr val="292929"/>
                  </a:solidFill>
                  <a:latin typeface="Calibri"/>
                  <a:cs typeface="Calibri"/>
                </a:rPr>
                <a:t>our</a:t>
              </a:r>
              <a:r>
                <a:rPr sz="1200" spc="-31" dirty="0">
                  <a:solidFill>
                    <a:srgbClr val="292929"/>
                  </a:solidFill>
                  <a:latin typeface="Calibri"/>
                  <a:cs typeface="Calibri"/>
                </a:rPr>
                <a:t> </a:t>
              </a:r>
              <a:r>
                <a:rPr sz="1200" dirty="0">
                  <a:solidFill>
                    <a:srgbClr val="292929"/>
                  </a:solidFill>
                  <a:latin typeface="Calibri"/>
                  <a:cs typeface="Calibri"/>
                </a:rPr>
                <a:t>model</a:t>
              </a:r>
              <a:r>
                <a:rPr sz="1200" spc="-34" dirty="0">
                  <a:solidFill>
                    <a:srgbClr val="292929"/>
                  </a:solidFill>
                  <a:latin typeface="Calibri"/>
                  <a:cs typeface="Calibri"/>
                </a:rPr>
                <a:t> </a:t>
              </a:r>
              <a:r>
                <a:rPr sz="1200" dirty="0">
                  <a:solidFill>
                    <a:srgbClr val="292929"/>
                  </a:solidFill>
                  <a:latin typeface="Calibri"/>
                  <a:cs typeface="Calibri"/>
                </a:rPr>
                <a:t>captures</a:t>
              </a:r>
              <a:r>
                <a:rPr sz="1200" spc="-25" dirty="0">
                  <a:solidFill>
                    <a:srgbClr val="292929"/>
                  </a:solidFill>
                  <a:latin typeface="Calibri"/>
                  <a:cs typeface="Calibri"/>
                </a:rPr>
                <a:t> </a:t>
              </a:r>
              <a:r>
                <a:rPr sz="1200" spc="-14" dirty="0">
                  <a:solidFill>
                    <a:srgbClr val="292929"/>
                  </a:solidFill>
                  <a:latin typeface="Calibri"/>
                  <a:cs typeface="Calibri"/>
                </a:rPr>
                <a:t>the </a:t>
              </a:r>
              <a:r>
                <a:rPr sz="1200" dirty="0">
                  <a:solidFill>
                    <a:srgbClr val="292929"/>
                  </a:solidFill>
                  <a:latin typeface="Calibri"/>
                  <a:cs typeface="Calibri"/>
                </a:rPr>
                <a:t>noise</a:t>
              </a:r>
              <a:r>
                <a:rPr sz="1200" spc="-23" dirty="0">
                  <a:solidFill>
                    <a:srgbClr val="292929"/>
                  </a:solidFill>
                  <a:latin typeface="Calibri"/>
                  <a:cs typeface="Calibri"/>
                </a:rPr>
                <a:t> </a:t>
              </a:r>
              <a:r>
                <a:rPr sz="1200" dirty="0">
                  <a:solidFill>
                    <a:srgbClr val="292929"/>
                  </a:solidFill>
                  <a:latin typeface="Calibri"/>
                  <a:cs typeface="Calibri"/>
                </a:rPr>
                <a:t>along</a:t>
              </a:r>
              <a:r>
                <a:rPr sz="1200" spc="-17" dirty="0">
                  <a:solidFill>
                    <a:srgbClr val="292929"/>
                  </a:solidFill>
                  <a:latin typeface="Calibri"/>
                  <a:cs typeface="Calibri"/>
                </a:rPr>
                <a:t> </a:t>
              </a:r>
              <a:r>
                <a:rPr sz="1200" dirty="0">
                  <a:solidFill>
                    <a:srgbClr val="292929"/>
                  </a:solidFill>
                  <a:latin typeface="Calibri"/>
                  <a:cs typeface="Calibri"/>
                </a:rPr>
                <a:t>with</a:t>
              </a:r>
              <a:r>
                <a:rPr sz="1200" spc="-17" dirty="0">
                  <a:solidFill>
                    <a:srgbClr val="292929"/>
                  </a:solidFill>
                  <a:latin typeface="Calibri"/>
                  <a:cs typeface="Calibri"/>
                </a:rPr>
                <a:t> </a:t>
              </a:r>
              <a:r>
                <a:rPr sz="1200" dirty="0">
                  <a:solidFill>
                    <a:srgbClr val="292929"/>
                  </a:solidFill>
                  <a:latin typeface="Calibri"/>
                  <a:cs typeface="Calibri"/>
                </a:rPr>
                <a:t>the</a:t>
              </a:r>
              <a:r>
                <a:rPr sz="1200" spc="-14" dirty="0">
                  <a:solidFill>
                    <a:srgbClr val="292929"/>
                  </a:solidFill>
                  <a:latin typeface="Calibri"/>
                  <a:cs typeface="Calibri"/>
                </a:rPr>
                <a:t> </a:t>
              </a:r>
              <a:r>
                <a:rPr sz="1200" dirty="0">
                  <a:solidFill>
                    <a:srgbClr val="292929"/>
                  </a:solidFill>
                  <a:latin typeface="Calibri"/>
                  <a:cs typeface="Calibri"/>
                </a:rPr>
                <a:t>underlying</a:t>
              </a:r>
              <a:r>
                <a:rPr sz="1200" spc="-14" dirty="0">
                  <a:solidFill>
                    <a:srgbClr val="292929"/>
                  </a:solidFill>
                  <a:latin typeface="Calibri"/>
                  <a:cs typeface="Calibri"/>
                </a:rPr>
                <a:t> </a:t>
              </a:r>
              <a:r>
                <a:rPr sz="1200" spc="-6" dirty="0">
                  <a:solidFill>
                    <a:srgbClr val="292929"/>
                  </a:solidFill>
                  <a:latin typeface="Calibri"/>
                  <a:cs typeface="Calibri"/>
                </a:rPr>
                <a:t>pattern</a:t>
              </a:r>
              <a:r>
                <a:rPr sz="1200" spc="-17" dirty="0">
                  <a:solidFill>
                    <a:srgbClr val="292929"/>
                  </a:solidFill>
                  <a:latin typeface="Calibri"/>
                  <a:cs typeface="Calibri"/>
                </a:rPr>
                <a:t> </a:t>
              </a:r>
              <a:r>
                <a:rPr sz="1200" dirty="0">
                  <a:solidFill>
                    <a:srgbClr val="292929"/>
                  </a:solidFill>
                  <a:latin typeface="Calibri"/>
                  <a:cs typeface="Calibri"/>
                </a:rPr>
                <a:t>in</a:t>
              </a:r>
              <a:r>
                <a:rPr sz="1200" spc="-20" dirty="0">
                  <a:solidFill>
                    <a:srgbClr val="292929"/>
                  </a:solidFill>
                  <a:latin typeface="Calibri"/>
                  <a:cs typeface="Calibri"/>
                </a:rPr>
                <a:t> </a:t>
              </a:r>
              <a:r>
                <a:rPr sz="1200" spc="-6" dirty="0">
                  <a:solidFill>
                    <a:srgbClr val="292929"/>
                  </a:solidFill>
                  <a:latin typeface="Calibri"/>
                  <a:cs typeface="Calibri"/>
                </a:rPr>
                <a:t>data.</a:t>
              </a:r>
              <a:endParaRPr sz="1200" dirty="0">
                <a:latin typeface="Calibri"/>
                <a:cs typeface="Calibri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71499" y="297542"/>
            <a:ext cx="11209376" cy="566241"/>
          </a:xfrm>
          <a:prstGeom prst="rect">
            <a:avLst/>
          </a:prstGeom>
        </p:spPr>
        <p:txBody>
          <a:bodyPr vert="horz" wrap="square" lIns="0" tIns="134045" rIns="0" bIns="0" rtlCol="0" anchor="ctr">
            <a:spAutoFit/>
          </a:bodyPr>
          <a:lstStyle/>
          <a:p>
            <a:pPr marL="156805">
              <a:lnSpc>
                <a:spcPct val="100000"/>
              </a:lnSpc>
              <a:spcBef>
                <a:spcPts val="56"/>
              </a:spcBef>
            </a:pPr>
            <a:r>
              <a:rPr sz="2800" spc="-143" dirty="0"/>
              <a:t>Recap-Gradient</a:t>
            </a:r>
            <a:r>
              <a:rPr sz="2800" spc="-28" dirty="0"/>
              <a:t> </a:t>
            </a:r>
            <a:r>
              <a:rPr sz="2800" spc="-160" dirty="0"/>
              <a:t>Descent</a:t>
            </a:r>
            <a:endParaRPr sz="280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2C5A460-FDA5-37B5-2E71-814FD8FCE0B2}"/>
              </a:ext>
            </a:extLst>
          </p:cNvPr>
          <p:cNvGrpSpPr/>
          <p:nvPr/>
        </p:nvGrpSpPr>
        <p:grpSpPr>
          <a:xfrm>
            <a:off x="990598" y="1295400"/>
            <a:ext cx="10790277" cy="4495800"/>
            <a:chOff x="2590798" y="291399"/>
            <a:chExt cx="6879385" cy="2752536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81725" y="291399"/>
              <a:ext cx="3224497" cy="1946732"/>
            </a:xfrm>
            <a:prstGeom prst="rect">
              <a:avLst/>
            </a:prstGeom>
          </p:spPr>
        </p:pic>
        <p:sp>
          <p:nvSpPr>
            <p:cNvPr id="4" name="object 4"/>
            <p:cNvSpPr txBox="1"/>
            <p:nvPr/>
          </p:nvSpPr>
          <p:spPr>
            <a:xfrm>
              <a:off x="2590798" y="459586"/>
              <a:ext cx="3505201" cy="492240"/>
            </a:xfrm>
            <a:prstGeom prst="rect">
              <a:avLst/>
            </a:prstGeom>
            <a:solidFill>
              <a:srgbClr val="D0CECE"/>
            </a:solidFill>
          </p:spPr>
          <p:txBody>
            <a:bodyPr vert="horz" wrap="square" lIns="0" tIns="22503" rIns="0" bIns="0" rtlCol="0">
              <a:spAutoFit/>
            </a:bodyPr>
            <a:lstStyle/>
            <a:p>
              <a:pPr marL="51435" marR="255032" algn="just">
                <a:spcBef>
                  <a:spcPts val="177"/>
                </a:spcBef>
                <a:tabLst>
                  <a:tab pos="2142768" algn="l"/>
                </a:tabLst>
              </a:pPr>
              <a:r>
                <a:rPr sz="1400" spc="-62" dirty="0">
                  <a:latin typeface="Tahoma"/>
                  <a:cs typeface="Tahoma"/>
                </a:rPr>
                <a:t>Gradient</a:t>
              </a:r>
              <a:r>
                <a:rPr sz="1400" spc="-25" dirty="0">
                  <a:latin typeface="Tahoma"/>
                  <a:cs typeface="Tahoma"/>
                </a:rPr>
                <a:t> </a:t>
              </a:r>
              <a:r>
                <a:rPr sz="1400" spc="-48" dirty="0">
                  <a:latin typeface="Tahoma"/>
                  <a:cs typeface="Tahoma"/>
                </a:rPr>
                <a:t>descent</a:t>
              </a:r>
              <a:r>
                <a:rPr sz="1400" spc="-17" dirty="0">
                  <a:latin typeface="Tahoma"/>
                  <a:cs typeface="Tahoma"/>
                </a:rPr>
                <a:t> </a:t>
              </a:r>
              <a:r>
                <a:rPr sz="1400" dirty="0">
                  <a:latin typeface="Tahoma"/>
                  <a:cs typeface="Tahoma"/>
                </a:rPr>
                <a:t>is</a:t>
              </a:r>
              <a:r>
                <a:rPr sz="1400" spc="-25" dirty="0">
                  <a:latin typeface="Tahoma"/>
                  <a:cs typeface="Tahoma"/>
                </a:rPr>
                <a:t> </a:t>
              </a:r>
              <a:r>
                <a:rPr sz="1400" spc="-90" dirty="0">
                  <a:latin typeface="Tahoma"/>
                  <a:cs typeface="Tahoma"/>
                </a:rPr>
                <a:t>a</a:t>
              </a:r>
              <a:r>
                <a:rPr sz="1400" spc="-25" dirty="0">
                  <a:latin typeface="Tahoma"/>
                  <a:cs typeface="Tahoma"/>
                </a:rPr>
                <a:t> </a:t>
              </a:r>
              <a:r>
                <a:rPr sz="1400" spc="-84" dirty="0">
                  <a:latin typeface="Tahoma"/>
                  <a:cs typeface="Tahoma"/>
                </a:rPr>
                <a:t>way</a:t>
              </a:r>
              <a:r>
                <a:rPr sz="1400" spc="-37" dirty="0">
                  <a:latin typeface="Tahoma"/>
                  <a:cs typeface="Tahoma"/>
                </a:rPr>
                <a:t> </a:t>
              </a:r>
              <a:r>
                <a:rPr sz="1400" spc="-56" dirty="0">
                  <a:latin typeface="Tahoma"/>
                  <a:cs typeface="Tahoma"/>
                </a:rPr>
                <a:t>to</a:t>
              </a:r>
              <a:r>
                <a:rPr sz="1400" spc="-14" dirty="0">
                  <a:latin typeface="Tahoma"/>
                  <a:cs typeface="Tahoma"/>
                </a:rPr>
                <a:t> </a:t>
              </a:r>
              <a:r>
                <a:rPr sz="1400" spc="-53" dirty="0">
                  <a:latin typeface="Tahoma"/>
                  <a:cs typeface="Tahoma"/>
                </a:rPr>
                <a:t>minimize</a:t>
              </a:r>
              <a:r>
                <a:rPr sz="1400" spc="-11" dirty="0">
                  <a:latin typeface="Tahoma"/>
                  <a:cs typeface="Tahoma"/>
                </a:rPr>
                <a:t> </a:t>
              </a:r>
              <a:r>
                <a:rPr sz="1400" spc="-76" dirty="0">
                  <a:latin typeface="Tahoma"/>
                  <a:cs typeface="Tahoma"/>
                </a:rPr>
                <a:t>an</a:t>
              </a:r>
              <a:r>
                <a:rPr sz="1400" spc="-28" dirty="0">
                  <a:latin typeface="Tahoma"/>
                  <a:cs typeface="Tahoma"/>
                </a:rPr>
                <a:t> </a:t>
              </a:r>
              <a:r>
                <a:rPr sz="1400" spc="-56" dirty="0">
                  <a:latin typeface="Tahoma"/>
                  <a:cs typeface="Tahoma"/>
                </a:rPr>
                <a:t>objective</a:t>
              </a:r>
              <a:r>
                <a:rPr sz="1400" spc="-17" dirty="0">
                  <a:latin typeface="Tahoma"/>
                  <a:cs typeface="Tahoma"/>
                </a:rPr>
                <a:t> </a:t>
              </a:r>
              <a:r>
                <a:rPr sz="1400" spc="-28" dirty="0">
                  <a:latin typeface="Tahoma"/>
                  <a:cs typeface="Tahoma"/>
                </a:rPr>
                <a:t>function </a:t>
              </a:r>
              <a:r>
                <a:rPr sz="1400" spc="-62" dirty="0">
                  <a:latin typeface="Tahoma"/>
                  <a:cs typeface="Tahoma"/>
                </a:rPr>
                <a:t>parameterized</a:t>
              </a:r>
              <a:r>
                <a:rPr sz="1400" spc="-37" dirty="0">
                  <a:latin typeface="Tahoma"/>
                  <a:cs typeface="Tahoma"/>
                </a:rPr>
                <a:t> </a:t>
              </a:r>
              <a:r>
                <a:rPr sz="1400" spc="-62" dirty="0">
                  <a:latin typeface="Tahoma"/>
                  <a:cs typeface="Tahoma"/>
                </a:rPr>
                <a:t>by</a:t>
              </a:r>
              <a:r>
                <a:rPr sz="1400" spc="-39" dirty="0">
                  <a:latin typeface="Tahoma"/>
                  <a:cs typeface="Tahoma"/>
                </a:rPr>
                <a:t> </a:t>
              </a:r>
              <a:r>
                <a:rPr sz="1400" spc="-90" dirty="0">
                  <a:latin typeface="Tahoma"/>
                  <a:cs typeface="Tahoma"/>
                </a:rPr>
                <a:t>a</a:t>
              </a:r>
              <a:r>
                <a:rPr sz="1400" spc="-39" dirty="0">
                  <a:latin typeface="Tahoma"/>
                  <a:cs typeface="Tahoma"/>
                </a:rPr>
                <a:t> </a:t>
              </a:r>
              <a:r>
                <a:rPr sz="1400" spc="-34" dirty="0">
                  <a:latin typeface="Tahoma"/>
                  <a:cs typeface="Tahoma"/>
                </a:rPr>
                <a:t>model's</a:t>
              </a:r>
              <a:r>
                <a:rPr sz="1400" spc="-17" dirty="0">
                  <a:latin typeface="Tahoma"/>
                  <a:cs typeface="Tahoma"/>
                </a:rPr>
                <a:t> </a:t>
              </a:r>
              <a:r>
                <a:rPr sz="1400" spc="-6" dirty="0">
                  <a:latin typeface="Tahoma"/>
                  <a:cs typeface="Tahoma"/>
                </a:rPr>
                <a:t>parameters</a:t>
              </a:r>
              <a:r>
                <a:rPr lang="en-US" sz="1400" spc="-6" dirty="0">
                  <a:latin typeface="Tahoma"/>
                  <a:cs typeface="Tahoma"/>
                </a:rPr>
                <a:t> </a:t>
              </a:r>
              <a:r>
                <a:rPr sz="1400" spc="-62" dirty="0">
                  <a:latin typeface="Tahoma"/>
                  <a:cs typeface="Tahoma"/>
                </a:rPr>
                <a:t>by</a:t>
              </a:r>
              <a:r>
                <a:rPr sz="1400" spc="-25" dirty="0">
                  <a:latin typeface="Tahoma"/>
                  <a:cs typeface="Tahoma"/>
                </a:rPr>
                <a:t> </a:t>
              </a:r>
              <a:r>
                <a:rPr sz="1400" spc="-64" dirty="0">
                  <a:latin typeface="Tahoma"/>
                  <a:cs typeface="Tahoma"/>
                </a:rPr>
                <a:t>updating</a:t>
              </a:r>
              <a:r>
                <a:rPr sz="1400" spc="-17" dirty="0">
                  <a:latin typeface="Tahoma"/>
                  <a:cs typeface="Tahoma"/>
                </a:rPr>
                <a:t> </a:t>
              </a:r>
              <a:r>
                <a:rPr sz="1400" spc="-14" dirty="0">
                  <a:latin typeface="Tahoma"/>
                  <a:cs typeface="Tahoma"/>
                </a:rPr>
                <a:t>the </a:t>
              </a:r>
              <a:r>
                <a:rPr sz="1400" spc="-62" dirty="0">
                  <a:latin typeface="Tahoma"/>
                  <a:cs typeface="Tahoma"/>
                </a:rPr>
                <a:t>parameters</a:t>
              </a:r>
              <a:r>
                <a:rPr sz="1400" spc="-14" dirty="0">
                  <a:latin typeface="Tahoma"/>
                  <a:cs typeface="Tahoma"/>
                </a:rPr>
                <a:t> </a:t>
              </a:r>
              <a:r>
                <a:rPr sz="1400" spc="-45" dirty="0">
                  <a:latin typeface="Tahoma"/>
                  <a:cs typeface="Tahoma"/>
                </a:rPr>
                <a:t>in</a:t>
              </a:r>
              <a:r>
                <a:rPr sz="1400" spc="-23" dirty="0">
                  <a:latin typeface="Tahoma"/>
                  <a:cs typeface="Tahoma"/>
                </a:rPr>
                <a:t> </a:t>
              </a:r>
              <a:r>
                <a:rPr sz="1400" spc="-62" dirty="0">
                  <a:latin typeface="Tahoma"/>
                  <a:cs typeface="Tahoma"/>
                </a:rPr>
                <a:t>the</a:t>
              </a:r>
              <a:r>
                <a:rPr sz="1400" spc="-17" dirty="0">
                  <a:latin typeface="Tahoma"/>
                  <a:cs typeface="Tahoma"/>
                </a:rPr>
                <a:t> </a:t>
              </a:r>
              <a:r>
                <a:rPr sz="1400" spc="-48" dirty="0">
                  <a:latin typeface="Tahoma"/>
                  <a:cs typeface="Tahoma"/>
                </a:rPr>
                <a:t>opposite</a:t>
              </a:r>
              <a:r>
                <a:rPr sz="1400" spc="-11" dirty="0">
                  <a:latin typeface="Tahoma"/>
                  <a:cs typeface="Tahoma"/>
                </a:rPr>
                <a:t> </a:t>
              </a:r>
              <a:r>
                <a:rPr sz="1400" spc="-48" dirty="0">
                  <a:latin typeface="Tahoma"/>
                  <a:cs typeface="Tahoma"/>
                </a:rPr>
                <a:t>direction</a:t>
              </a:r>
              <a:r>
                <a:rPr sz="1400" spc="-20" dirty="0">
                  <a:latin typeface="Tahoma"/>
                  <a:cs typeface="Tahoma"/>
                </a:rPr>
                <a:t> </a:t>
              </a:r>
              <a:r>
                <a:rPr sz="1400" spc="-42" dirty="0">
                  <a:latin typeface="Tahoma"/>
                  <a:cs typeface="Tahoma"/>
                </a:rPr>
                <a:t>of</a:t>
              </a:r>
              <a:r>
                <a:rPr sz="1400" spc="-11" dirty="0">
                  <a:latin typeface="Tahoma"/>
                  <a:cs typeface="Tahoma"/>
                </a:rPr>
                <a:t> </a:t>
              </a:r>
              <a:r>
                <a:rPr sz="1400" spc="-62" dirty="0">
                  <a:latin typeface="Tahoma"/>
                  <a:cs typeface="Tahoma"/>
                </a:rPr>
                <a:t>the</a:t>
              </a:r>
              <a:r>
                <a:rPr sz="1400" spc="-14" dirty="0">
                  <a:latin typeface="Tahoma"/>
                  <a:cs typeface="Tahoma"/>
                </a:rPr>
                <a:t> </a:t>
              </a:r>
              <a:r>
                <a:rPr sz="1400" spc="-62" dirty="0">
                  <a:latin typeface="Tahoma"/>
                  <a:cs typeface="Tahoma"/>
                </a:rPr>
                <a:t>gradient</a:t>
              </a:r>
              <a:r>
                <a:rPr sz="1400" spc="-23" dirty="0">
                  <a:latin typeface="Tahoma"/>
                  <a:cs typeface="Tahoma"/>
                </a:rPr>
                <a:t> </a:t>
              </a:r>
              <a:r>
                <a:rPr sz="1400" spc="-42" dirty="0">
                  <a:latin typeface="Tahoma"/>
                  <a:cs typeface="Tahoma"/>
                </a:rPr>
                <a:t>of</a:t>
              </a:r>
              <a:r>
                <a:rPr sz="1400" spc="-11" dirty="0">
                  <a:latin typeface="Tahoma"/>
                  <a:cs typeface="Tahoma"/>
                </a:rPr>
                <a:t> </a:t>
              </a:r>
              <a:r>
                <a:rPr sz="1400" spc="-14" dirty="0">
                  <a:latin typeface="Tahoma"/>
                  <a:cs typeface="Tahoma"/>
                </a:rPr>
                <a:t>the </a:t>
              </a:r>
              <a:r>
                <a:rPr sz="1400" spc="-56" dirty="0">
                  <a:latin typeface="Tahoma"/>
                  <a:cs typeface="Tahoma"/>
                </a:rPr>
                <a:t>objective</a:t>
              </a:r>
              <a:r>
                <a:rPr sz="1400" spc="6" dirty="0">
                  <a:latin typeface="Tahoma"/>
                  <a:cs typeface="Tahoma"/>
                </a:rPr>
                <a:t> </a:t>
              </a:r>
              <a:r>
                <a:rPr sz="1400" spc="-6" dirty="0">
                  <a:latin typeface="Tahoma"/>
                  <a:cs typeface="Tahoma"/>
                </a:rPr>
                <a:t>function</a:t>
              </a:r>
              <a:endParaRPr sz="1400" dirty="0">
                <a:latin typeface="Tahoma"/>
                <a:cs typeface="Tahoma"/>
              </a:endParaRPr>
            </a:p>
          </p:txBody>
        </p:sp>
        <p:sp>
          <p:nvSpPr>
            <p:cNvPr id="5" name="object 5"/>
            <p:cNvSpPr txBox="1"/>
            <p:nvPr/>
          </p:nvSpPr>
          <p:spPr>
            <a:xfrm>
              <a:off x="2628898" y="1264765"/>
              <a:ext cx="3429000" cy="651012"/>
            </a:xfrm>
            <a:prstGeom prst="rect">
              <a:avLst/>
            </a:prstGeom>
            <a:solidFill>
              <a:srgbClr val="BCD6ED"/>
            </a:solidFill>
          </p:spPr>
          <p:txBody>
            <a:bodyPr vert="horz" wrap="square" lIns="0" tIns="22860" rIns="0" bIns="0" rtlCol="0">
              <a:spAutoFit/>
            </a:bodyPr>
            <a:lstStyle/>
            <a:p>
              <a:pPr marL="45720" marR="86082">
                <a:spcBef>
                  <a:spcPts val="180"/>
                </a:spcBef>
              </a:pPr>
              <a:r>
                <a:rPr sz="1400" spc="-82" dirty="0">
                  <a:solidFill>
                    <a:srgbClr val="303A3E"/>
                  </a:solidFill>
                  <a:latin typeface="Tahoma"/>
                  <a:cs typeface="Tahoma"/>
                </a:rPr>
                <a:t>The</a:t>
              </a:r>
              <a:r>
                <a:rPr sz="1400" spc="-28" dirty="0">
                  <a:solidFill>
                    <a:srgbClr val="303A3E"/>
                  </a:solidFill>
                  <a:latin typeface="Tahoma"/>
                  <a:cs typeface="Tahoma"/>
                </a:rPr>
                <a:t> </a:t>
              </a:r>
              <a:r>
                <a:rPr sz="1400" spc="-53" dirty="0">
                  <a:solidFill>
                    <a:srgbClr val="303A3E"/>
                  </a:solidFill>
                  <a:latin typeface="Tahoma"/>
                  <a:cs typeface="Tahoma"/>
                </a:rPr>
                <a:t>learning</a:t>
              </a:r>
              <a:r>
                <a:rPr sz="1400" spc="-23" dirty="0">
                  <a:solidFill>
                    <a:srgbClr val="303A3E"/>
                  </a:solidFill>
                  <a:latin typeface="Tahoma"/>
                  <a:cs typeface="Tahoma"/>
                </a:rPr>
                <a:t> </a:t>
              </a:r>
              <a:r>
                <a:rPr sz="1400" spc="-68" dirty="0">
                  <a:solidFill>
                    <a:srgbClr val="303A3E"/>
                  </a:solidFill>
                  <a:latin typeface="Tahoma"/>
                  <a:cs typeface="Tahoma"/>
                </a:rPr>
                <a:t>rate</a:t>
              </a:r>
              <a:r>
                <a:rPr sz="1400" spc="-17" dirty="0">
                  <a:solidFill>
                    <a:srgbClr val="303A3E"/>
                  </a:solidFill>
                  <a:latin typeface="Tahoma"/>
                  <a:cs typeface="Tahoma"/>
                </a:rPr>
                <a:t> </a:t>
              </a:r>
              <a:r>
                <a:rPr sz="1400" spc="-56" dirty="0">
                  <a:solidFill>
                    <a:srgbClr val="303A3E"/>
                  </a:solidFill>
                  <a:latin typeface="Tahoma"/>
                  <a:cs typeface="Tahoma"/>
                </a:rPr>
                <a:t>η</a:t>
              </a:r>
              <a:r>
                <a:rPr sz="1400" spc="-20" dirty="0">
                  <a:solidFill>
                    <a:srgbClr val="303A3E"/>
                  </a:solidFill>
                  <a:latin typeface="Tahoma"/>
                  <a:cs typeface="Tahoma"/>
                </a:rPr>
                <a:t> </a:t>
              </a:r>
              <a:r>
                <a:rPr sz="1400" spc="-56" dirty="0">
                  <a:solidFill>
                    <a:srgbClr val="303A3E"/>
                  </a:solidFill>
                  <a:latin typeface="Tahoma"/>
                  <a:cs typeface="Tahoma"/>
                </a:rPr>
                <a:t>determines</a:t>
              </a:r>
              <a:r>
                <a:rPr sz="1400" spc="-17" dirty="0">
                  <a:solidFill>
                    <a:srgbClr val="303A3E"/>
                  </a:solidFill>
                  <a:latin typeface="Tahoma"/>
                  <a:cs typeface="Tahoma"/>
                </a:rPr>
                <a:t> </a:t>
              </a:r>
              <a:r>
                <a:rPr sz="1400" spc="-62" dirty="0">
                  <a:solidFill>
                    <a:srgbClr val="303A3E"/>
                  </a:solidFill>
                  <a:latin typeface="Tahoma"/>
                  <a:cs typeface="Tahoma"/>
                </a:rPr>
                <a:t>the</a:t>
              </a:r>
              <a:r>
                <a:rPr sz="1400" spc="-17" dirty="0">
                  <a:solidFill>
                    <a:srgbClr val="303A3E"/>
                  </a:solidFill>
                  <a:latin typeface="Tahoma"/>
                  <a:cs typeface="Tahoma"/>
                </a:rPr>
                <a:t> </a:t>
              </a:r>
              <a:r>
                <a:rPr sz="1400" spc="-37" dirty="0">
                  <a:solidFill>
                    <a:srgbClr val="303A3E"/>
                  </a:solidFill>
                  <a:latin typeface="Tahoma"/>
                  <a:cs typeface="Tahoma"/>
                </a:rPr>
                <a:t>size</a:t>
              </a:r>
              <a:r>
                <a:rPr sz="1400" spc="-28" dirty="0">
                  <a:solidFill>
                    <a:srgbClr val="303A3E"/>
                  </a:solidFill>
                  <a:latin typeface="Tahoma"/>
                  <a:cs typeface="Tahoma"/>
                </a:rPr>
                <a:t> </a:t>
              </a:r>
              <a:r>
                <a:rPr sz="1400" spc="-45" dirty="0">
                  <a:solidFill>
                    <a:srgbClr val="303A3E"/>
                  </a:solidFill>
                  <a:latin typeface="Tahoma"/>
                  <a:cs typeface="Tahoma"/>
                </a:rPr>
                <a:t>of</a:t>
              </a:r>
              <a:r>
                <a:rPr sz="1400" spc="-17" dirty="0">
                  <a:solidFill>
                    <a:srgbClr val="303A3E"/>
                  </a:solidFill>
                  <a:latin typeface="Tahoma"/>
                  <a:cs typeface="Tahoma"/>
                </a:rPr>
                <a:t> </a:t>
              </a:r>
              <a:r>
                <a:rPr sz="1400" spc="-64" dirty="0">
                  <a:solidFill>
                    <a:srgbClr val="303A3E"/>
                  </a:solidFill>
                  <a:latin typeface="Tahoma"/>
                  <a:cs typeface="Tahoma"/>
                </a:rPr>
                <a:t>the</a:t>
              </a:r>
              <a:r>
                <a:rPr sz="1400" spc="-25" dirty="0">
                  <a:solidFill>
                    <a:srgbClr val="303A3E"/>
                  </a:solidFill>
                  <a:latin typeface="Tahoma"/>
                  <a:cs typeface="Tahoma"/>
                </a:rPr>
                <a:t> </a:t>
              </a:r>
              <a:r>
                <a:rPr sz="1400" spc="-37" dirty="0">
                  <a:solidFill>
                    <a:srgbClr val="303A3E"/>
                  </a:solidFill>
                  <a:latin typeface="Tahoma"/>
                  <a:cs typeface="Tahoma"/>
                </a:rPr>
                <a:t>steps</a:t>
              </a:r>
              <a:r>
                <a:rPr sz="1400" spc="-20" dirty="0">
                  <a:solidFill>
                    <a:srgbClr val="303A3E"/>
                  </a:solidFill>
                  <a:latin typeface="Tahoma"/>
                  <a:cs typeface="Tahoma"/>
                </a:rPr>
                <a:t> </a:t>
              </a:r>
              <a:r>
                <a:rPr sz="1400" spc="-76" dirty="0">
                  <a:solidFill>
                    <a:srgbClr val="303A3E"/>
                  </a:solidFill>
                  <a:latin typeface="Tahoma"/>
                  <a:cs typeface="Tahoma"/>
                </a:rPr>
                <a:t>we</a:t>
              </a:r>
              <a:r>
                <a:rPr sz="1400" spc="-20" dirty="0">
                  <a:solidFill>
                    <a:srgbClr val="303A3E"/>
                  </a:solidFill>
                  <a:latin typeface="Tahoma"/>
                  <a:cs typeface="Tahoma"/>
                </a:rPr>
                <a:t> </a:t>
              </a:r>
              <a:r>
                <a:rPr sz="1400" spc="-76" dirty="0">
                  <a:solidFill>
                    <a:srgbClr val="303A3E"/>
                  </a:solidFill>
                  <a:latin typeface="Tahoma"/>
                  <a:cs typeface="Tahoma"/>
                </a:rPr>
                <a:t>take</a:t>
              </a:r>
              <a:r>
                <a:rPr sz="1400" spc="-23" dirty="0">
                  <a:solidFill>
                    <a:srgbClr val="303A3E"/>
                  </a:solidFill>
                  <a:latin typeface="Tahoma"/>
                  <a:cs typeface="Tahoma"/>
                </a:rPr>
                <a:t> </a:t>
              </a:r>
              <a:r>
                <a:rPr sz="1400" spc="-14" dirty="0">
                  <a:solidFill>
                    <a:srgbClr val="303A3E"/>
                  </a:solidFill>
                  <a:latin typeface="Tahoma"/>
                  <a:cs typeface="Tahoma"/>
                </a:rPr>
                <a:t>to </a:t>
              </a:r>
              <a:r>
                <a:rPr sz="1400" spc="-53" dirty="0">
                  <a:solidFill>
                    <a:srgbClr val="303A3E"/>
                  </a:solidFill>
                  <a:latin typeface="Tahoma"/>
                  <a:cs typeface="Tahoma"/>
                </a:rPr>
                <a:t>reach</a:t>
              </a:r>
              <a:r>
                <a:rPr sz="1400" spc="-37" dirty="0">
                  <a:solidFill>
                    <a:srgbClr val="303A3E"/>
                  </a:solidFill>
                  <a:latin typeface="Tahoma"/>
                  <a:cs typeface="Tahoma"/>
                </a:rPr>
                <a:t> </a:t>
              </a:r>
              <a:r>
                <a:rPr sz="1400" spc="-90" dirty="0">
                  <a:solidFill>
                    <a:srgbClr val="303A3E"/>
                  </a:solidFill>
                  <a:latin typeface="Tahoma"/>
                  <a:cs typeface="Tahoma"/>
                </a:rPr>
                <a:t>a</a:t>
              </a:r>
              <a:r>
                <a:rPr sz="1400" spc="-28" dirty="0">
                  <a:solidFill>
                    <a:srgbClr val="303A3E"/>
                  </a:solidFill>
                  <a:latin typeface="Tahoma"/>
                  <a:cs typeface="Tahoma"/>
                </a:rPr>
                <a:t> </a:t>
              </a:r>
              <a:r>
                <a:rPr sz="1400" spc="-42" dirty="0">
                  <a:solidFill>
                    <a:srgbClr val="303A3E"/>
                  </a:solidFill>
                  <a:latin typeface="Tahoma"/>
                  <a:cs typeface="Tahoma"/>
                </a:rPr>
                <a:t>(local)</a:t>
              </a:r>
              <a:r>
                <a:rPr sz="1400" spc="-31" dirty="0">
                  <a:solidFill>
                    <a:srgbClr val="303A3E"/>
                  </a:solidFill>
                  <a:latin typeface="Tahoma"/>
                  <a:cs typeface="Tahoma"/>
                </a:rPr>
                <a:t> </a:t>
              </a:r>
              <a:r>
                <a:rPr sz="1400" spc="-59" dirty="0">
                  <a:solidFill>
                    <a:srgbClr val="303A3E"/>
                  </a:solidFill>
                  <a:latin typeface="Tahoma"/>
                  <a:cs typeface="Tahoma"/>
                </a:rPr>
                <a:t>minimum.</a:t>
              </a:r>
              <a:r>
                <a:rPr sz="1400" spc="-11" dirty="0">
                  <a:solidFill>
                    <a:srgbClr val="303A3E"/>
                  </a:solidFill>
                  <a:latin typeface="Tahoma"/>
                  <a:cs typeface="Tahoma"/>
                </a:rPr>
                <a:t> </a:t>
              </a:r>
              <a:r>
                <a:rPr sz="1400" spc="-98" dirty="0">
                  <a:solidFill>
                    <a:srgbClr val="303A3E"/>
                  </a:solidFill>
                  <a:latin typeface="Tahoma"/>
                  <a:cs typeface="Tahoma"/>
                </a:rPr>
                <a:t>In</a:t>
              </a:r>
              <a:r>
                <a:rPr sz="1400" spc="-28" dirty="0">
                  <a:solidFill>
                    <a:srgbClr val="303A3E"/>
                  </a:solidFill>
                  <a:latin typeface="Tahoma"/>
                  <a:cs typeface="Tahoma"/>
                </a:rPr>
                <a:t> </a:t>
              </a:r>
              <a:r>
                <a:rPr sz="1400" spc="-56" dirty="0">
                  <a:solidFill>
                    <a:srgbClr val="303A3E"/>
                  </a:solidFill>
                  <a:latin typeface="Tahoma"/>
                  <a:cs typeface="Tahoma"/>
                </a:rPr>
                <a:t>other</a:t>
              </a:r>
              <a:r>
                <a:rPr sz="1400" spc="-25" dirty="0">
                  <a:solidFill>
                    <a:srgbClr val="303A3E"/>
                  </a:solidFill>
                  <a:latin typeface="Tahoma"/>
                  <a:cs typeface="Tahoma"/>
                </a:rPr>
                <a:t> </a:t>
              </a:r>
              <a:r>
                <a:rPr sz="1400" spc="-51" dirty="0">
                  <a:solidFill>
                    <a:srgbClr val="303A3E"/>
                  </a:solidFill>
                  <a:latin typeface="Tahoma"/>
                  <a:cs typeface="Tahoma"/>
                </a:rPr>
                <a:t>words,</a:t>
              </a:r>
              <a:r>
                <a:rPr sz="1400" spc="-20" dirty="0">
                  <a:solidFill>
                    <a:srgbClr val="303A3E"/>
                  </a:solidFill>
                  <a:latin typeface="Tahoma"/>
                  <a:cs typeface="Tahoma"/>
                </a:rPr>
                <a:t> </a:t>
              </a:r>
              <a:r>
                <a:rPr sz="1400" spc="-76" dirty="0">
                  <a:solidFill>
                    <a:srgbClr val="303A3E"/>
                  </a:solidFill>
                  <a:latin typeface="Tahoma"/>
                  <a:cs typeface="Tahoma"/>
                </a:rPr>
                <a:t>we</a:t>
              </a:r>
              <a:r>
                <a:rPr sz="1400" spc="-28" dirty="0">
                  <a:solidFill>
                    <a:srgbClr val="303A3E"/>
                  </a:solidFill>
                  <a:latin typeface="Tahoma"/>
                  <a:cs typeface="Tahoma"/>
                </a:rPr>
                <a:t> </a:t>
              </a:r>
              <a:r>
                <a:rPr sz="1400" spc="-48" dirty="0">
                  <a:solidFill>
                    <a:srgbClr val="303A3E"/>
                  </a:solidFill>
                  <a:latin typeface="Tahoma"/>
                  <a:cs typeface="Tahoma"/>
                </a:rPr>
                <a:t>follow</a:t>
              </a:r>
              <a:r>
                <a:rPr sz="1400" spc="-20" dirty="0">
                  <a:solidFill>
                    <a:srgbClr val="303A3E"/>
                  </a:solidFill>
                  <a:latin typeface="Tahoma"/>
                  <a:cs typeface="Tahoma"/>
                </a:rPr>
                <a:t> </a:t>
              </a:r>
              <a:r>
                <a:rPr sz="1400" spc="-62" dirty="0">
                  <a:solidFill>
                    <a:srgbClr val="303A3E"/>
                  </a:solidFill>
                  <a:latin typeface="Tahoma"/>
                  <a:cs typeface="Tahoma"/>
                </a:rPr>
                <a:t>the</a:t>
              </a:r>
              <a:r>
                <a:rPr sz="1400" spc="-20" dirty="0">
                  <a:solidFill>
                    <a:srgbClr val="303A3E"/>
                  </a:solidFill>
                  <a:latin typeface="Tahoma"/>
                  <a:cs typeface="Tahoma"/>
                </a:rPr>
                <a:t> </a:t>
              </a:r>
              <a:r>
                <a:rPr sz="1400" spc="-25" dirty="0">
                  <a:solidFill>
                    <a:srgbClr val="303A3E"/>
                  </a:solidFill>
                  <a:latin typeface="Tahoma"/>
                  <a:cs typeface="Tahoma"/>
                </a:rPr>
                <a:t>direction </a:t>
              </a:r>
              <a:r>
                <a:rPr sz="1400" spc="-45" dirty="0">
                  <a:solidFill>
                    <a:srgbClr val="303A3E"/>
                  </a:solidFill>
                  <a:latin typeface="Tahoma"/>
                  <a:cs typeface="Tahoma"/>
                </a:rPr>
                <a:t>of</a:t>
              </a:r>
              <a:r>
                <a:rPr sz="1400" spc="-28" dirty="0">
                  <a:solidFill>
                    <a:srgbClr val="303A3E"/>
                  </a:solidFill>
                  <a:latin typeface="Tahoma"/>
                  <a:cs typeface="Tahoma"/>
                </a:rPr>
                <a:t> </a:t>
              </a:r>
              <a:r>
                <a:rPr sz="1400" spc="-64" dirty="0">
                  <a:solidFill>
                    <a:srgbClr val="303A3E"/>
                  </a:solidFill>
                  <a:latin typeface="Tahoma"/>
                  <a:cs typeface="Tahoma"/>
                </a:rPr>
                <a:t>the</a:t>
              </a:r>
              <a:r>
                <a:rPr sz="1400" spc="-11" dirty="0">
                  <a:solidFill>
                    <a:srgbClr val="303A3E"/>
                  </a:solidFill>
                  <a:latin typeface="Tahoma"/>
                  <a:cs typeface="Tahoma"/>
                </a:rPr>
                <a:t> </a:t>
              </a:r>
              <a:r>
                <a:rPr sz="1400" spc="-39" dirty="0">
                  <a:solidFill>
                    <a:srgbClr val="303A3E"/>
                  </a:solidFill>
                  <a:latin typeface="Tahoma"/>
                  <a:cs typeface="Tahoma"/>
                </a:rPr>
                <a:t>slope</a:t>
              </a:r>
              <a:r>
                <a:rPr sz="1400" spc="-23" dirty="0">
                  <a:solidFill>
                    <a:srgbClr val="303A3E"/>
                  </a:solidFill>
                  <a:latin typeface="Tahoma"/>
                  <a:cs typeface="Tahoma"/>
                </a:rPr>
                <a:t> </a:t>
              </a:r>
              <a:r>
                <a:rPr sz="1400" spc="-45" dirty="0">
                  <a:solidFill>
                    <a:srgbClr val="303A3E"/>
                  </a:solidFill>
                  <a:latin typeface="Tahoma"/>
                  <a:cs typeface="Tahoma"/>
                </a:rPr>
                <a:t>of</a:t>
              </a:r>
              <a:r>
                <a:rPr sz="1400" spc="-25" dirty="0">
                  <a:solidFill>
                    <a:srgbClr val="303A3E"/>
                  </a:solidFill>
                  <a:latin typeface="Tahoma"/>
                  <a:cs typeface="Tahoma"/>
                </a:rPr>
                <a:t> </a:t>
              </a:r>
              <a:r>
                <a:rPr sz="1400" spc="-64" dirty="0">
                  <a:solidFill>
                    <a:srgbClr val="303A3E"/>
                  </a:solidFill>
                  <a:latin typeface="Tahoma"/>
                  <a:cs typeface="Tahoma"/>
                </a:rPr>
                <a:t>the</a:t>
              </a:r>
              <a:r>
                <a:rPr sz="1400" spc="-11" dirty="0">
                  <a:solidFill>
                    <a:srgbClr val="303A3E"/>
                  </a:solidFill>
                  <a:latin typeface="Tahoma"/>
                  <a:cs typeface="Tahoma"/>
                </a:rPr>
                <a:t> </a:t>
              </a:r>
              <a:r>
                <a:rPr sz="1400" spc="-42" dirty="0">
                  <a:solidFill>
                    <a:srgbClr val="303A3E"/>
                  </a:solidFill>
                  <a:latin typeface="Tahoma"/>
                  <a:cs typeface="Tahoma"/>
                </a:rPr>
                <a:t>surface</a:t>
              </a:r>
              <a:r>
                <a:rPr sz="1400" spc="-23" dirty="0">
                  <a:solidFill>
                    <a:srgbClr val="303A3E"/>
                  </a:solidFill>
                  <a:latin typeface="Tahoma"/>
                  <a:cs typeface="Tahoma"/>
                </a:rPr>
                <a:t> </a:t>
              </a:r>
              <a:r>
                <a:rPr sz="1400" spc="-56" dirty="0">
                  <a:solidFill>
                    <a:srgbClr val="303A3E"/>
                  </a:solidFill>
                  <a:latin typeface="Tahoma"/>
                  <a:cs typeface="Tahoma"/>
                </a:rPr>
                <a:t>created</a:t>
              </a:r>
              <a:r>
                <a:rPr sz="1400" spc="-25" dirty="0">
                  <a:solidFill>
                    <a:srgbClr val="303A3E"/>
                  </a:solidFill>
                  <a:latin typeface="Tahoma"/>
                  <a:cs typeface="Tahoma"/>
                </a:rPr>
                <a:t> </a:t>
              </a:r>
              <a:r>
                <a:rPr sz="1400" spc="-62" dirty="0">
                  <a:solidFill>
                    <a:srgbClr val="303A3E"/>
                  </a:solidFill>
                  <a:latin typeface="Tahoma"/>
                  <a:cs typeface="Tahoma"/>
                </a:rPr>
                <a:t>by</a:t>
              </a:r>
              <a:r>
                <a:rPr sz="1400" spc="-31" dirty="0">
                  <a:solidFill>
                    <a:srgbClr val="303A3E"/>
                  </a:solidFill>
                  <a:latin typeface="Tahoma"/>
                  <a:cs typeface="Tahoma"/>
                </a:rPr>
                <a:t> </a:t>
              </a:r>
              <a:r>
                <a:rPr sz="1400" spc="-62" dirty="0">
                  <a:solidFill>
                    <a:srgbClr val="303A3E"/>
                  </a:solidFill>
                  <a:latin typeface="Tahoma"/>
                  <a:cs typeface="Tahoma"/>
                </a:rPr>
                <a:t>the</a:t>
              </a:r>
              <a:r>
                <a:rPr sz="1400" spc="-20" dirty="0">
                  <a:solidFill>
                    <a:srgbClr val="303A3E"/>
                  </a:solidFill>
                  <a:latin typeface="Tahoma"/>
                  <a:cs typeface="Tahoma"/>
                </a:rPr>
                <a:t> </a:t>
              </a:r>
              <a:r>
                <a:rPr sz="1400" spc="-56" dirty="0">
                  <a:solidFill>
                    <a:srgbClr val="303A3E"/>
                  </a:solidFill>
                  <a:latin typeface="Tahoma"/>
                  <a:cs typeface="Tahoma"/>
                </a:rPr>
                <a:t>objective</a:t>
              </a:r>
              <a:r>
                <a:rPr sz="1400" spc="-20" dirty="0">
                  <a:solidFill>
                    <a:srgbClr val="303A3E"/>
                  </a:solidFill>
                  <a:latin typeface="Tahoma"/>
                  <a:cs typeface="Tahoma"/>
                </a:rPr>
                <a:t> </a:t>
              </a:r>
              <a:r>
                <a:rPr sz="1400" spc="-6" dirty="0">
                  <a:solidFill>
                    <a:srgbClr val="303A3E"/>
                  </a:solidFill>
                  <a:latin typeface="Tahoma"/>
                  <a:cs typeface="Tahoma"/>
                </a:rPr>
                <a:t>function </a:t>
              </a:r>
              <a:r>
                <a:rPr sz="1400" spc="-51" dirty="0">
                  <a:solidFill>
                    <a:srgbClr val="303A3E"/>
                  </a:solidFill>
                  <a:latin typeface="Tahoma"/>
                  <a:cs typeface="Tahoma"/>
                </a:rPr>
                <a:t>downhill</a:t>
              </a:r>
              <a:r>
                <a:rPr sz="1400" spc="-25" dirty="0">
                  <a:solidFill>
                    <a:srgbClr val="303A3E"/>
                  </a:solidFill>
                  <a:latin typeface="Tahoma"/>
                  <a:cs typeface="Tahoma"/>
                </a:rPr>
                <a:t> </a:t>
              </a:r>
              <a:r>
                <a:rPr sz="1400" spc="-48" dirty="0">
                  <a:solidFill>
                    <a:srgbClr val="303A3E"/>
                  </a:solidFill>
                  <a:latin typeface="Tahoma"/>
                  <a:cs typeface="Tahoma"/>
                </a:rPr>
                <a:t>until</a:t>
              </a:r>
              <a:r>
                <a:rPr sz="1400" spc="-17" dirty="0">
                  <a:solidFill>
                    <a:srgbClr val="303A3E"/>
                  </a:solidFill>
                  <a:latin typeface="Tahoma"/>
                  <a:cs typeface="Tahoma"/>
                </a:rPr>
                <a:t> </a:t>
              </a:r>
              <a:r>
                <a:rPr sz="1400" spc="-76" dirty="0">
                  <a:solidFill>
                    <a:srgbClr val="303A3E"/>
                  </a:solidFill>
                  <a:latin typeface="Tahoma"/>
                  <a:cs typeface="Tahoma"/>
                </a:rPr>
                <a:t>we</a:t>
              </a:r>
              <a:r>
                <a:rPr sz="1400" spc="-20" dirty="0">
                  <a:solidFill>
                    <a:srgbClr val="303A3E"/>
                  </a:solidFill>
                  <a:latin typeface="Tahoma"/>
                  <a:cs typeface="Tahoma"/>
                </a:rPr>
                <a:t> </a:t>
              </a:r>
              <a:r>
                <a:rPr sz="1400" spc="-53" dirty="0">
                  <a:solidFill>
                    <a:srgbClr val="303A3E"/>
                  </a:solidFill>
                  <a:latin typeface="Tahoma"/>
                  <a:cs typeface="Tahoma"/>
                </a:rPr>
                <a:t>reach</a:t>
              </a:r>
              <a:r>
                <a:rPr sz="1400" spc="-34" dirty="0">
                  <a:solidFill>
                    <a:srgbClr val="303A3E"/>
                  </a:solidFill>
                  <a:latin typeface="Tahoma"/>
                  <a:cs typeface="Tahoma"/>
                </a:rPr>
                <a:t> </a:t>
              </a:r>
              <a:r>
                <a:rPr sz="1400" spc="-90" dirty="0">
                  <a:solidFill>
                    <a:srgbClr val="303A3E"/>
                  </a:solidFill>
                  <a:latin typeface="Tahoma"/>
                  <a:cs typeface="Tahoma"/>
                </a:rPr>
                <a:t>a</a:t>
              </a:r>
              <a:r>
                <a:rPr sz="1400" spc="-25" dirty="0">
                  <a:solidFill>
                    <a:srgbClr val="303A3E"/>
                  </a:solidFill>
                  <a:latin typeface="Tahoma"/>
                  <a:cs typeface="Tahoma"/>
                </a:rPr>
                <a:t> </a:t>
              </a:r>
              <a:r>
                <a:rPr sz="1400" spc="-6" dirty="0">
                  <a:solidFill>
                    <a:srgbClr val="303A3E"/>
                  </a:solidFill>
                  <a:latin typeface="Tahoma"/>
                  <a:cs typeface="Tahoma"/>
                </a:rPr>
                <a:t>valley</a:t>
              </a:r>
              <a:endParaRPr sz="1400">
                <a:latin typeface="Tahoma"/>
                <a:cs typeface="Tahoma"/>
              </a:endParaRPr>
            </a:p>
          </p:txBody>
        </p:sp>
        <p:sp>
          <p:nvSpPr>
            <p:cNvPr id="6" name="object 6"/>
            <p:cNvSpPr txBox="1"/>
            <p:nvPr/>
          </p:nvSpPr>
          <p:spPr>
            <a:xfrm>
              <a:off x="2640549" y="2238131"/>
              <a:ext cx="3449003" cy="805804"/>
            </a:xfrm>
            <a:prstGeom prst="rect">
              <a:avLst/>
            </a:prstGeom>
            <a:solidFill>
              <a:srgbClr val="E1EFD9"/>
            </a:solidFill>
          </p:spPr>
          <p:txBody>
            <a:bodyPr vert="horz" wrap="square" lIns="0" tIns="17859" rIns="0" bIns="0" rtlCol="0">
              <a:spAutoFit/>
            </a:bodyPr>
            <a:lstStyle/>
            <a:p>
              <a:pPr marL="51435">
                <a:spcBef>
                  <a:spcPts val="141"/>
                </a:spcBef>
              </a:pPr>
              <a:r>
                <a:rPr sz="1400" b="1" spc="-6" dirty="0">
                  <a:solidFill>
                    <a:srgbClr val="C00000"/>
                  </a:solidFill>
                  <a:latin typeface="Calibri"/>
                  <a:cs typeface="Calibri"/>
                </a:rPr>
                <a:t>Steps</a:t>
              </a:r>
              <a:endParaRPr sz="1400" dirty="0">
                <a:latin typeface="Calibri"/>
                <a:cs typeface="Calibri"/>
              </a:endParaRPr>
            </a:p>
            <a:p>
              <a:pPr marL="51435" marR="93940" indent="-1786">
                <a:buSzPct val="94444"/>
                <a:buAutoNum type="arabicPeriod"/>
                <a:tabLst>
                  <a:tab pos="148947" algn="l"/>
                </a:tabLst>
              </a:pPr>
              <a:r>
                <a:rPr sz="1400" dirty="0">
                  <a:solidFill>
                    <a:srgbClr val="292929"/>
                  </a:solidFill>
                  <a:latin typeface="Calibri"/>
                  <a:cs typeface="Calibri"/>
                </a:rPr>
                <a:t>Compute</a:t>
              </a:r>
              <a:r>
                <a:rPr sz="1400" spc="-17" dirty="0">
                  <a:solidFill>
                    <a:srgbClr val="292929"/>
                  </a:solidFill>
                  <a:latin typeface="Calibri"/>
                  <a:cs typeface="Calibri"/>
                </a:rPr>
                <a:t> </a:t>
              </a:r>
              <a:r>
                <a:rPr sz="1400" dirty="0">
                  <a:solidFill>
                    <a:srgbClr val="292929"/>
                  </a:solidFill>
                  <a:latin typeface="Calibri"/>
                  <a:cs typeface="Calibri"/>
                </a:rPr>
                <a:t>the</a:t>
              </a:r>
              <a:r>
                <a:rPr sz="1400" spc="-14" dirty="0">
                  <a:solidFill>
                    <a:srgbClr val="292929"/>
                  </a:solidFill>
                  <a:latin typeface="Calibri"/>
                  <a:cs typeface="Calibri"/>
                </a:rPr>
                <a:t> </a:t>
              </a:r>
              <a:r>
                <a:rPr sz="1400" dirty="0">
                  <a:solidFill>
                    <a:srgbClr val="292929"/>
                  </a:solidFill>
                  <a:latin typeface="Calibri"/>
                  <a:cs typeface="Calibri"/>
                </a:rPr>
                <a:t>slope</a:t>
              </a:r>
              <a:r>
                <a:rPr sz="1400" spc="-23" dirty="0">
                  <a:solidFill>
                    <a:srgbClr val="292929"/>
                  </a:solidFill>
                  <a:latin typeface="Calibri"/>
                  <a:cs typeface="Calibri"/>
                </a:rPr>
                <a:t> </a:t>
              </a:r>
              <a:r>
                <a:rPr sz="1400" spc="-6" dirty="0">
                  <a:solidFill>
                    <a:srgbClr val="292929"/>
                  </a:solidFill>
                  <a:latin typeface="Calibri"/>
                  <a:cs typeface="Calibri"/>
                </a:rPr>
                <a:t>(gradient)</a:t>
              </a:r>
              <a:r>
                <a:rPr sz="1400" spc="-17" dirty="0">
                  <a:solidFill>
                    <a:srgbClr val="292929"/>
                  </a:solidFill>
                  <a:latin typeface="Calibri"/>
                  <a:cs typeface="Calibri"/>
                </a:rPr>
                <a:t> </a:t>
              </a:r>
              <a:r>
                <a:rPr sz="1400" dirty="0">
                  <a:solidFill>
                    <a:srgbClr val="292929"/>
                  </a:solidFill>
                  <a:latin typeface="Calibri"/>
                  <a:cs typeface="Calibri"/>
                </a:rPr>
                <a:t>that</a:t>
              </a:r>
              <a:r>
                <a:rPr sz="1400" spc="-25" dirty="0">
                  <a:solidFill>
                    <a:srgbClr val="292929"/>
                  </a:solidFill>
                  <a:latin typeface="Calibri"/>
                  <a:cs typeface="Calibri"/>
                </a:rPr>
                <a:t> </a:t>
              </a:r>
              <a:r>
                <a:rPr sz="1400" dirty="0">
                  <a:solidFill>
                    <a:srgbClr val="292929"/>
                  </a:solidFill>
                  <a:latin typeface="Calibri"/>
                  <a:cs typeface="Calibri"/>
                </a:rPr>
                <a:t>is</a:t>
              </a:r>
              <a:r>
                <a:rPr sz="1400" spc="-23" dirty="0">
                  <a:solidFill>
                    <a:srgbClr val="292929"/>
                  </a:solidFill>
                  <a:latin typeface="Calibri"/>
                  <a:cs typeface="Calibri"/>
                </a:rPr>
                <a:t> </a:t>
              </a:r>
              <a:r>
                <a:rPr sz="1400" dirty="0">
                  <a:solidFill>
                    <a:srgbClr val="292929"/>
                  </a:solidFill>
                  <a:latin typeface="Calibri"/>
                  <a:cs typeface="Calibri"/>
                </a:rPr>
                <a:t>the</a:t>
              </a:r>
              <a:r>
                <a:rPr sz="1400" spc="-14" dirty="0">
                  <a:solidFill>
                    <a:srgbClr val="292929"/>
                  </a:solidFill>
                  <a:latin typeface="Calibri"/>
                  <a:cs typeface="Calibri"/>
                </a:rPr>
                <a:t> </a:t>
              </a:r>
              <a:r>
                <a:rPr sz="1400" spc="-6" dirty="0">
                  <a:solidFill>
                    <a:srgbClr val="292929"/>
                  </a:solidFill>
                  <a:latin typeface="Calibri"/>
                  <a:cs typeface="Calibri"/>
                </a:rPr>
                <a:t>first-</a:t>
              </a:r>
              <a:r>
                <a:rPr sz="1400" dirty="0">
                  <a:solidFill>
                    <a:srgbClr val="292929"/>
                  </a:solidFill>
                  <a:latin typeface="Calibri"/>
                  <a:cs typeface="Calibri"/>
                </a:rPr>
                <a:t>order</a:t>
              </a:r>
              <a:r>
                <a:rPr sz="1400" spc="-20" dirty="0">
                  <a:solidFill>
                    <a:srgbClr val="292929"/>
                  </a:solidFill>
                  <a:latin typeface="Calibri"/>
                  <a:cs typeface="Calibri"/>
                </a:rPr>
                <a:t> </a:t>
              </a:r>
              <a:r>
                <a:rPr sz="1400" spc="-6" dirty="0">
                  <a:solidFill>
                    <a:srgbClr val="292929"/>
                  </a:solidFill>
                  <a:latin typeface="Calibri"/>
                  <a:cs typeface="Calibri"/>
                </a:rPr>
                <a:t>derivative </a:t>
              </a:r>
              <a:r>
                <a:rPr sz="1400" dirty="0">
                  <a:solidFill>
                    <a:srgbClr val="292929"/>
                  </a:solidFill>
                  <a:latin typeface="Calibri"/>
                  <a:cs typeface="Calibri"/>
                </a:rPr>
                <a:t>of</a:t>
              </a:r>
              <a:r>
                <a:rPr sz="1400" spc="-23" dirty="0">
                  <a:solidFill>
                    <a:srgbClr val="292929"/>
                  </a:solidFill>
                  <a:latin typeface="Calibri"/>
                  <a:cs typeface="Calibri"/>
                </a:rPr>
                <a:t> </a:t>
              </a:r>
              <a:r>
                <a:rPr sz="1400" dirty="0">
                  <a:solidFill>
                    <a:srgbClr val="292929"/>
                  </a:solidFill>
                  <a:latin typeface="Calibri"/>
                  <a:cs typeface="Calibri"/>
                </a:rPr>
                <a:t>the</a:t>
              </a:r>
              <a:r>
                <a:rPr sz="1400" spc="-14" dirty="0">
                  <a:solidFill>
                    <a:srgbClr val="292929"/>
                  </a:solidFill>
                  <a:latin typeface="Calibri"/>
                  <a:cs typeface="Calibri"/>
                </a:rPr>
                <a:t> </a:t>
              </a:r>
              <a:r>
                <a:rPr sz="1400" dirty="0">
                  <a:solidFill>
                    <a:srgbClr val="292929"/>
                  </a:solidFill>
                  <a:latin typeface="Calibri"/>
                  <a:cs typeface="Calibri"/>
                </a:rPr>
                <a:t>function</a:t>
              </a:r>
              <a:r>
                <a:rPr sz="1400" spc="-11" dirty="0">
                  <a:solidFill>
                    <a:srgbClr val="292929"/>
                  </a:solidFill>
                  <a:latin typeface="Calibri"/>
                  <a:cs typeface="Calibri"/>
                </a:rPr>
                <a:t> </a:t>
              </a:r>
              <a:r>
                <a:rPr sz="1400" dirty="0">
                  <a:solidFill>
                    <a:srgbClr val="292929"/>
                  </a:solidFill>
                  <a:latin typeface="Calibri"/>
                  <a:cs typeface="Calibri"/>
                </a:rPr>
                <a:t>at</a:t>
              </a:r>
              <a:r>
                <a:rPr sz="1400" spc="-23" dirty="0">
                  <a:solidFill>
                    <a:srgbClr val="292929"/>
                  </a:solidFill>
                  <a:latin typeface="Calibri"/>
                  <a:cs typeface="Calibri"/>
                </a:rPr>
                <a:t> </a:t>
              </a:r>
              <a:r>
                <a:rPr sz="1400" dirty="0">
                  <a:solidFill>
                    <a:srgbClr val="292929"/>
                  </a:solidFill>
                  <a:latin typeface="Calibri"/>
                  <a:cs typeface="Calibri"/>
                </a:rPr>
                <a:t>the</a:t>
              </a:r>
              <a:r>
                <a:rPr sz="1400" spc="-20" dirty="0">
                  <a:solidFill>
                    <a:srgbClr val="292929"/>
                  </a:solidFill>
                  <a:latin typeface="Calibri"/>
                  <a:cs typeface="Calibri"/>
                </a:rPr>
                <a:t> </a:t>
              </a:r>
              <a:r>
                <a:rPr sz="1400" dirty="0">
                  <a:solidFill>
                    <a:srgbClr val="292929"/>
                  </a:solidFill>
                  <a:latin typeface="Calibri"/>
                  <a:cs typeface="Calibri"/>
                </a:rPr>
                <a:t>current</a:t>
              </a:r>
              <a:r>
                <a:rPr sz="1400" spc="-20" dirty="0">
                  <a:solidFill>
                    <a:srgbClr val="292929"/>
                  </a:solidFill>
                  <a:latin typeface="Calibri"/>
                  <a:cs typeface="Calibri"/>
                </a:rPr>
                <a:t> </a:t>
              </a:r>
              <a:r>
                <a:rPr sz="1400" spc="-11" dirty="0">
                  <a:solidFill>
                    <a:srgbClr val="292929"/>
                  </a:solidFill>
                  <a:latin typeface="Calibri"/>
                  <a:cs typeface="Calibri"/>
                </a:rPr>
                <a:t>point</a:t>
              </a:r>
              <a:endParaRPr sz="1400" dirty="0">
                <a:latin typeface="Calibri"/>
                <a:cs typeface="Calibri"/>
              </a:endParaRPr>
            </a:p>
            <a:p>
              <a:pPr marL="148947" indent="-99298">
                <a:buSzPct val="94444"/>
                <a:buAutoNum type="arabicPeriod"/>
                <a:tabLst>
                  <a:tab pos="148947" algn="l"/>
                </a:tabLst>
              </a:pPr>
              <a:r>
                <a:rPr sz="1400" spc="-6" dirty="0">
                  <a:solidFill>
                    <a:srgbClr val="292929"/>
                  </a:solidFill>
                  <a:latin typeface="Calibri"/>
                  <a:cs typeface="Calibri"/>
                </a:rPr>
                <a:t>Move-</a:t>
              </a:r>
              <a:r>
                <a:rPr sz="1400" dirty="0">
                  <a:solidFill>
                    <a:srgbClr val="292929"/>
                  </a:solidFill>
                  <a:latin typeface="Calibri"/>
                  <a:cs typeface="Calibri"/>
                </a:rPr>
                <a:t>in</a:t>
              </a:r>
              <a:r>
                <a:rPr sz="1400" spc="-25" dirty="0">
                  <a:solidFill>
                    <a:srgbClr val="292929"/>
                  </a:solidFill>
                  <a:latin typeface="Calibri"/>
                  <a:cs typeface="Calibri"/>
                </a:rPr>
                <a:t> </a:t>
              </a:r>
              <a:r>
                <a:rPr sz="1400" dirty="0">
                  <a:solidFill>
                    <a:srgbClr val="292929"/>
                  </a:solidFill>
                  <a:latin typeface="Calibri"/>
                  <a:cs typeface="Calibri"/>
                </a:rPr>
                <a:t>the</a:t>
              </a:r>
              <a:r>
                <a:rPr sz="1400" spc="-28" dirty="0">
                  <a:solidFill>
                    <a:srgbClr val="292929"/>
                  </a:solidFill>
                  <a:latin typeface="Calibri"/>
                  <a:cs typeface="Calibri"/>
                </a:rPr>
                <a:t> </a:t>
              </a:r>
              <a:r>
                <a:rPr sz="1400" dirty="0">
                  <a:solidFill>
                    <a:srgbClr val="292929"/>
                  </a:solidFill>
                  <a:latin typeface="Calibri"/>
                  <a:cs typeface="Calibri"/>
                </a:rPr>
                <a:t>opposite</a:t>
              </a:r>
              <a:r>
                <a:rPr sz="1400" spc="-20" dirty="0">
                  <a:solidFill>
                    <a:srgbClr val="292929"/>
                  </a:solidFill>
                  <a:latin typeface="Calibri"/>
                  <a:cs typeface="Calibri"/>
                </a:rPr>
                <a:t> </a:t>
              </a:r>
              <a:r>
                <a:rPr sz="1400" dirty="0">
                  <a:solidFill>
                    <a:srgbClr val="292929"/>
                  </a:solidFill>
                  <a:latin typeface="Calibri"/>
                  <a:cs typeface="Calibri"/>
                </a:rPr>
                <a:t>direction</a:t>
              </a:r>
              <a:r>
                <a:rPr sz="1400" spc="-11" dirty="0">
                  <a:solidFill>
                    <a:srgbClr val="292929"/>
                  </a:solidFill>
                  <a:latin typeface="Calibri"/>
                  <a:cs typeface="Calibri"/>
                </a:rPr>
                <a:t> </a:t>
              </a:r>
              <a:r>
                <a:rPr sz="1400" dirty="0">
                  <a:solidFill>
                    <a:srgbClr val="292929"/>
                  </a:solidFill>
                  <a:latin typeface="Calibri"/>
                  <a:cs typeface="Calibri"/>
                </a:rPr>
                <a:t>of</a:t>
              </a:r>
              <a:r>
                <a:rPr sz="1400" spc="-31" dirty="0">
                  <a:solidFill>
                    <a:srgbClr val="292929"/>
                  </a:solidFill>
                  <a:latin typeface="Calibri"/>
                  <a:cs typeface="Calibri"/>
                </a:rPr>
                <a:t> </a:t>
              </a:r>
              <a:r>
                <a:rPr sz="1400" dirty="0">
                  <a:solidFill>
                    <a:srgbClr val="292929"/>
                  </a:solidFill>
                  <a:latin typeface="Calibri"/>
                  <a:cs typeface="Calibri"/>
                </a:rPr>
                <a:t>the</a:t>
              </a:r>
              <a:r>
                <a:rPr sz="1400" spc="-23" dirty="0">
                  <a:solidFill>
                    <a:srgbClr val="292929"/>
                  </a:solidFill>
                  <a:latin typeface="Calibri"/>
                  <a:cs typeface="Calibri"/>
                </a:rPr>
                <a:t> </a:t>
              </a:r>
              <a:r>
                <a:rPr sz="1400" dirty="0">
                  <a:solidFill>
                    <a:srgbClr val="292929"/>
                  </a:solidFill>
                  <a:latin typeface="Calibri"/>
                  <a:cs typeface="Calibri"/>
                </a:rPr>
                <a:t>slope</a:t>
              </a:r>
              <a:r>
                <a:rPr sz="1400" spc="-28" dirty="0">
                  <a:solidFill>
                    <a:srgbClr val="292929"/>
                  </a:solidFill>
                  <a:latin typeface="Calibri"/>
                  <a:cs typeface="Calibri"/>
                </a:rPr>
                <a:t> </a:t>
              </a:r>
              <a:r>
                <a:rPr sz="1400" dirty="0">
                  <a:solidFill>
                    <a:srgbClr val="292929"/>
                  </a:solidFill>
                  <a:latin typeface="Calibri"/>
                  <a:cs typeface="Calibri"/>
                </a:rPr>
                <a:t>increase</a:t>
              </a:r>
              <a:r>
                <a:rPr sz="1400" spc="-23" dirty="0">
                  <a:solidFill>
                    <a:srgbClr val="292929"/>
                  </a:solidFill>
                  <a:latin typeface="Calibri"/>
                  <a:cs typeface="Calibri"/>
                </a:rPr>
                <a:t> </a:t>
              </a:r>
              <a:r>
                <a:rPr sz="1400" dirty="0">
                  <a:solidFill>
                    <a:srgbClr val="292929"/>
                  </a:solidFill>
                  <a:latin typeface="Calibri"/>
                  <a:cs typeface="Calibri"/>
                </a:rPr>
                <a:t>from</a:t>
              </a:r>
              <a:r>
                <a:rPr sz="1400" spc="-28" dirty="0">
                  <a:solidFill>
                    <a:srgbClr val="292929"/>
                  </a:solidFill>
                  <a:latin typeface="Calibri"/>
                  <a:cs typeface="Calibri"/>
                </a:rPr>
                <a:t> </a:t>
              </a:r>
              <a:r>
                <a:rPr sz="1400" spc="-14" dirty="0">
                  <a:solidFill>
                    <a:srgbClr val="292929"/>
                  </a:solidFill>
                  <a:latin typeface="Calibri"/>
                  <a:cs typeface="Calibri"/>
                </a:rPr>
                <a:t>the</a:t>
              </a:r>
              <a:endParaRPr sz="1400" dirty="0">
                <a:latin typeface="Calibri"/>
                <a:cs typeface="Calibri"/>
              </a:endParaRPr>
            </a:p>
            <a:p>
              <a:pPr marL="51435"/>
              <a:r>
                <a:rPr sz="1400" dirty="0">
                  <a:solidFill>
                    <a:srgbClr val="292929"/>
                  </a:solidFill>
                  <a:latin typeface="Calibri"/>
                  <a:cs typeface="Calibri"/>
                </a:rPr>
                <a:t>current</a:t>
              </a:r>
              <a:r>
                <a:rPr sz="1400" spc="-31" dirty="0">
                  <a:solidFill>
                    <a:srgbClr val="292929"/>
                  </a:solidFill>
                  <a:latin typeface="Calibri"/>
                  <a:cs typeface="Calibri"/>
                </a:rPr>
                <a:t> </a:t>
              </a:r>
              <a:r>
                <a:rPr sz="1400" dirty="0">
                  <a:solidFill>
                    <a:srgbClr val="292929"/>
                  </a:solidFill>
                  <a:latin typeface="Calibri"/>
                  <a:cs typeface="Calibri"/>
                </a:rPr>
                <a:t>point</a:t>
              </a:r>
              <a:r>
                <a:rPr sz="1400" spc="-31" dirty="0">
                  <a:solidFill>
                    <a:srgbClr val="292929"/>
                  </a:solidFill>
                  <a:latin typeface="Calibri"/>
                  <a:cs typeface="Calibri"/>
                </a:rPr>
                <a:t> </a:t>
              </a:r>
              <a:r>
                <a:rPr sz="1400" dirty="0">
                  <a:solidFill>
                    <a:srgbClr val="292929"/>
                  </a:solidFill>
                  <a:latin typeface="Calibri"/>
                  <a:cs typeface="Calibri"/>
                </a:rPr>
                <a:t>by</a:t>
              </a:r>
              <a:r>
                <a:rPr sz="1400" spc="-31" dirty="0">
                  <a:solidFill>
                    <a:srgbClr val="292929"/>
                  </a:solidFill>
                  <a:latin typeface="Calibri"/>
                  <a:cs typeface="Calibri"/>
                </a:rPr>
                <a:t> </a:t>
              </a:r>
              <a:r>
                <a:rPr sz="1400" dirty="0">
                  <a:solidFill>
                    <a:srgbClr val="292929"/>
                  </a:solidFill>
                  <a:latin typeface="Calibri"/>
                  <a:cs typeface="Calibri"/>
                </a:rPr>
                <a:t>the</a:t>
              </a:r>
              <a:r>
                <a:rPr sz="1400" spc="-23" dirty="0">
                  <a:solidFill>
                    <a:srgbClr val="292929"/>
                  </a:solidFill>
                  <a:latin typeface="Calibri"/>
                  <a:cs typeface="Calibri"/>
                </a:rPr>
                <a:t> </a:t>
              </a:r>
              <a:r>
                <a:rPr sz="1400" dirty="0">
                  <a:solidFill>
                    <a:srgbClr val="292929"/>
                  </a:solidFill>
                  <a:latin typeface="Calibri"/>
                  <a:cs typeface="Calibri"/>
                </a:rPr>
                <a:t>computed</a:t>
              </a:r>
              <a:r>
                <a:rPr sz="1400" spc="-17" dirty="0">
                  <a:solidFill>
                    <a:srgbClr val="292929"/>
                  </a:solidFill>
                  <a:latin typeface="Calibri"/>
                  <a:cs typeface="Calibri"/>
                </a:rPr>
                <a:t> </a:t>
              </a:r>
              <a:r>
                <a:rPr sz="1400" spc="-6" dirty="0">
                  <a:solidFill>
                    <a:srgbClr val="292929"/>
                  </a:solidFill>
                  <a:latin typeface="Calibri"/>
                  <a:cs typeface="Calibri"/>
                </a:rPr>
                <a:t>amount</a:t>
              </a:r>
              <a:endParaRPr sz="1400" dirty="0">
                <a:latin typeface="Calibri"/>
                <a:cs typeface="Calibri"/>
              </a:endParaRPr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17217" y="2379567"/>
              <a:ext cx="3152966" cy="66436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71499" y="313604"/>
            <a:ext cx="11209376" cy="534117"/>
          </a:xfrm>
          <a:prstGeom prst="rect">
            <a:avLst/>
          </a:prstGeom>
        </p:spPr>
        <p:txBody>
          <a:bodyPr vert="horz" wrap="square" lIns="0" tIns="163191" rIns="0" bIns="0" rtlCol="0" anchor="ctr">
            <a:spAutoFit/>
          </a:bodyPr>
          <a:lstStyle/>
          <a:p>
            <a:pPr marL="156805">
              <a:lnSpc>
                <a:spcPct val="100000"/>
              </a:lnSpc>
              <a:spcBef>
                <a:spcPts val="56"/>
              </a:spcBef>
            </a:pPr>
            <a:r>
              <a:rPr sz="2400" spc="-110" dirty="0"/>
              <a:t>Bias-</a:t>
            </a:r>
            <a:r>
              <a:rPr sz="2400" spc="-23" dirty="0"/>
              <a:t> </a:t>
            </a:r>
            <a:r>
              <a:rPr sz="2400" spc="-115" dirty="0"/>
              <a:t>Variance</a:t>
            </a:r>
            <a:endParaRPr sz="2400" dirty="0"/>
          </a:p>
        </p:txBody>
      </p:sp>
      <p:grpSp>
        <p:nvGrpSpPr>
          <p:cNvPr id="3" name="object 3"/>
          <p:cNvGrpSpPr/>
          <p:nvPr/>
        </p:nvGrpSpPr>
        <p:grpSpPr>
          <a:xfrm>
            <a:off x="2438400" y="1600200"/>
            <a:ext cx="7924800" cy="3733800"/>
            <a:chOff x="460242" y="824483"/>
            <a:chExt cx="11348085" cy="500824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0242" y="1184147"/>
              <a:ext cx="5047882" cy="46482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797552" y="824483"/>
              <a:ext cx="3238500" cy="159105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568461" y="2439923"/>
              <a:ext cx="5239490" cy="244754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71499" y="392389"/>
            <a:ext cx="11209376" cy="376546"/>
          </a:xfrm>
          <a:prstGeom prst="rect">
            <a:avLst/>
          </a:prstGeom>
        </p:spPr>
        <p:txBody>
          <a:bodyPr vert="horz" wrap="square" lIns="0" tIns="7144" rIns="0" bIns="0" rtlCol="0" anchor="ctr">
            <a:spAutoFit/>
          </a:bodyPr>
          <a:lstStyle/>
          <a:p>
            <a:pPr marL="7144">
              <a:lnSpc>
                <a:spcPct val="100000"/>
              </a:lnSpc>
              <a:spcBef>
                <a:spcPts val="56"/>
              </a:spcBef>
            </a:pPr>
            <a:r>
              <a:rPr sz="2400" spc="-155" dirty="0"/>
              <a:t>Bias</a:t>
            </a:r>
            <a:r>
              <a:rPr sz="2400" spc="-28" dirty="0"/>
              <a:t> </a:t>
            </a:r>
            <a:r>
              <a:rPr sz="2400" spc="-149" dirty="0"/>
              <a:t>and</a:t>
            </a:r>
            <a:r>
              <a:rPr sz="2400" spc="-23" dirty="0"/>
              <a:t> </a:t>
            </a:r>
            <a:r>
              <a:rPr sz="2400" spc="-138" dirty="0"/>
              <a:t>Variance</a:t>
            </a:r>
            <a:r>
              <a:rPr sz="2400" spc="-39" dirty="0"/>
              <a:t> </a:t>
            </a:r>
            <a:r>
              <a:rPr sz="2400" spc="-90" dirty="0"/>
              <a:t>trade-</a:t>
            </a:r>
            <a:r>
              <a:rPr sz="2400" spc="-68" dirty="0"/>
              <a:t>off</a:t>
            </a:r>
            <a:endParaRPr sz="240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46946F6-C806-51BC-1CF9-FA35BCA3B3A9}"/>
              </a:ext>
            </a:extLst>
          </p:cNvPr>
          <p:cNvGrpSpPr/>
          <p:nvPr/>
        </p:nvGrpSpPr>
        <p:grpSpPr>
          <a:xfrm>
            <a:off x="1456386" y="839273"/>
            <a:ext cx="9448800" cy="4724400"/>
            <a:chOff x="3350227" y="218814"/>
            <a:chExt cx="5526406" cy="3325499"/>
          </a:xfrm>
        </p:grpSpPr>
        <p:pic>
          <p:nvPicPr>
            <p:cNvPr id="2" name="object 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350227" y="642938"/>
              <a:ext cx="5491544" cy="2657475"/>
            </a:xfrm>
            <a:prstGeom prst="rect">
              <a:avLst/>
            </a:prstGeom>
          </p:spPr>
        </p:pic>
        <p:sp>
          <p:nvSpPr>
            <p:cNvPr id="3" name="object 3"/>
            <p:cNvSpPr txBox="1"/>
            <p:nvPr/>
          </p:nvSpPr>
          <p:spPr>
            <a:xfrm>
              <a:off x="5414057" y="218814"/>
              <a:ext cx="3462576" cy="163090"/>
            </a:xfrm>
            <a:prstGeom prst="rect">
              <a:avLst/>
            </a:prstGeom>
          </p:spPr>
          <p:txBody>
            <a:bodyPr vert="horz" wrap="square" lIns="0" tIns="7144" rIns="0" bIns="0" rtlCol="0">
              <a:spAutoFit/>
            </a:bodyPr>
            <a:lstStyle/>
            <a:p>
              <a:pPr marL="7144">
                <a:spcBef>
                  <a:spcPts val="56"/>
                </a:spcBef>
              </a:pPr>
              <a:r>
                <a:rPr sz="1013" b="1" i="1" dirty="0">
                  <a:solidFill>
                    <a:srgbClr val="FF0000"/>
                  </a:solidFill>
                  <a:latin typeface="Calibri"/>
                  <a:cs typeface="Calibri"/>
                </a:rPr>
                <a:t>What</a:t>
              </a:r>
              <a:r>
                <a:rPr sz="1013" b="1" i="1" spc="-25" dirty="0">
                  <a:solidFill>
                    <a:srgbClr val="FF0000"/>
                  </a:solidFill>
                  <a:latin typeface="Calibri"/>
                  <a:cs typeface="Calibri"/>
                </a:rPr>
                <a:t> </a:t>
              </a:r>
              <a:r>
                <a:rPr sz="1013" b="1" i="1" dirty="0">
                  <a:solidFill>
                    <a:srgbClr val="FF0000"/>
                  </a:solidFill>
                  <a:latin typeface="Calibri"/>
                  <a:cs typeface="Calibri"/>
                </a:rPr>
                <a:t>happens</a:t>
              </a:r>
              <a:r>
                <a:rPr sz="1013" b="1" i="1" spc="-17" dirty="0">
                  <a:solidFill>
                    <a:srgbClr val="FF0000"/>
                  </a:solidFill>
                  <a:latin typeface="Calibri"/>
                  <a:cs typeface="Calibri"/>
                </a:rPr>
                <a:t> </a:t>
              </a:r>
              <a:r>
                <a:rPr sz="1013" b="1" i="1" dirty="0">
                  <a:solidFill>
                    <a:srgbClr val="FF0000"/>
                  </a:solidFill>
                  <a:latin typeface="Calibri"/>
                  <a:cs typeface="Calibri"/>
                </a:rPr>
                <a:t>if</a:t>
              </a:r>
              <a:r>
                <a:rPr sz="1013" b="1" i="1" spc="-25" dirty="0">
                  <a:solidFill>
                    <a:srgbClr val="FF0000"/>
                  </a:solidFill>
                  <a:latin typeface="Calibri"/>
                  <a:cs typeface="Calibri"/>
                </a:rPr>
                <a:t> </a:t>
              </a:r>
              <a:r>
                <a:rPr sz="1013" b="1" i="1" dirty="0">
                  <a:solidFill>
                    <a:srgbClr val="FF0000"/>
                  </a:solidFill>
                  <a:latin typeface="Calibri"/>
                  <a:cs typeface="Calibri"/>
                </a:rPr>
                <a:t>you</a:t>
              </a:r>
              <a:r>
                <a:rPr sz="1013" b="1" i="1" spc="-31" dirty="0">
                  <a:solidFill>
                    <a:srgbClr val="FF0000"/>
                  </a:solidFill>
                  <a:latin typeface="Calibri"/>
                  <a:cs typeface="Calibri"/>
                </a:rPr>
                <a:t> </a:t>
              </a:r>
              <a:r>
                <a:rPr sz="1013" b="1" i="1" dirty="0">
                  <a:solidFill>
                    <a:srgbClr val="FF0000"/>
                  </a:solidFill>
                  <a:latin typeface="Calibri"/>
                  <a:cs typeface="Calibri"/>
                </a:rPr>
                <a:t>train</a:t>
              </a:r>
              <a:r>
                <a:rPr sz="1013" b="1" i="1" spc="-28" dirty="0">
                  <a:solidFill>
                    <a:srgbClr val="FF0000"/>
                  </a:solidFill>
                  <a:latin typeface="Calibri"/>
                  <a:cs typeface="Calibri"/>
                </a:rPr>
                <a:t> </a:t>
              </a:r>
              <a:r>
                <a:rPr sz="1013" b="1" i="1" dirty="0">
                  <a:solidFill>
                    <a:srgbClr val="FF0000"/>
                  </a:solidFill>
                  <a:latin typeface="Calibri"/>
                  <a:cs typeface="Calibri"/>
                </a:rPr>
                <a:t>with</a:t>
              </a:r>
              <a:r>
                <a:rPr sz="1013" b="1" i="1" spc="-31" dirty="0">
                  <a:solidFill>
                    <a:srgbClr val="FF0000"/>
                  </a:solidFill>
                  <a:latin typeface="Calibri"/>
                  <a:cs typeface="Calibri"/>
                </a:rPr>
                <a:t> </a:t>
              </a:r>
              <a:r>
                <a:rPr sz="1013" b="1" i="1" dirty="0">
                  <a:solidFill>
                    <a:srgbClr val="FF0000"/>
                  </a:solidFill>
                  <a:latin typeface="Calibri"/>
                  <a:cs typeface="Calibri"/>
                </a:rPr>
                <a:t>different</a:t>
              </a:r>
              <a:r>
                <a:rPr sz="1013" b="1" i="1" spc="-17" dirty="0">
                  <a:solidFill>
                    <a:srgbClr val="FF0000"/>
                  </a:solidFill>
                  <a:latin typeface="Calibri"/>
                  <a:cs typeface="Calibri"/>
                </a:rPr>
                <a:t> </a:t>
              </a:r>
              <a:r>
                <a:rPr sz="1013" b="1" i="1" dirty="0">
                  <a:solidFill>
                    <a:srgbClr val="FF0000"/>
                  </a:solidFill>
                  <a:latin typeface="Calibri"/>
                  <a:cs typeface="Calibri"/>
                </a:rPr>
                <a:t>subsets</a:t>
              </a:r>
              <a:r>
                <a:rPr sz="1013" b="1" i="1" spc="-17" dirty="0">
                  <a:solidFill>
                    <a:srgbClr val="FF0000"/>
                  </a:solidFill>
                  <a:latin typeface="Calibri"/>
                  <a:cs typeface="Calibri"/>
                </a:rPr>
                <a:t> </a:t>
              </a:r>
              <a:r>
                <a:rPr sz="1013" b="1" i="1" dirty="0">
                  <a:solidFill>
                    <a:srgbClr val="FF0000"/>
                  </a:solidFill>
                  <a:latin typeface="Calibri"/>
                  <a:cs typeface="Calibri"/>
                </a:rPr>
                <a:t>of</a:t>
              </a:r>
              <a:r>
                <a:rPr sz="1013" b="1" i="1" spc="-20" dirty="0">
                  <a:solidFill>
                    <a:srgbClr val="FF0000"/>
                  </a:solidFill>
                  <a:latin typeface="Calibri"/>
                  <a:cs typeface="Calibri"/>
                </a:rPr>
                <a:t> </a:t>
              </a:r>
              <a:r>
                <a:rPr sz="1013" b="1" i="1" dirty="0">
                  <a:solidFill>
                    <a:srgbClr val="FF0000"/>
                  </a:solidFill>
                  <a:latin typeface="Calibri"/>
                  <a:cs typeface="Calibri"/>
                </a:rPr>
                <a:t>training</a:t>
              </a:r>
              <a:r>
                <a:rPr sz="1013" b="1" i="1" spc="-28" dirty="0">
                  <a:solidFill>
                    <a:srgbClr val="FF0000"/>
                  </a:solidFill>
                  <a:latin typeface="Calibri"/>
                  <a:cs typeface="Calibri"/>
                </a:rPr>
                <a:t> </a:t>
              </a:r>
              <a:r>
                <a:rPr sz="1013" b="1" i="1" spc="-11" dirty="0">
                  <a:solidFill>
                    <a:srgbClr val="FF0000"/>
                  </a:solidFill>
                  <a:latin typeface="Calibri"/>
                  <a:cs typeface="Calibri"/>
                </a:rPr>
                <a:t>data</a:t>
              </a:r>
              <a:endParaRPr sz="1013">
                <a:latin typeface="Calibri"/>
                <a:cs typeface="Calibri"/>
              </a:endParaRPr>
            </a:p>
          </p:txBody>
        </p:sp>
        <p:sp>
          <p:nvSpPr>
            <p:cNvPr id="5" name="object 5"/>
            <p:cNvSpPr txBox="1"/>
            <p:nvPr/>
          </p:nvSpPr>
          <p:spPr>
            <a:xfrm>
              <a:off x="3856220" y="3381223"/>
              <a:ext cx="2253853" cy="163090"/>
            </a:xfrm>
            <a:prstGeom prst="rect">
              <a:avLst/>
            </a:prstGeom>
          </p:spPr>
          <p:txBody>
            <a:bodyPr vert="horz" wrap="square" lIns="0" tIns="7144" rIns="0" bIns="0" rtlCol="0">
              <a:spAutoFit/>
            </a:bodyPr>
            <a:lstStyle/>
            <a:p>
              <a:pPr marL="7144">
                <a:spcBef>
                  <a:spcPts val="56"/>
                </a:spcBef>
              </a:pPr>
              <a:r>
                <a:rPr sz="1013" b="1" dirty="0">
                  <a:solidFill>
                    <a:srgbClr val="C00000"/>
                  </a:solidFill>
                  <a:latin typeface="Calibri"/>
                  <a:cs typeface="Calibri"/>
                </a:rPr>
                <a:t>sine</a:t>
              </a:r>
              <a:r>
                <a:rPr sz="1013" b="1" spc="-23" dirty="0">
                  <a:solidFill>
                    <a:srgbClr val="C00000"/>
                  </a:solidFill>
                  <a:latin typeface="Calibri"/>
                  <a:cs typeface="Calibri"/>
                </a:rPr>
                <a:t> </a:t>
              </a:r>
              <a:r>
                <a:rPr sz="1013" b="1" dirty="0">
                  <a:solidFill>
                    <a:srgbClr val="C00000"/>
                  </a:solidFill>
                  <a:latin typeface="Calibri"/>
                  <a:cs typeface="Calibri"/>
                </a:rPr>
                <a:t>curve(Black</a:t>
              </a:r>
              <a:r>
                <a:rPr sz="1013" b="1" spc="-23" dirty="0">
                  <a:solidFill>
                    <a:srgbClr val="C00000"/>
                  </a:solidFill>
                  <a:latin typeface="Calibri"/>
                  <a:cs typeface="Calibri"/>
                </a:rPr>
                <a:t> </a:t>
              </a:r>
              <a:r>
                <a:rPr sz="1013" b="1" dirty="0">
                  <a:solidFill>
                    <a:srgbClr val="C00000"/>
                  </a:solidFill>
                  <a:latin typeface="Calibri"/>
                  <a:cs typeface="Calibri"/>
                </a:rPr>
                <a:t>color)</a:t>
              </a:r>
              <a:r>
                <a:rPr sz="1013" b="1" spc="-11" dirty="0">
                  <a:solidFill>
                    <a:srgbClr val="C00000"/>
                  </a:solidFill>
                  <a:latin typeface="Calibri"/>
                  <a:cs typeface="Calibri"/>
                </a:rPr>
                <a:t> </a:t>
              </a:r>
              <a:r>
                <a:rPr sz="1013" b="1" dirty="0">
                  <a:solidFill>
                    <a:srgbClr val="C00000"/>
                  </a:solidFill>
                  <a:latin typeface="Calibri"/>
                  <a:cs typeface="Calibri"/>
                </a:rPr>
                <a:t>is</a:t>
              </a:r>
              <a:r>
                <a:rPr sz="1013" b="1" spc="-3" dirty="0">
                  <a:solidFill>
                    <a:srgbClr val="C00000"/>
                  </a:solidFill>
                  <a:latin typeface="Calibri"/>
                  <a:cs typeface="Calibri"/>
                </a:rPr>
                <a:t> </a:t>
              </a:r>
              <a:r>
                <a:rPr sz="1013" b="1" dirty="0">
                  <a:solidFill>
                    <a:srgbClr val="C00000"/>
                  </a:solidFill>
                  <a:latin typeface="Calibri"/>
                  <a:cs typeface="Calibri"/>
                </a:rPr>
                <a:t>the</a:t>
              </a:r>
              <a:r>
                <a:rPr sz="1013" b="1" spc="-8" dirty="0">
                  <a:solidFill>
                    <a:srgbClr val="C00000"/>
                  </a:solidFill>
                  <a:latin typeface="Calibri"/>
                  <a:cs typeface="Calibri"/>
                </a:rPr>
                <a:t> </a:t>
              </a:r>
              <a:r>
                <a:rPr sz="1013" b="1" dirty="0">
                  <a:solidFill>
                    <a:srgbClr val="C00000"/>
                  </a:solidFill>
                  <a:latin typeface="Calibri"/>
                  <a:cs typeface="Calibri"/>
                </a:rPr>
                <a:t>actual</a:t>
              </a:r>
              <a:r>
                <a:rPr sz="1013" b="1" spc="-6" dirty="0">
                  <a:solidFill>
                    <a:srgbClr val="C00000"/>
                  </a:solidFill>
                  <a:latin typeface="Calibri"/>
                  <a:cs typeface="Calibri"/>
                </a:rPr>
                <a:t> model</a:t>
              </a:r>
              <a:endParaRPr sz="1013">
                <a:latin typeface="Calibri"/>
                <a:cs typeface="Calibri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40C8AD0-40AA-19CE-235A-5658AB697972}"/>
              </a:ext>
            </a:extLst>
          </p:cNvPr>
          <p:cNvSpPr txBox="1"/>
          <p:nvPr/>
        </p:nvSpPr>
        <p:spPr>
          <a:xfrm>
            <a:off x="1708597" y="1118316"/>
            <a:ext cx="525458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Top Row (High Bias - Underfitting)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6EACEC-5E3C-7C64-24EE-1B8290479152}"/>
              </a:ext>
            </a:extLst>
          </p:cNvPr>
          <p:cNvSpPr txBox="1"/>
          <p:nvPr/>
        </p:nvSpPr>
        <p:spPr>
          <a:xfrm>
            <a:off x="4692203" y="5293216"/>
            <a:ext cx="454624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Bottom Row (High Variance - Overfitting)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71499" y="392209"/>
            <a:ext cx="11209376" cy="376906"/>
          </a:xfrm>
          <a:prstGeom prst="rect">
            <a:avLst/>
          </a:prstGeom>
        </p:spPr>
        <p:txBody>
          <a:bodyPr vert="horz" wrap="square" lIns="0" tIns="7501" rIns="0" bIns="0" rtlCol="0" anchor="ctr">
            <a:spAutoFit/>
          </a:bodyPr>
          <a:lstStyle/>
          <a:p>
            <a:pPr marL="7144">
              <a:lnSpc>
                <a:spcPct val="100000"/>
              </a:lnSpc>
              <a:spcBef>
                <a:spcPts val="59"/>
              </a:spcBef>
            </a:pPr>
            <a:r>
              <a:rPr sz="2400" spc="-155" dirty="0"/>
              <a:t>Bias</a:t>
            </a:r>
            <a:r>
              <a:rPr sz="2400" spc="-39" dirty="0"/>
              <a:t> </a:t>
            </a:r>
            <a:r>
              <a:rPr sz="2400" spc="-149" dirty="0"/>
              <a:t>and</a:t>
            </a:r>
            <a:r>
              <a:rPr sz="2400" spc="-39" dirty="0"/>
              <a:t> </a:t>
            </a:r>
            <a:r>
              <a:rPr sz="2400" spc="-138" dirty="0"/>
              <a:t>Variance</a:t>
            </a:r>
            <a:r>
              <a:rPr sz="2400" spc="-48" dirty="0"/>
              <a:t> </a:t>
            </a:r>
            <a:r>
              <a:rPr sz="2400" spc="-84" dirty="0"/>
              <a:t>trade-</a:t>
            </a:r>
            <a:r>
              <a:rPr sz="2400" spc="-68" dirty="0"/>
              <a:t>off</a:t>
            </a:r>
            <a:endParaRPr sz="240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0D6878F-B803-EF6E-2F95-66711581E3CC}"/>
              </a:ext>
            </a:extLst>
          </p:cNvPr>
          <p:cNvGrpSpPr/>
          <p:nvPr/>
        </p:nvGrpSpPr>
        <p:grpSpPr>
          <a:xfrm>
            <a:off x="1981200" y="1066800"/>
            <a:ext cx="9448800" cy="4458540"/>
            <a:chOff x="2779300" y="86582"/>
            <a:chExt cx="6565964" cy="3110747"/>
          </a:xfrm>
        </p:grpSpPr>
        <p:grpSp>
          <p:nvGrpSpPr>
            <p:cNvPr id="3" name="object 3"/>
            <p:cNvGrpSpPr/>
            <p:nvPr/>
          </p:nvGrpSpPr>
          <p:grpSpPr>
            <a:xfrm>
              <a:off x="2779300" y="515208"/>
              <a:ext cx="3268980" cy="2682121"/>
              <a:chOff x="199644" y="915924"/>
              <a:chExt cx="5811520" cy="4768215"/>
            </a:xfrm>
          </p:grpSpPr>
          <p:pic>
            <p:nvPicPr>
              <p:cNvPr id="4" name="object 4"/>
              <p:cNvPicPr/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99644" y="958613"/>
                <a:ext cx="2904748" cy="4725513"/>
              </a:xfrm>
              <a:prstGeom prst="rect">
                <a:avLst/>
              </a:prstGeom>
            </p:spPr>
          </p:pic>
          <p:pic>
            <p:nvPicPr>
              <p:cNvPr id="5" name="object 5"/>
              <p:cNvPicPr/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3047999" y="915924"/>
                <a:ext cx="2962655" cy="2391155"/>
              </a:xfrm>
              <a:prstGeom prst="rect">
                <a:avLst/>
              </a:prstGeom>
            </p:spPr>
          </p:pic>
        </p:grpSp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36588" y="1311593"/>
              <a:ext cx="3090290" cy="75596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146577" y="86582"/>
              <a:ext cx="3006376" cy="942975"/>
            </a:xfrm>
            <a:prstGeom prst="rect">
              <a:avLst/>
            </a:prstGeom>
          </p:spPr>
        </p:pic>
        <p:sp>
          <p:nvSpPr>
            <p:cNvPr id="8" name="object 8"/>
            <p:cNvSpPr txBox="1"/>
            <p:nvPr/>
          </p:nvSpPr>
          <p:spPr>
            <a:xfrm>
              <a:off x="4395654" y="2336770"/>
              <a:ext cx="2336006" cy="607136"/>
            </a:xfrm>
            <a:prstGeom prst="rect">
              <a:avLst/>
            </a:prstGeom>
            <a:solidFill>
              <a:srgbClr val="DEEBF7"/>
            </a:solidFill>
          </p:spPr>
          <p:txBody>
            <a:bodyPr vert="horz" wrap="square" lIns="0" tIns="23574" rIns="0" bIns="0" rtlCol="0">
              <a:spAutoFit/>
            </a:bodyPr>
            <a:lstStyle/>
            <a:p>
              <a:pPr marL="51792" marR="112157" algn="just">
                <a:lnSpc>
                  <a:spcPct val="99600"/>
                </a:lnSpc>
                <a:spcBef>
                  <a:spcPts val="186"/>
                </a:spcBef>
              </a:pPr>
              <a:r>
                <a:rPr sz="1100" b="1" spc="-101" dirty="0">
                  <a:solidFill>
                    <a:srgbClr val="C00000"/>
                  </a:solidFill>
                  <a:latin typeface="Arial"/>
                  <a:cs typeface="Arial"/>
                </a:rPr>
                <a:t>Bias</a:t>
              </a:r>
              <a:r>
                <a:rPr sz="1100" b="1" spc="-20" dirty="0">
                  <a:solidFill>
                    <a:srgbClr val="C00000"/>
                  </a:solidFill>
                  <a:latin typeface="Arial"/>
                  <a:cs typeface="Arial"/>
                </a:rPr>
                <a:t> </a:t>
              </a:r>
              <a:r>
                <a:rPr sz="1100" dirty="0">
                  <a:solidFill>
                    <a:srgbClr val="292929"/>
                  </a:solidFill>
                  <a:latin typeface="Tahoma"/>
                  <a:cs typeface="Tahoma"/>
                </a:rPr>
                <a:t>is</a:t>
              </a:r>
              <a:r>
                <a:rPr sz="1100" spc="-28" dirty="0">
                  <a:solidFill>
                    <a:srgbClr val="292929"/>
                  </a:solidFill>
                  <a:latin typeface="Tahoma"/>
                  <a:cs typeface="Tahoma"/>
                </a:rPr>
                <a:t> </a:t>
              </a:r>
              <a:r>
                <a:rPr sz="1100" spc="-62" dirty="0">
                  <a:solidFill>
                    <a:srgbClr val="292929"/>
                  </a:solidFill>
                  <a:latin typeface="Tahoma"/>
                  <a:cs typeface="Tahoma"/>
                </a:rPr>
                <a:t>the</a:t>
              </a:r>
              <a:r>
                <a:rPr sz="1100" spc="-25" dirty="0">
                  <a:solidFill>
                    <a:srgbClr val="292929"/>
                  </a:solidFill>
                  <a:latin typeface="Tahoma"/>
                  <a:cs typeface="Tahoma"/>
                </a:rPr>
                <a:t> </a:t>
              </a:r>
              <a:r>
                <a:rPr sz="1100" b="1" spc="-68" dirty="0">
                  <a:solidFill>
                    <a:srgbClr val="292929"/>
                  </a:solidFill>
                  <a:latin typeface="Arial"/>
                  <a:cs typeface="Arial"/>
                </a:rPr>
                <a:t>difference</a:t>
              </a:r>
              <a:r>
                <a:rPr sz="1100" b="1" spc="-14" dirty="0">
                  <a:solidFill>
                    <a:srgbClr val="292929"/>
                  </a:solidFill>
                  <a:latin typeface="Arial"/>
                  <a:cs typeface="Arial"/>
                </a:rPr>
                <a:t> </a:t>
              </a:r>
              <a:r>
                <a:rPr sz="1100" b="1" spc="-79" dirty="0">
                  <a:solidFill>
                    <a:srgbClr val="292929"/>
                  </a:solidFill>
                  <a:latin typeface="Arial"/>
                  <a:cs typeface="Arial"/>
                </a:rPr>
                <a:t>between</a:t>
              </a:r>
              <a:r>
                <a:rPr sz="1100" b="1" spc="-28" dirty="0">
                  <a:solidFill>
                    <a:srgbClr val="292929"/>
                  </a:solidFill>
                  <a:latin typeface="Arial"/>
                  <a:cs typeface="Arial"/>
                </a:rPr>
                <a:t> </a:t>
              </a:r>
              <a:r>
                <a:rPr sz="1100" b="1" spc="-14" dirty="0">
                  <a:solidFill>
                    <a:srgbClr val="292929"/>
                  </a:solidFill>
                  <a:latin typeface="Arial"/>
                  <a:cs typeface="Arial"/>
                </a:rPr>
                <a:t>the </a:t>
              </a:r>
              <a:r>
                <a:rPr sz="1100" b="1" spc="-84" dirty="0">
                  <a:solidFill>
                    <a:srgbClr val="292929"/>
                  </a:solidFill>
                  <a:latin typeface="Arial"/>
                  <a:cs typeface="Arial"/>
                </a:rPr>
                <a:t>average</a:t>
              </a:r>
              <a:r>
                <a:rPr sz="1100" b="1" spc="-14" dirty="0">
                  <a:solidFill>
                    <a:srgbClr val="292929"/>
                  </a:solidFill>
                  <a:latin typeface="Arial"/>
                  <a:cs typeface="Arial"/>
                </a:rPr>
                <a:t> </a:t>
              </a:r>
              <a:r>
                <a:rPr sz="1100" b="1" spc="-76" dirty="0">
                  <a:solidFill>
                    <a:srgbClr val="292929"/>
                  </a:solidFill>
                  <a:latin typeface="Arial"/>
                  <a:cs typeface="Arial"/>
                </a:rPr>
                <a:t>prediction</a:t>
              </a:r>
              <a:r>
                <a:rPr sz="1100" b="1" spc="-8" dirty="0">
                  <a:solidFill>
                    <a:srgbClr val="292929"/>
                  </a:solidFill>
                  <a:latin typeface="Arial"/>
                  <a:cs typeface="Arial"/>
                </a:rPr>
                <a:t> </a:t>
              </a:r>
              <a:r>
                <a:rPr sz="1100" b="1" spc="-93" dirty="0">
                  <a:solidFill>
                    <a:srgbClr val="292929"/>
                  </a:solidFill>
                  <a:latin typeface="Arial"/>
                  <a:cs typeface="Arial"/>
                </a:rPr>
                <a:t>of</a:t>
              </a:r>
              <a:r>
                <a:rPr sz="1100" b="1" spc="-14" dirty="0">
                  <a:solidFill>
                    <a:srgbClr val="292929"/>
                  </a:solidFill>
                  <a:latin typeface="Arial"/>
                  <a:cs typeface="Arial"/>
                </a:rPr>
                <a:t> </a:t>
              </a:r>
              <a:r>
                <a:rPr sz="1100" b="1" spc="-98" dirty="0">
                  <a:solidFill>
                    <a:srgbClr val="292929"/>
                  </a:solidFill>
                  <a:latin typeface="Arial"/>
                  <a:cs typeface="Arial"/>
                </a:rPr>
                <a:t>our</a:t>
              </a:r>
              <a:r>
                <a:rPr sz="1100" b="1" spc="-8" dirty="0">
                  <a:solidFill>
                    <a:srgbClr val="292929"/>
                  </a:solidFill>
                  <a:latin typeface="Arial"/>
                  <a:cs typeface="Arial"/>
                </a:rPr>
                <a:t> </a:t>
              </a:r>
              <a:r>
                <a:rPr sz="1100" b="1" spc="-96" dirty="0">
                  <a:solidFill>
                    <a:srgbClr val="292929"/>
                  </a:solidFill>
                  <a:latin typeface="Arial"/>
                  <a:cs typeface="Arial"/>
                </a:rPr>
                <a:t>model</a:t>
              </a:r>
              <a:r>
                <a:rPr sz="1100" b="1" spc="-14" dirty="0">
                  <a:solidFill>
                    <a:srgbClr val="292929"/>
                  </a:solidFill>
                  <a:latin typeface="Arial"/>
                  <a:cs typeface="Arial"/>
                </a:rPr>
                <a:t> </a:t>
              </a:r>
              <a:r>
                <a:rPr sz="1100" b="1" spc="-96" dirty="0">
                  <a:solidFill>
                    <a:srgbClr val="292929"/>
                  </a:solidFill>
                  <a:latin typeface="Arial"/>
                  <a:cs typeface="Arial"/>
                </a:rPr>
                <a:t>and</a:t>
              </a:r>
              <a:r>
                <a:rPr sz="1100" b="1" spc="-14" dirty="0">
                  <a:solidFill>
                    <a:srgbClr val="292929"/>
                  </a:solidFill>
                  <a:latin typeface="Arial"/>
                  <a:cs typeface="Arial"/>
                </a:rPr>
                <a:t> </a:t>
              </a:r>
              <a:r>
                <a:rPr sz="1100" b="1" spc="-23" dirty="0">
                  <a:solidFill>
                    <a:srgbClr val="292929"/>
                  </a:solidFill>
                  <a:latin typeface="Arial"/>
                  <a:cs typeface="Arial"/>
                </a:rPr>
                <a:t>the </a:t>
              </a:r>
              <a:r>
                <a:rPr sz="1100" b="1" spc="-84" dirty="0">
                  <a:solidFill>
                    <a:srgbClr val="292929"/>
                  </a:solidFill>
                  <a:latin typeface="Arial"/>
                  <a:cs typeface="Arial"/>
                </a:rPr>
                <a:t>correct</a:t>
              </a:r>
              <a:r>
                <a:rPr sz="1100" b="1" spc="-23" dirty="0">
                  <a:solidFill>
                    <a:srgbClr val="292929"/>
                  </a:solidFill>
                  <a:latin typeface="Arial"/>
                  <a:cs typeface="Arial"/>
                </a:rPr>
                <a:t> </a:t>
              </a:r>
              <a:r>
                <a:rPr sz="1100" b="1" spc="-84" dirty="0">
                  <a:solidFill>
                    <a:srgbClr val="292929"/>
                  </a:solidFill>
                  <a:latin typeface="Arial"/>
                  <a:cs typeface="Arial"/>
                </a:rPr>
                <a:t>value</a:t>
              </a:r>
              <a:r>
                <a:rPr sz="1100" b="1" spc="-6" dirty="0">
                  <a:solidFill>
                    <a:srgbClr val="292929"/>
                  </a:solidFill>
                  <a:latin typeface="Arial"/>
                  <a:cs typeface="Arial"/>
                </a:rPr>
                <a:t> </a:t>
              </a:r>
              <a:r>
                <a:rPr sz="1100" spc="-51" dirty="0">
                  <a:solidFill>
                    <a:srgbClr val="292929"/>
                  </a:solidFill>
                  <a:latin typeface="Tahoma"/>
                  <a:cs typeface="Tahoma"/>
                </a:rPr>
                <a:t>which</a:t>
              </a:r>
              <a:r>
                <a:rPr sz="1100" spc="-20" dirty="0">
                  <a:solidFill>
                    <a:srgbClr val="292929"/>
                  </a:solidFill>
                  <a:latin typeface="Tahoma"/>
                  <a:cs typeface="Tahoma"/>
                </a:rPr>
                <a:t> </a:t>
              </a:r>
              <a:r>
                <a:rPr sz="1100" spc="-76" dirty="0">
                  <a:solidFill>
                    <a:srgbClr val="292929"/>
                  </a:solidFill>
                  <a:latin typeface="Tahoma"/>
                  <a:cs typeface="Tahoma"/>
                </a:rPr>
                <a:t>we</a:t>
              </a:r>
              <a:r>
                <a:rPr sz="1100" spc="-23" dirty="0">
                  <a:solidFill>
                    <a:srgbClr val="292929"/>
                  </a:solidFill>
                  <a:latin typeface="Tahoma"/>
                  <a:cs typeface="Tahoma"/>
                </a:rPr>
                <a:t> </a:t>
              </a:r>
              <a:r>
                <a:rPr sz="1100" spc="-68" dirty="0">
                  <a:solidFill>
                    <a:srgbClr val="292929"/>
                  </a:solidFill>
                  <a:latin typeface="Tahoma"/>
                  <a:cs typeface="Tahoma"/>
                </a:rPr>
                <a:t>are</a:t>
              </a:r>
              <a:r>
                <a:rPr sz="1100" spc="-25" dirty="0">
                  <a:solidFill>
                    <a:srgbClr val="292929"/>
                  </a:solidFill>
                  <a:latin typeface="Tahoma"/>
                  <a:cs typeface="Tahoma"/>
                </a:rPr>
                <a:t> </a:t>
              </a:r>
              <a:r>
                <a:rPr sz="1100" spc="-45" dirty="0">
                  <a:solidFill>
                    <a:srgbClr val="292929"/>
                  </a:solidFill>
                  <a:latin typeface="Tahoma"/>
                  <a:cs typeface="Tahoma"/>
                </a:rPr>
                <a:t>trying</a:t>
              </a:r>
              <a:r>
                <a:rPr sz="1100" spc="-20" dirty="0">
                  <a:solidFill>
                    <a:srgbClr val="292929"/>
                  </a:solidFill>
                  <a:latin typeface="Tahoma"/>
                  <a:cs typeface="Tahoma"/>
                </a:rPr>
                <a:t> </a:t>
              </a:r>
              <a:r>
                <a:rPr sz="1100" spc="-14" dirty="0">
                  <a:solidFill>
                    <a:srgbClr val="292929"/>
                  </a:solidFill>
                  <a:latin typeface="Tahoma"/>
                  <a:cs typeface="Tahoma"/>
                </a:rPr>
                <a:t>to </a:t>
              </a:r>
              <a:r>
                <a:rPr sz="1100" spc="-51" dirty="0">
                  <a:solidFill>
                    <a:srgbClr val="292929"/>
                  </a:solidFill>
                  <a:latin typeface="Tahoma"/>
                  <a:cs typeface="Tahoma"/>
                </a:rPr>
                <a:t>predict.</a:t>
              </a:r>
              <a:r>
                <a:rPr sz="1100" spc="-28" dirty="0">
                  <a:solidFill>
                    <a:srgbClr val="292929"/>
                  </a:solidFill>
                  <a:latin typeface="Tahoma"/>
                  <a:cs typeface="Tahoma"/>
                </a:rPr>
                <a:t> </a:t>
              </a:r>
              <a:r>
                <a:rPr sz="1100" spc="-37" dirty="0">
                  <a:solidFill>
                    <a:srgbClr val="292929"/>
                  </a:solidFill>
                  <a:latin typeface="Tahoma"/>
                  <a:cs typeface="Tahoma"/>
                </a:rPr>
                <a:t>Model</a:t>
              </a:r>
              <a:r>
                <a:rPr sz="1100" spc="-17" dirty="0">
                  <a:solidFill>
                    <a:srgbClr val="292929"/>
                  </a:solidFill>
                  <a:latin typeface="Tahoma"/>
                  <a:cs typeface="Tahoma"/>
                </a:rPr>
                <a:t> </a:t>
              </a:r>
              <a:r>
                <a:rPr sz="1100" spc="-62" dirty="0">
                  <a:solidFill>
                    <a:srgbClr val="292929"/>
                  </a:solidFill>
                  <a:latin typeface="Tahoma"/>
                  <a:cs typeface="Tahoma"/>
                </a:rPr>
                <a:t>with</a:t>
              </a:r>
              <a:r>
                <a:rPr sz="1100" spc="-25" dirty="0">
                  <a:solidFill>
                    <a:srgbClr val="292929"/>
                  </a:solidFill>
                  <a:latin typeface="Tahoma"/>
                  <a:cs typeface="Tahoma"/>
                </a:rPr>
                <a:t> </a:t>
              </a:r>
              <a:r>
                <a:rPr sz="1100" spc="-53" dirty="0">
                  <a:solidFill>
                    <a:srgbClr val="292929"/>
                  </a:solidFill>
                  <a:latin typeface="Tahoma"/>
                  <a:cs typeface="Tahoma"/>
                </a:rPr>
                <a:t>high</a:t>
              </a:r>
              <a:r>
                <a:rPr sz="1100" spc="-28" dirty="0">
                  <a:solidFill>
                    <a:srgbClr val="292929"/>
                  </a:solidFill>
                  <a:latin typeface="Tahoma"/>
                  <a:cs typeface="Tahoma"/>
                </a:rPr>
                <a:t> </a:t>
              </a:r>
              <a:r>
                <a:rPr sz="1100" spc="-39" dirty="0">
                  <a:solidFill>
                    <a:srgbClr val="292929"/>
                  </a:solidFill>
                  <a:latin typeface="Tahoma"/>
                  <a:cs typeface="Tahoma"/>
                </a:rPr>
                <a:t>bias</a:t>
              </a:r>
              <a:r>
                <a:rPr sz="1100" spc="-17" dirty="0">
                  <a:solidFill>
                    <a:srgbClr val="292929"/>
                  </a:solidFill>
                  <a:latin typeface="Tahoma"/>
                  <a:cs typeface="Tahoma"/>
                </a:rPr>
                <a:t> </a:t>
              </a:r>
              <a:r>
                <a:rPr sz="1100" spc="-62" dirty="0">
                  <a:solidFill>
                    <a:srgbClr val="292929"/>
                  </a:solidFill>
                  <a:latin typeface="Tahoma"/>
                  <a:cs typeface="Tahoma"/>
                </a:rPr>
                <a:t>pays</a:t>
              </a:r>
              <a:r>
                <a:rPr sz="1100" spc="-34" dirty="0">
                  <a:solidFill>
                    <a:srgbClr val="292929"/>
                  </a:solidFill>
                  <a:latin typeface="Tahoma"/>
                  <a:cs typeface="Tahoma"/>
                </a:rPr>
                <a:t> </a:t>
              </a:r>
              <a:r>
                <a:rPr sz="1100" spc="-11" dirty="0">
                  <a:solidFill>
                    <a:srgbClr val="292929"/>
                  </a:solidFill>
                  <a:latin typeface="Tahoma"/>
                  <a:cs typeface="Tahoma"/>
                </a:rPr>
                <a:t>very </a:t>
              </a:r>
              <a:r>
                <a:rPr sz="1100" spc="-45" dirty="0">
                  <a:solidFill>
                    <a:srgbClr val="292929"/>
                  </a:solidFill>
                  <a:latin typeface="Tahoma"/>
                  <a:cs typeface="Tahoma"/>
                </a:rPr>
                <a:t>little</a:t>
              </a:r>
              <a:r>
                <a:rPr sz="1100" spc="-3" dirty="0">
                  <a:solidFill>
                    <a:srgbClr val="292929"/>
                  </a:solidFill>
                  <a:latin typeface="Tahoma"/>
                  <a:cs typeface="Tahoma"/>
                </a:rPr>
                <a:t> </a:t>
              </a:r>
              <a:r>
                <a:rPr sz="1100" spc="-62" dirty="0">
                  <a:solidFill>
                    <a:srgbClr val="292929"/>
                  </a:solidFill>
                  <a:latin typeface="Tahoma"/>
                  <a:cs typeface="Tahoma"/>
                </a:rPr>
                <a:t>attention</a:t>
              </a:r>
              <a:r>
                <a:rPr sz="1100" spc="-8" dirty="0">
                  <a:solidFill>
                    <a:srgbClr val="292929"/>
                  </a:solidFill>
                  <a:latin typeface="Tahoma"/>
                  <a:cs typeface="Tahoma"/>
                </a:rPr>
                <a:t> </a:t>
              </a:r>
              <a:r>
                <a:rPr sz="1100" spc="-56" dirty="0">
                  <a:solidFill>
                    <a:srgbClr val="292929"/>
                  </a:solidFill>
                  <a:latin typeface="Tahoma"/>
                  <a:cs typeface="Tahoma"/>
                </a:rPr>
                <a:t>to</a:t>
              </a:r>
              <a:r>
                <a:rPr sz="1100" spc="-23" dirty="0">
                  <a:solidFill>
                    <a:srgbClr val="292929"/>
                  </a:solidFill>
                  <a:latin typeface="Tahoma"/>
                  <a:cs typeface="Tahoma"/>
                </a:rPr>
                <a:t> </a:t>
              </a:r>
              <a:r>
                <a:rPr sz="1100" spc="-64" dirty="0">
                  <a:solidFill>
                    <a:srgbClr val="292929"/>
                  </a:solidFill>
                  <a:latin typeface="Tahoma"/>
                  <a:cs typeface="Tahoma"/>
                </a:rPr>
                <a:t>the</a:t>
              </a:r>
              <a:r>
                <a:rPr sz="1100" spc="-3" dirty="0">
                  <a:solidFill>
                    <a:srgbClr val="292929"/>
                  </a:solidFill>
                  <a:latin typeface="Tahoma"/>
                  <a:cs typeface="Tahoma"/>
                </a:rPr>
                <a:t> </a:t>
              </a:r>
              <a:r>
                <a:rPr sz="1100" spc="-56" dirty="0">
                  <a:solidFill>
                    <a:srgbClr val="292929"/>
                  </a:solidFill>
                  <a:latin typeface="Tahoma"/>
                  <a:cs typeface="Tahoma"/>
                </a:rPr>
                <a:t>training</a:t>
              </a:r>
              <a:r>
                <a:rPr sz="1100" spc="-20" dirty="0">
                  <a:solidFill>
                    <a:srgbClr val="292929"/>
                  </a:solidFill>
                  <a:latin typeface="Tahoma"/>
                  <a:cs typeface="Tahoma"/>
                </a:rPr>
                <a:t> </a:t>
              </a:r>
              <a:r>
                <a:rPr sz="1100" spc="-79" dirty="0">
                  <a:solidFill>
                    <a:srgbClr val="292929"/>
                  </a:solidFill>
                  <a:latin typeface="Tahoma"/>
                  <a:cs typeface="Tahoma"/>
                </a:rPr>
                <a:t>data</a:t>
              </a:r>
              <a:r>
                <a:rPr sz="1100" spc="-20" dirty="0">
                  <a:solidFill>
                    <a:srgbClr val="292929"/>
                  </a:solidFill>
                  <a:latin typeface="Tahoma"/>
                  <a:cs typeface="Tahoma"/>
                </a:rPr>
                <a:t> </a:t>
              </a:r>
              <a:r>
                <a:rPr sz="1100" spc="-14" dirty="0">
                  <a:solidFill>
                    <a:srgbClr val="292929"/>
                  </a:solidFill>
                  <a:latin typeface="Tahoma"/>
                  <a:cs typeface="Tahoma"/>
                </a:rPr>
                <a:t>and </a:t>
              </a:r>
              <a:r>
                <a:rPr sz="1100" spc="-39" dirty="0">
                  <a:solidFill>
                    <a:srgbClr val="292929"/>
                  </a:solidFill>
                  <a:latin typeface="Tahoma"/>
                  <a:cs typeface="Tahoma"/>
                </a:rPr>
                <a:t>oversimplifies</a:t>
              </a:r>
              <a:r>
                <a:rPr sz="1100" spc="-6" dirty="0">
                  <a:solidFill>
                    <a:srgbClr val="292929"/>
                  </a:solidFill>
                  <a:latin typeface="Tahoma"/>
                  <a:cs typeface="Tahoma"/>
                </a:rPr>
                <a:t> </a:t>
              </a:r>
              <a:r>
                <a:rPr sz="1100" spc="-62" dirty="0">
                  <a:solidFill>
                    <a:srgbClr val="292929"/>
                  </a:solidFill>
                  <a:latin typeface="Tahoma"/>
                  <a:cs typeface="Tahoma"/>
                </a:rPr>
                <a:t>the</a:t>
              </a:r>
              <a:r>
                <a:rPr sz="1100" spc="-23" dirty="0">
                  <a:solidFill>
                    <a:srgbClr val="292929"/>
                  </a:solidFill>
                  <a:latin typeface="Tahoma"/>
                  <a:cs typeface="Tahoma"/>
                </a:rPr>
                <a:t> </a:t>
              </a:r>
              <a:r>
                <a:rPr sz="1100" spc="-56" dirty="0">
                  <a:solidFill>
                    <a:srgbClr val="292929"/>
                  </a:solidFill>
                  <a:latin typeface="Tahoma"/>
                  <a:cs typeface="Tahoma"/>
                </a:rPr>
                <a:t>model.</a:t>
              </a:r>
              <a:r>
                <a:rPr sz="1100" spc="-23" dirty="0">
                  <a:solidFill>
                    <a:srgbClr val="292929"/>
                  </a:solidFill>
                  <a:latin typeface="Tahoma"/>
                  <a:cs typeface="Tahoma"/>
                </a:rPr>
                <a:t> </a:t>
              </a:r>
              <a:r>
                <a:rPr sz="1100" spc="-101" dirty="0">
                  <a:solidFill>
                    <a:srgbClr val="292929"/>
                  </a:solidFill>
                  <a:latin typeface="Tahoma"/>
                  <a:cs typeface="Tahoma"/>
                </a:rPr>
                <a:t>It</a:t>
              </a:r>
              <a:r>
                <a:rPr sz="1100" spc="-28" dirty="0">
                  <a:solidFill>
                    <a:srgbClr val="292929"/>
                  </a:solidFill>
                  <a:latin typeface="Tahoma"/>
                  <a:cs typeface="Tahoma"/>
                </a:rPr>
                <a:t> </a:t>
              </a:r>
              <a:r>
                <a:rPr sz="1100" spc="-62" dirty="0">
                  <a:solidFill>
                    <a:srgbClr val="292929"/>
                  </a:solidFill>
                  <a:latin typeface="Tahoma"/>
                  <a:cs typeface="Tahoma"/>
                </a:rPr>
                <a:t>always</a:t>
              </a:r>
              <a:r>
                <a:rPr sz="1100" spc="-34" dirty="0">
                  <a:solidFill>
                    <a:srgbClr val="292929"/>
                  </a:solidFill>
                  <a:latin typeface="Tahoma"/>
                  <a:cs typeface="Tahoma"/>
                </a:rPr>
                <a:t> </a:t>
              </a:r>
              <a:r>
                <a:rPr sz="1100" spc="-6" dirty="0">
                  <a:solidFill>
                    <a:srgbClr val="292929"/>
                  </a:solidFill>
                  <a:latin typeface="Tahoma"/>
                  <a:cs typeface="Tahoma"/>
                </a:rPr>
                <a:t>leads </a:t>
              </a:r>
              <a:r>
                <a:rPr sz="1100" spc="-59" dirty="0">
                  <a:solidFill>
                    <a:srgbClr val="292929"/>
                  </a:solidFill>
                  <a:latin typeface="Tahoma"/>
                  <a:cs typeface="Tahoma"/>
                </a:rPr>
                <a:t>to</a:t>
              </a:r>
              <a:r>
                <a:rPr sz="1100" spc="-25" dirty="0">
                  <a:solidFill>
                    <a:srgbClr val="292929"/>
                  </a:solidFill>
                  <a:latin typeface="Tahoma"/>
                  <a:cs typeface="Tahoma"/>
                </a:rPr>
                <a:t> </a:t>
              </a:r>
              <a:r>
                <a:rPr sz="1100" b="1" spc="-84" dirty="0">
                  <a:solidFill>
                    <a:srgbClr val="292929"/>
                  </a:solidFill>
                  <a:latin typeface="Arial"/>
                  <a:cs typeface="Arial"/>
                </a:rPr>
                <a:t>high</a:t>
              </a:r>
              <a:r>
                <a:rPr sz="1100" b="1" spc="3" dirty="0">
                  <a:solidFill>
                    <a:srgbClr val="292929"/>
                  </a:solidFill>
                  <a:latin typeface="Arial"/>
                  <a:cs typeface="Arial"/>
                </a:rPr>
                <a:t> </a:t>
              </a:r>
              <a:r>
                <a:rPr sz="1100" b="1" spc="-76" dirty="0">
                  <a:solidFill>
                    <a:srgbClr val="292929"/>
                  </a:solidFill>
                  <a:latin typeface="Arial"/>
                  <a:cs typeface="Arial"/>
                </a:rPr>
                <a:t>error</a:t>
              </a:r>
              <a:r>
                <a:rPr sz="1100" b="1" spc="-14" dirty="0">
                  <a:solidFill>
                    <a:srgbClr val="292929"/>
                  </a:solidFill>
                  <a:latin typeface="Arial"/>
                  <a:cs typeface="Arial"/>
                </a:rPr>
                <a:t> </a:t>
              </a:r>
              <a:r>
                <a:rPr sz="1100" b="1" spc="-115" dirty="0">
                  <a:solidFill>
                    <a:srgbClr val="292929"/>
                  </a:solidFill>
                  <a:latin typeface="Arial"/>
                  <a:cs typeface="Arial"/>
                </a:rPr>
                <a:t>on</a:t>
              </a:r>
              <a:r>
                <a:rPr sz="1100" b="1" spc="-11" dirty="0">
                  <a:solidFill>
                    <a:srgbClr val="292929"/>
                  </a:solidFill>
                  <a:latin typeface="Arial"/>
                  <a:cs typeface="Arial"/>
                </a:rPr>
                <a:t> </a:t>
              </a:r>
              <a:r>
                <a:rPr sz="1100" b="1" spc="-73" dirty="0">
                  <a:solidFill>
                    <a:srgbClr val="292929"/>
                  </a:solidFill>
                  <a:latin typeface="Arial"/>
                  <a:cs typeface="Arial"/>
                </a:rPr>
                <a:t>training</a:t>
              </a:r>
              <a:r>
                <a:rPr sz="1100" b="1" spc="-8" dirty="0">
                  <a:solidFill>
                    <a:srgbClr val="292929"/>
                  </a:solidFill>
                  <a:latin typeface="Arial"/>
                  <a:cs typeface="Arial"/>
                </a:rPr>
                <a:t> </a:t>
              </a:r>
              <a:r>
                <a:rPr sz="1100" b="1" spc="-96" dirty="0">
                  <a:solidFill>
                    <a:srgbClr val="292929"/>
                  </a:solidFill>
                  <a:latin typeface="Arial"/>
                  <a:cs typeface="Arial"/>
                </a:rPr>
                <a:t>and</a:t>
              </a:r>
              <a:r>
                <a:rPr sz="1100" b="1" spc="-11" dirty="0">
                  <a:solidFill>
                    <a:srgbClr val="292929"/>
                  </a:solidFill>
                  <a:latin typeface="Arial"/>
                  <a:cs typeface="Arial"/>
                </a:rPr>
                <a:t> </a:t>
              </a:r>
              <a:r>
                <a:rPr sz="1100" b="1" spc="-70" dirty="0">
                  <a:solidFill>
                    <a:srgbClr val="292929"/>
                  </a:solidFill>
                  <a:latin typeface="Arial"/>
                  <a:cs typeface="Arial"/>
                </a:rPr>
                <a:t>test</a:t>
              </a:r>
              <a:r>
                <a:rPr sz="1100" b="1" spc="-20" dirty="0">
                  <a:solidFill>
                    <a:srgbClr val="292929"/>
                  </a:solidFill>
                  <a:latin typeface="Arial"/>
                  <a:cs typeface="Arial"/>
                </a:rPr>
                <a:t> </a:t>
              </a:r>
              <a:r>
                <a:rPr sz="1100" b="1" spc="-6" dirty="0">
                  <a:solidFill>
                    <a:srgbClr val="292929"/>
                  </a:solidFill>
                  <a:latin typeface="Arial"/>
                  <a:cs typeface="Arial"/>
                </a:rPr>
                <a:t>data</a:t>
              </a:r>
              <a:r>
                <a:rPr sz="1100" spc="-6" dirty="0">
                  <a:solidFill>
                    <a:srgbClr val="292929"/>
                  </a:solidFill>
                  <a:latin typeface="Calibri"/>
                  <a:cs typeface="Calibri"/>
                </a:rPr>
                <a:t>.</a:t>
              </a:r>
              <a:endParaRPr sz="1100" dirty="0">
                <a:latin typeface="Calibri"/>
                <a:cs typeface="Calibri"/>
              </a:endParaRPr>
            </a:p>
          </p:txBody>
        </p:sp>
        <p:sp>
          <p:nvSpPr>
            <p:cNvPr id="9" name="object 9"/>
            <p:cNvSpPr txBox="1"/>
            <p:nvPr/>
          </p:nvSpPr>
          <p:spPr>
            <a:xfrm>
              <a:off x="6770656" y="2219420"/>
              <a:ext cx="2574608" cy="724487"/>
            </a:xfrm>
            <a:prstGeom prst="rect">
              <a:avLst/>
            </a:prstGeom>
            <a:solidFill>
              <a:srgbClr val="FFF1CC"/>
            </a:solidFill>
          </p:spPr>
          <p:txBody>
            <a:bodyPr vert="horz" wrap="square" lIns="0" tIns="22503" rIns="0" bIns="0" rtlCol="0">
              <a:spAutoFit/>
            </a:bodyPr>
            <a:lstStyle/>
            <a:p>
              <a:pPr marL="51792" marR="102513">
                <a:spcBef>
                  <a:spcPts val="177"/>
                </a:spcBef>
              </a:pPr>
              <a:r>
                <a:rPr sz="1100" b="1" spc="-87" dirty="0">
                  <a:solidFill>
                    <a:srgbClr val="C00000"/>
                  </a:solidFill>
                  <a:latin typeface="Arial"/>
                  <a:cs typeface="Arial"/>
                </a:rPr>
                <a:t>Variance</a:t>
              </a:r>
              <a:r>
                <a:rPr sz="1100" b="1" spc="6" dirty="0">
                  <a:solidFill>
                    <a:srgbClr val="C00000"/>
                  </a:solidFill>
                  <a:latin typeface="Arial"/>
                  <a:cs typeface="Arial"/>
                </a:rPr>
                <a:t> </a:t>
              </a:r>
              <a:r>
                <a:rPr sz="1100" dirty="0">
                  <a:solidFill>
                    <a:srgbClr val="292929"/>
                  </a:solidFill>
                  <a:latin typeface="Tahoma"/>
                  <a:cs typeface="Tahoma"/>
                </a:rPr>
                <a:t>is</a:t>
              </a:r>
              <a:r>
                <a:rPr sz="1100" spc="-28" dirty="0">
                  <a:solidFill>
                    <a:srgbClr val="292929"/>
                  </a:solidFill>
                  <a:latin typeface="Tahoma"/>
                  <a:cs typeface="Tahoma"/>
                </a:rPr>
                <a:t> </a:t>
              </a:r>
              <a:r>
                <a:rPr sz="1100" spc="-64" dirty="0">
                  <a:solidFill>
                    <a:srgbClr val="292929"/>
                  </a:solidFill>
                  <a:latin typeface="Tahoma"/>
                  <a:cs typeface="Tahoma"/>
                </a:rPr>
                <a:t>the</a:t>
              </a:r>
              <a:r>
                <a:rPr sz="1100" spc="-11" dirty="0">
                  <a:solidFill>
                    <a:srgbClr val="292929"/>
                  </a:solidFill>
                  <a:latin typeface="Tahoma"/>
                  <a:cs typeface="Tahoma"/>
                </a:rPr>
                <a:t> </a:t>
              </a:r>
              <a:r>
                <a:rPr sz="1100" b="1" spc="-64" dirty="0">
                  <a:latin typeface="Arial"/>
                  <a:cs typeface="Arial"/>
                </a:rPr>
                <a:t>variability</a:t>
              </a:r>
              <a:r>
                <a:rPr sz="1100" b="1" spc="-20" dirty="0">
                  <a:latin typeface="Arial"/>
                  <a:cs typeface="Arial"/>
                </a:rPr>
                <a:t> </a:t>
              </a:r>
              <a:r>
                <a:rPr sz="1100" b="1" spc="-93" dirty="0">
                  <a:latin typeface="Arial"/>
                  <a:cs typeface="Arial"/>
                </a:rPr>
                <a:t>of</a:t>
              </a:r>
              <a:r>
                <a:rPr sz="1100" b="1" spc="-17" dirty="0">
                  <a:latin typeface="Arial"/>
                  <a:cs typeface="Arial"/>
                </a:rPr>
                <a:t> </a:t>
              </a:r>
              <a:r>
                <a:rPr sz="1100" b="1" spc="-96" dirty="0">
                  <a:latin typeface="Arial"/>
                  <a:cs typeface="Arial"/>
                </a:rPr>
                <a:t>model</a:t>
              </a:r>
              <a:r>
                <a:rPr sz="1100" b="1" spc="-23" dirty="0">
                  <a:latin typeface="Arial"/>
                  <a:cs typeface="Arial"/>
                </a:rPr>
                <a:t> </a:t>
              </a:r>
              <a:r>
                <a:rPr sz="1100" b="1" spc="-34" dirty="0">
                  <a:latin typeface="Arial"/>
                  <a:cs typeface="Arial"/>
                </a:rPr>
                <a:t>prediction </a:t>
              </a:r>
              <a:r>
                <a:rPr sz="1100" b="1" spc="-82" dirty="0">
                  <a:latin typeface="Arial"/>
                  <a:cs typeface="Arial"/>
                </a:rPr>
                <a:t>for</a:t>
              </a:r>
              <a:r>
                <a:rPr sz="1100" b="1" spc="-23" dirty="0">
                  <a:latin typeface="Arial"/>
                  <a:cs typeface="Arial"/>
                </a:rPr>
                <a:t> </a:t>
              </a:r>
              <a:r>
                <a:rPr sz="1100" b="1" spc="-73" dirty="0">
                  <a:latin typeface="Arial"/>
                  <a:cs typeface="Arial"/>
                </a:rPr>
                <a:t>a</a:t>
              </a:r>
              <a:r>
                <a:rPr sz="1100" b="1" spc="-14" dirty="0">
                  <a:latin typeface="Arial"/>
                  <a:cs typeface="Arial"/>
                </a:rPr>
                <a:t> </a:t>
              </a:r>
              <a:r>
                <a:rPr sz="1100" b="1" spc="-84" dirty="0">
                  <a:latin typeface="Arial"/>
                  <a:cs typeface="Arial"/>
                </a:rPr>
                <a:t>given</a:t>
              </a:r>
              <a:r>
                <a:rPr sz="1100" b="1" spc="-8" dirty="0">
                  <a:latin typeface="Arial"/>
                  <a:cs typeface="Arial"/>
                </a:rPr>
                <a:t> </a:t>
              </a:r>
              <a:r>
                <a:rPr sz="1100" b="1" spc="-73" dirty="0">
                  <a:latin typeface="Arial"/>
                  <a:cs typeface="Arial"/>
                </a:rPr>
                <a:t>data</a:t>
              </a:r>
              <a:r>
                <a:rPr sz="1100" b="1" spc="-20" dirty="0">
                  <a:latin typeface="Arial"/>
                  <a:cs typeface="Arial"/>
                </a:rPr>
                <a:t> </a:t>
              </a:r>
              <a:r>
                <a:rPr sz="1100" b="1" spc="-82" dirty="0">
                  <a:latin typeface="Arial"/>
                  <a:cs typeface="Arial"/>
                </a:rPr>
                <a:t>point</a:t>
              </a:r>
              <a:r>
                <a:rPr sz="1100" b="1" spc="-20" dirty="0">
                  <a:latin typeface="Arial"/>
                  <a:cs typeface="Arial"/>
                </a:rPr>
                <a:t> </a:t>
              </a:r>
              <a:r>
                <a:rPr sz="1100" b="1" spc="-93" dirty="0">
                  <a:latin typeface="Arial"/>
                  <a:cs typeface="Arial"/>
                </a:rPr>
                <a:t>or</a:t>
              </a:r>
              <a:r>
                <a:rPr sz="1100" b="1" spc="-23" dirty="0">
                  <a:latin typeface="Arial"/>
                  <a:cs typeface="Arial"/>
                </a:rPr>
                <a:t> </a:t>
              </a:r>
              <a:r>
                <a:rPr sz="1100" b="1" spc="-73" dirty="0">
                  <a:latin typeface="Arial"/>
                  <a:cs typeface="Arial"/>
                </a:rPr>
                <a:t>a</a:t>
              </a:r>
              <a:r>
                <a:rPr sz="1100" b="1" spc="-14" dirty="0">
                  <a:latin typeface="Arial"/>
                  <a:cs typeface="Arial"/>
                </a:rPr>
                <a:t> </a:t>
              </a:r>
              <a:r>
                <a:rPr sz="1100" b="1" spc="-84" dirty="0">
                  <a:latin typeface="Arial"/>
                  <a:cs typeface="Arial"/>
                </a:rPr>
                <a:t>value</a:t>
              </a:r>
              <a:r>
                <a:rPr sz="1100" b="1" spc="-31" dirty="0">
                  <a:latin typeface="Arial"/>
                  <a:cs typeface="Arial"/>
                </a:rPr>
                <a:t> </a:t>
              </a:r>
              <a:r>
                <a:rPr sz="1100" spc="-48" dirty="0">
                  <a:solidFill>
                    <a:srgbClr val="292929"/>
                  </a:solidFill>
                  <a:latin typeface="Tahoma"/>
                  <a:cs typeface="Tahoma"/>
                </a:rPr>
                <a:t>which</a:t>
              </a:r>
              <a:r>
                <a:rPr sz="1100" spc="-23" dirty="0">
                  <a:solidFill>
                    <a:srgbClr val="292929"/>
                  </a:solidFill>
                  <a:latin typeface="Tahoma"/>
                  <a:cs typeface="Tahoma"/>
                </a:rPr>
                <a:t> </a:t>
              </a:r>
              <a:r>
                <a:rPr sz="1100" spc="-34" dirty="0">
                  <a:solidFill>
                    <a:srgbClr val="292929"/>
                  </a:solidFill>
                  <a:latin typeface="Tahoma"/>
                  <a:cs typeface="Tahoma"/>
                </a:rPr>
                <a:t>tells</a:t>
              </a:r>
              <a:r>
                <a:rPr sz="1100" spc="-17" dirty="0">
                  <a:solidFill>
                    <a:srgbClr val="292929"/>
                  </a:solidFill>
                  <a:latin typeface="Tahoma"/>
                  <a:cs typeface="Tahoma"/>
                </a:rPr>
                <a:t> </a:t>
              </a:r>
              <a:r>
                <a:rPr sz="1100" spc="-14" dirty="0">
                  <a:solidFill>
                    <a:srgbClr val="292929"/>
                  </a:solidFill>
                  <a:latin typeface="Tahoma"/>
                  <a:cs typeface="Tahoma"/>
                </a:rPr>
                <a:t>us </a:t>
              </a:r>
              <a:r>
                <a:rPr sz="1100" spc="-53" dirty="0">
                  <a:solidFill>
                    <a:srgbClr val="292929"/>
                  </a:solidFill>
                  <a:latin typeface="Tahoma"/>
                  <a:cs typeface="Tahoma"/>
                </a:rPr>
                <a:t>spread</a:t>
              </a:r>
              <a:r>
                <a:rPr sz="1100" spc="-28" dirty="0">
                  <a:solidFill>
                    <a:srgbClr val="292929"/>
                  </a:solidFill>
                  <a:latin typeface="Tahoma"/>
                  <a:cs typeface="Tahoma"/>
                </a:rPr>
                <a:t> </a:t>
              </a:r>
              <a:r>
                <a:rPr sz="1100" spc="-42" dirty="0">
                  <a:solidFill>
                    <a:srgbClr val="292929"/>
                  </a:solidFill>
                  <a:latin typeface="Tahoma"/>
                  <a:cs typeface="Tahoma"/>
                </a:rPr>
                <a:t>of</a:t>
              </a:r>
              <a:r>
                <a:rPr sz="1100" spc="-14" dirty="0">
                  <a:solidFill>
                    <a:srgbClr val="292929"/>
                  </a:solidFill>
                  <a:latin typeface="Tahoma"/>
                  <a:cs typeface="Tahoma"/>
                </a:rPr>
                <a:t> </a:t>
              </a:r>
              <a:r>
                <a:rPr sz="1100" spc="-45" dirty="0">
                  <a:solidFill>
                    <a:srgbClr val="292929"/>
                  </a:solidFill>
                  <a:latin typeface="Tahoma"/>
                  <a:cs typeface="Tahoma"/>
                </a:rPr>
                <a:t>our</a:t>
              </a:r>
              <a:r>
                <a:rPr sz="1100" spc="-28" dirty="0">
                  <a:solidFill>
                    <a:srgbClr val="292929"/>
                  </a:solidFill>
                  <a:latin typeface="Tahoma"/>
                  <a:cs typeface="Tahoma"/>
                </a:rPr>
                <a:t> </a:t>
              </a:r>
              <a:r>
                <a:rPr sz="1100" spc="-76" dirty="0">
                  <a:solidFill>
                    <a:srgbClr val="292929"/>
                  </a:solidFill>
                  <a:latin typeface="Tahoma"/>
                  <a:cs typeface="Tahoma"/>
                </a:rPr>
                <a:t>data.</a:t>
              </a:r>
              <a:r>
                <a:rPr sz="1100" spc="-34" dirty="0">
                  <a:solidFill>
                    <a:srgbClr val="292929"/>
                  </a:solidFill>
                  <a:latin typeface="Tahoma"/>
                  <a:cs typeface="Tahoma"/>
                </a:rPr>
                <a:t> </a:t>
              </a:r>
              <a:r>
                <a:rPr sz="1100" spc="-39" dirty="0">
                  <a:solidFill>
                    <a:srgbClr val="292929"/>
                  </a:solidFill>
                  <a:latin typeface="Tahoma"/>
                  <a:cs typeface="Tahoma"/>
                </a:rPr>
                <a:t>Model</a:t>
              </a:r>
              <a:r>
                <a:rPr sz="1100" spc="-20" dirty="0">
                  <a:solidFill>
                    <a:srgbClr val="292929"/>
                  </a:solidFill>
                  <a:latin typeface="Tahoma"/>
                  <a:cs typeface="Tahoma"/>
                </a:rPr>
                <a:t> </a:t>
              </a:r>
              <a:r>
                <a:rPr sz="1100" spc="-59" dirty="0">
                  <a:solidFill>
                    <a:srgbClr val="292929"/>
                  </a:solidFill>
                  <a:latin typeface="Tahoma"/>
                  <a:cs typeface="Tahoma"/>
                </a:rPr>
                <a:t>with</a:t>
              </a:r>
              <a:r>
                <a:rPr sz="1100" spc="-14" dirty="0">
                  <a:solidFill>
                    <a:srgbClr val="292929"/>
                  </a:solidFill>
                  <a:latin typeface="Tahoma"/>
                  <a:cs typeface="Tahoma"/>
                </a:rPr>
                <a:t> </a:t>
              </a:r>
              <a:r>
                <a:rPr sz="1100" spc="-53" dirty="0">
                  <a:solidFill>
                    <a:srgbClr val="292929"/>
                  </a:solidFill>
                  <a:latin typeface="Tahoma"/>
                  <a:cs typeface="Tahoma"/>
                </a:rPr>
                <a:t>high</a:t>
              </a:r>
              <a:r>
                <a:rPr sz="1100" spc="-28" dirty="0">
                  <a:solidFill>
                    <a:srgbClr val="292929"/>
                  </a:solidFill>
                  <a:latin typeface="Tahoma"/>
                  <a:cs typeface="Tahoma"/>
                </a:rPr>
                <a:t> </a:t>
              </a:r>
              <a:r>
                <a:rPr sz="1100" spc="-6" dirty="0">
                  <a:solidFill>
                    <a:srgbClr val="292929"/>
                  </a:solidFill>
                  <a:latin typeface="Tahoma"/>
                  <a:cs typeface="Tahoma"/>
                </a:rPr>
                <a:t>variance </a:t>
              </a:r>
              <a:r>
                <a:rPr sz="1100" spc="-59" dirty="0">
                  <a:solidFill>
                    <a:srgbClr val="292929"/>
                  </a:solidFill>
                  <a:latin typeface="Tahoma"/>
                  <a:cs typeface="Tahoma"/>
                </a:rPr>
                <a:t>pays</a:t>
              </a:r>
              <a:r>
                <a:rPr sz="1100" spc="-25" dirty="0">
                  <a:solidFill>
                    <a:srgbClr val="292929"/>
                  </a:solidFill>
                  <a:latin typeface="Tahoma"/>
                  <a:cs typeface="Tahoma"/>
                </a:rPr>
                <a:t> </a:t>
              </a:r>
              <a:r>
                <a:rPr sz="1100" spc="-90" dirty="0">
                  <a:solidFill>
                    <a:srgbClr val="292929"/>
                  </a:solidFill>
                  <a:latin typeface="Tahoma"/>
                  <a:cs typeface="Tahoma"/>
                </a:rPr>
                <a:t>a</a:t>
              </a:r>
              <a:r>
                <a:rPr sz="1100" spc="-25" dirty="0">
                  <a:solidFill>
                    <a:srgbClr val="292929"/>
                  </a:solidFill>
                  <a:latin typeface="Tahoma"/>
                  <a:cs typeface="Tahoma"/>
                </a:rPr>
                <a:t> </a:t>
              </a:r>
              <a:r>
                <a:rPr sz="1100" spc="-51" dirty="0">
                  <a:solidFill>
                    <a:srgbClr val="292929"/>
                  </a:solidFill>
                  <a:latin typeface="Tahoma"/>
                  <a:cs typeface="Tahoma"/>
                </a:rPr>
                <a:t>lot</a:t>
              </a:r>
              <a:r>
                <a:rPr sz="1100" spc="-25" dirty="0">
                  <a:solidFill>
                    <a:srgbClr val="292929"/>
                  </a:solidFill>
                  <a:latin typeface="Tahoma"/>
                  <a:cs typeface="Tahoma"/>
                </a:rPr>
                <a:t> </a:t>
              </a:r>
              <a:r>
                <a:rPr sz="1100" spc="-42" dirty="0">
                  <a:solidFill>
                    <a:srgbClr val="292929"/>
                  </a:solidFill>
                  <a:latin typeface="Tahoma"/>
                  <a:cs typeface="Tahoma"/>
                </a:rPr>
                <a:t>of</a:t>
              </a:r>
              <a:r>
                <a:rPr sz="1100" spc="-14" dirty="0">
                  <a:solidFill>
                    <a:srgbClr val="292929"/>
                  </a:solidFill>
                  <a:latin typeface="Tahoma"/>
                  <a:cs typeface="Tahoma"/>
                </a:rPr>
                <a:t> </a:t>
              </a:r>
              <a:r>
                <a:rPr sz="1100" spc="-62" dirty="0">
                  <a:solidFill>
                    <a:srgbClr val="292929"/>
                  </a:solidFill>
                  <a:latin typeface="Tahoma"/>
                  <a:cs typeface="Tahoma"/>
                </a:rPr>
                <a:t>attention</a:t>
              </a:r>
              <a:r>
                <a:rPr sz="1100" spc="-14" dirty="0">
                  <a:solidFill>
                    <a:srgbClr val="292929"/>
                  </a:solidFill>
                  <a:latin typeface="Tahoma"/>
                  <a:cs typeface="Tahoma"/>
                </a:rPr>
                <a:t> </a:t>
              </a:r>
              <a:r>
                <a:rPr sz="1100" spc="-56" dirty="0">
                  <a:solidFill>
                    <a:srgbClr val="292929"/>
                  </a:solidFill>
                  <a:latin typeface="Tahoma"/>
                  <a:cs typeface="Tahoma"/>
                </a:rPr>
                <a:t>to</a:t>
              </a:r>
              <a:r>
                <a:rPr sz="1100" spc="-20" dirty="0">
                  <a:solidFill>
                    <a:srgbClr val="292929"/>
                  </a:solidFill>
                  <a:latin typeface="Tahoma"/>
                  <a:cs typeface="Tahoma"/>
                </a:rPr>
                <a:t> </a:t>
              </a:r>
              <a:r>
                <a:rPr sz="1100" spc="-53" dirty="0">
                  <a:solidFill>
                    <a:srgbClr val="292929"/>
                  </a:solidFill>
                  <a:latin typeface="Tahoma"/>
                  <a:cs typeface="Tahoma"/>
                </a:rPr>
                <a:t>training</a:t>
              </a:r>
              <a:r>
                <a:rPr sz="1100" spc="-14" dirty="0">
                  <a:solidFill>
                    <a:srgbClr val="292929"/>
                  </a:solidFill>
                  <a:latin typeface="Tahoma"/>
                  <a:cs typeface="Tahoma"/>
                </a:rPr>
                <a:t> </a:t>
              </a:r>
              <a:r>
                <a:rPr sz="1100" spc="-79" dirty="0">
                  <a:solidFill>
                    <a:srgbClr val="292929"/>
                  </a:solidFill>
                  <a:latin typeface="Tahoma"/>
                  <a:cs typeface="Tahoma"/>
                </a:rPr>
                <a:t>data</a:t>
              </a:r>
              <a:r>
                <a:rPr sz="1100" spc="-28" dirty="0">
                  <a:solidFill>
                    <a:srgbClr val="292929"/>
                  </a:solidFill>
                  <a:latin typeface="Tahoma"/>
                  <a:cs typeface="Tahoma"/>
                </a:rPr>
                <a:t> </a:t>
              </a:r>
              <a:r>
                <a:rPr sz="1100" spc="-70" dirty="0">
                  <a:solidFill>
                    <a:srgbClr val="292929"/>
                  </a:solidFill>
                  <a:latin typeface="Tahoma"/>
                  <a:cs typeface="Tahoma"/>
                </a:rPr>
                <a:t>and</a:t>
              </a:r>
              <a:r>
                <a:rPr sz="1100" spc="-23" dirty="0">
                  <a:solidFill>
                    <a:srgbClr val="292929"/>
                  </a:solidFill>
                  <a:latin typeface="Tahoma"/>
                  <a:cs typeface="Tahoma"/>
                </a:rPr>
                <a:t> </a:t>
              </a:r>
              <a:r>
                <a:rPr sz="1100" spc="-14" dirty="0">
                  <a:solidFill>
                    <a:srgbClr val="292929"/>
                  </a:solidFill>
                  <a:latin typeface="Tahoma"/>
                  <a:cs typeface="Tahoma"/>
                </a:rPr>
                <a:t>does </a:t>
              </a:r>
              <a:r>
                <a:rPr sz="1100" spc="-59" dirty="0">
                  <a:solidFill>
                    <a:srgbClr val="292929"/>
                  </a:solidFill>
                  <a:latin typeface="Tahoma"/>
                  <a:cs typeface="Tahoma"/>
                </a:rPr>
                <a:t>not</a:t>
              </a:r>
              <a:r>
                <a:rPr sz="1100" spc="-28" dirty="0">
                  <a:solidFill>
                    <a:srgbClr val="292929"/>
                  </a:solidFill>
                  <a:latin typeface="Tahoma"/>
                  <a:cs typeface="Tahoma"/>
                </a:rPr>
                <a:t> </a:t>
              </a:r>
              <a:r>
                <a:rPr sz="1100" spc="-56" dirty="0">
                  <a:solidFill>
                    <a:srgbClr val="292929"/>
                  </a:solidFill>
                  <a:latin typeface="Tahoma"/>
                  <a:cs typeface="Tahoma"/>
                </a:rPr>
                <a:t>generalize</a:t>
              </a:r>
              <a:r>
                <a:rPr sz="1100" spc="-25" dirty="0">
                  <a:solidFill>
                    <a:srgbClr val="292929"/>
                  </a:solidFill>
                  <a:latin typeface="Tahoma"/>
                  <a:cs typeface="Tahoma"/>
                </a:rPr>
                <a:t> </a:t>
              </a:r>
              <a:r>
                <a:rPr sz="1100" spc="-53" dirty="0">
                  <a:solidFill>
                    <a:srgbClr val="292929"/>
                  </a:solidFill>
                  <a:latin typeface="Tahoma"/>
                  <a:cs typeface="Tahoma"/>
                </a:rPr>
                <a:t>on</a:t>
              </a:r>
              <a:r>
                <a:rPr sz="1100" spc="-28" dirty="0">
                  <a:solidFill>
                    <a:srgbClr val="292929"/>
                  </a:solidFill>
                  <a:latin typeface="Tahoma"/>
                  <a:cs typeface="Tahoma"/>
                </a:rPr>
                <a:t> </a:t>
              </a:r>
              <a:r>
                <a:rPr sz="1100" spc="-62" dirty="0">
                  <a:solidFill>
                    <a:srgbClr val="292929"/>
                  </a:solidFill>
                  <a:latin typeface="Tahoma"/>
                  <a:cs typeface="Tahoma"/>
                </a:rPr>
                <a:t>the</a:t>
              </a:r>
              <a:r>
                <a:rPr sz="1100" spc="-23" dirty="0">
                  <a:solidFill>
                    <a:srgbClr val="292929"/>
                  </a:solidFill>
                  <a:latin typeface="Tahoma"/>
                  <a:cs typeface="Tahoma"/>
                </a:rPr>
                <a:t> </a:t>
              </a:r>
              <a:r>
                <a:rPr sz="1100" spc="-79" dirty="0">
                  <a:solidFill>
                    <a:srgbClr val="292929"/>
                  </a:solidFill>
                  <a:latin typeface="Tahoma"/>
                  <a:cs typeface="Tahoma"/>
                </a:rPr>
                <a:t>data</a:t>
              </a:r>
              <a:r>
                <a:rPr sz="1100" spc="-23" dirty="0">
                  <a:solidFill>
                    <a:srgbClr val="292929"/>
                  </a:solidFill>
                  <a:latin typeface="Tahoma"/>
                  <a:cs typeface="Tahoma"/>
                </a:rPr>
                <a:t> </a:t>
              </a:r>
              <a:r>
                <a:rPr sz="1100" spc="-51" dirty="0">
                  <a:solidFill>
                    <a:srgbClr val="292929"/>
                  </a:solidFill>
                  <a:latin typeface="Tahoma"/>
                  <a:cs typeface="Tahoma"/>
                </a:rPr>
                <a:t>which</a:t>
              </a:r>
              <a:r>
                <a:rPr sz="1100" spc="-25" dirty="0">
                  <a:solidFill>
                    <a:srgbClr val="292929"/>
                  </a:solidFill>
                  <a:latin typeface="Tahoma"/>
                  <a:cs typeface="Tahoma"/>
                </a:rPr>
                <a:t> </a:t>
              </a:r>
              <a:r>
                <a:rPr sz="1100" spc="-45" dirty="0">
                  <a:solidFill>
                    <a:srgbClr val="292929"/>
                  </a:solidFill>
                  <a:latin typeface="Tahoma"/>
                  <a:cs typeface="Tahoma"/>
                </a:rPr>
                <a:t>it</a:t>
              </a:r>
              <a:r>
                <a:rPr sz="1100" spc="-28" dirty="0">
                  <a:solidFill>
                    <a:srgbClr val="292929"/>
                  </a:solidFill>
                  <a:latin typeface="Tahoma"/>
                  <a:cs typeface="Tahoma"/>
                </a:rPr>
                <a:t> </a:t>
              </a:r>
              <a:r>
                <a:rPr sz="1100" spc="-51" dirty="0">
                  <a:solidFill>
                    <a:srgbClr val="292929"/>
                  </a:solidFill>
                  <a:latin typeface="Tahoma"/>
                  <a:cs typeface="Tahoma"/>
                </a:rPr>
                <a:t>hasn’t</a:t>
              </a:r>
              <a:r>
                <a:rPr sz="1100" spc="-23" dirty="0">
                  <a:solidFill>
                    <a:srgbClr val="292929"/>
                  </a:solidFill>
                  <a:latin typeface="Tahoma"/>
                  <a:cs typeface="Tahoma"/>
                </a:rPr>
                <a:t> </a:t>
              </a:r>
              <a:r>
                <a:rPr sz="1100" spc="-11" dirty="0">
                  <a:solidFill>
                    <a:srgbClr val="292929"/>
                  </a:solidFill>
                  <a:latin typeface="Tahoma"/>
                  <a:cs typeface="Tahoma"/>
                </a:rPr>
                <a:t>seen </a:t>
              </a:r>
              <a:r>
                <a:rPr sz="1100" spc="-59" dirty="0">
                  <a:solidFill>
                    <a:srgbClr val="292929"/>
                  </a:solidFill>
                  <a:latin typeface="Tahoma"/>
                  <a:cs typeface="Tahoma"/>
                </a:rPr>
                <a:t>before.</a:t>
              </a:r>
              <a:r>
                <a:rPr sz="1100" spc="-34" dirty="0">
                  <a:solidFill>
                    <a:srgbClr val="292929"/>
                  </a:solidFill>
                  <a:latin typeface="Tahoma"/>
                  <a:cs typeface="Tahoma"/>
                </a:rPr>
                <a:t> </a:t>
              </a:r>
              <a:r>
                <a:rPr sz="1100" spc="-6" dirty="0">
                  <a:solidFill>
                    <a:srgbClr val="292929"/>
                  </a:solidFill>
                  <a:latin typeface="Tahoma"/>
                  <a:cs typeface="Tahoma"/>
                </a:rPr>
                <a:t>As</a:t>
              </a:r>
              <a:r>
                <a:rPr sz="1100" spc="-28" dirty="0">
                  <a:solidFill>
                    <a:srgbClr val="292929"/>
                  </a:solidFill>
                  <a:latin typeface="Tahoma"/>
                  <a:cs typeface="Tahoma"/>
                </a:rPr>
                <a:t> </a:t>
              </a:r>
              <a:r>
                <a:rPr sz="1100" spc="-90" dirty="0">
                  <a:solidFill>
                    <a:srgbClr val="292929"/>
                  </a:solidFill>
                  <a:latin typeface="Tahoma"/>
                  <a:cs typeface="Tahoma"/>
                </a:rPr>
                <a:t>a</a:t>
              </a:r>
              <a:r>
                <a:rPr sz="1100" spc="-34" dirty="0">
                  <a:solidFill>
                    <a:srgbClr val="292929"/>
                  </a:solidFill>
                  <a:latin typeface="Tahoma"/>
                  <a:cs typeface="Tahoma"/>
                </a:rPr>
                <a:t> </a:t>
              </a:r>
              <a:r>
                <a:rPr sz="1100" spc="-48" dirty="0">
                  <a:solidFill>
                    <a:srgbClr val="292929"/>
                  </a:solidFill>
                  <a:latin typeface="Tahoma"/>
                  <a:cs typeface="Tahoma"/>
                </a:rPr>
                <a:t>result,</a:t>
              </a:r>
              <a:r>
                <a:rPr sz="1100" spc="-25" dirty="0">
                  <a:solidFill>
                    <a:srgbClr val="292929"/>
                  </a:solidFill>
                  <a:latin typeface="Tahoma"/>
                  <a:cs typeface="Tahoma"/>
                </a:rPr>
                <a:t> </a:t>
              </a:r>
              <a:r>
                <a:rPr sz="1100" spc="-31" dirty="0">
                  <a:solidFill>
                    <a:srgbClr val="292929"/>
                  </a:solidFill>
                  <a:latin typeface="Tahoma"/>
                  <a:cs typeface="Tahoma"/>
                </a:rPr>
                <a:t>such</a:t>
              </a:r>
              <a:r>
                <a:rPr sz="1100" spc="-25" dirty="0">
                  <a:solidFill>
                    <a:srgbClr val="292929"/>
                  </a:solidFill>
                  <a:latin typeface="Tahoma"/>
                  <a:cs typeface="Tahoma"/>
                </a:rPr>
                <a:t> </a:t>
              </a:r>
              <a:r>
                <a:rPr sz="1100" spc="-45" dirty="0">
                  <a:solidFill>
                    <a:srgbClr val="292929"/>
                  </a:solidFill>
                  <a:latin typeface="Tahoma"/>
                  <a:cs typeface="Tahoma"/>
                </a:rPr>
                <a:t>models</a:t>
              </a:r>
              <a:r>
                <a:rPr sz="1100" spc="-14" dirty="0">
                  <a:solidFill>
                    <a:srgbClr val="292929"/>
                  </a:solidFill>
                  <a:latin typeface="Tahoma"/>
                  <a:cs typeface="Tahoma"/>
                </a:rPr>
                <a:t> </a:t>
              </a:r>
              <a:r>
                <a:rPr sz="1100" b="1" spc="-87" dirty="0">
                  <a:solidFill>
                    <a:srgbClr val="292929"/>
                  </a:solidFill>
                  <a:latin typeface="Arial"/>
                  <a:cs typeface="Arial"/>
                </a:rPr>
                <a:t>perform</a:t>
              </a:r>
              <a:r>
                <a:rPr sz="1100" b="1" spc="-17" dirty="0">
                  <a:solidFill>
                    <a:srgbClr val="292929"/>
                  </a:solidFill>
                  <a:latin typeface="Arial"/>
                  <a:cs typeface="Arial"/>
                </a:rPr>
                <a:t> </a:t>
              </a:r>
              <a:r>
                <a:rPr sz="1100" b="1" spc="-11" dirty="0">
                  <a:solidFill>
                    <a:srgbClr val="292929"/>
                  </a:solidFill>
                  <a:latin typeface="Arial"/>
                  <a:cs typeface="Arial"/>
                </a:rPr>
                <a:t>very </a:t>
              </a:r>
              <a:r>
                <a:rPr sz="1100" b="1" spc="-62" dirty="0">
                  <a:solidFill>
                    <a:srgbClr val="292929"/>
                  </a:solidFill>
                  <a:latin typeface="Arial"/>
                  <a:cs typeface="Arial"/>
                </a:rPr>
                <a:t>well</a:t>
              </a:r>
              <a:r>
                <a:rPr sz="1100" b="1" spc="-6" dirty="0">
                  <a:solidFill>
                    <a:srgbClr val="292929"/>
                  </a:solidFill>
                  <a:latin typeface="Arial"/>
                  <a:cs typeface="Arial"/>
                </a:rPr>
                <a:t> </a:t>
              </a:r>
              <a:r>
                <a:rPr sz="1100" b="1" spc="-115" dirty="0">
                  <a:solidFill>
                    <a:srgbClr val="292929"/>
                  </a:solidFill>
                  <a:latin typeface="Arial"/>
                  <a:cs typeface="Arial"/>
                </a:rPr>
                <a:t>on</a:t>
              </a:r>
              <a:r>
                <a:rPr sz="1100" b="1" spc="-11" dirty="0">
                  <a:solidFill>
                    <a:srgbClr val="292929"/>
                  </a:solidFill>
                  <a:latin typeface="Arial"/>
                  <a:cs typeface="Arial"/>
                </a:rPr>
                <a:t> </a:t>
              </a:r>
              <a:r>
                <a:rPr sz="1100" b="1" spc="-73" dirty="0">
                  <a:solidFill>
                    <a:srgbClr val="292929"/>
                  </a:solidFill>
                  <a:latin typeface="Arial"/>
                  <a:cs typeface="Arial"/>
                </a:rPr>
                <a:t>training</a:t>
              </a:r>
              <a:r>
                <a:rPr sz="1100" b="1" spc="-8" dirty="0">
                  <a:solidFill>
                    <a:srgbClr val="292929"/>
                  </a:solidFill>
                  <a:latin typeface="Arial"/>
                  <a:cs typeface="Arial"/>
                </a:rPr>
                <a:t> </a:t>
              </a:r>
              <a:r>
                <a:rPr sz="1100" b="1" spc="-73" dirty="0">
                  <a:solidFill>
                    <a:srgbClr val="292929"/>
                  </a:solidFill>
                  <a:latin typeface="Arial"/>
                  <a:cs typeface="Arial"/>
                </a:rPr>
                <a:t>data</a:t>
              </a:r>
              <a:r>
                <a:rPr sz="1100" b="1" spc="-23" dirty="0">
                  <a:solidFill>
                    <a:srgbClr val="292929"/>
                  </a:solidFill>
                  <a:latin typeface="Arial"/>
                  <a:cs typeface="Arial"/>
                </a:rPr>
                <a:t> </a:t>
              </a:r>
              <a:r>
                <a:rPr sz="1100" spc="-64" dirty="0">
                  <a:solidFill>
                    <a:srgbClr val="292929"/>
                  </a:solidFill>
                  <a:latin typeface="Tahoma"/>
                  <a:cs typeface="Tahoma"/>
                </a:rPr>
                <a:t>but</a:t>
              </a:r>
              <a:r>
                <a:rPr sz="1100" spc="-14" dirty="0">
                  <a:solidFill>
                    <a:srgbClr val="292929"/>
                  </a:solidFill>
                  <a:latin typeface="Tahoma"/>
                  <a:cs typeface="Tahoma"/>
                </a:rPr>
                <a:t> </a:t>
              </a:r>
              <a:r>
                <a:rPr sz="1100" spc="-51" dirty="0">
                  <a:solidFill>
                    <a:srgbClr val="292929"/>
                  </a:solidFill>
                  <a:latin typeface="Tahoma"/>
                  <a:cs typeface="Tahoma"/>
                </a:rPr>
                <a:t>has</a:t>
              </a:r>
              <a:r>
                <a:rPr sz="1100" spc="-14" dirty="0">
                  <a:solidFill>
                    <a:srgbClr val="292929"/>
                  </a:solidFill>
                  <a:latin typeface="Tahoma"/>
                  <a:cs typeface="Tahoma"/>
                </a:rPr>
                <a:t> </a:t>
              </a:r>
              <a:r>
                <a:rPr sz="1100" b="1" spc="-84" dirty="0">
                  <a:solidFill>
                    <a:srgbClr val="292929"/>
                  </a:solidFill>
                  <a:latin typeface="Arial"/>
                  <a:cs typeface="Arial"/>
                </a:rPr>
                <a:t>high</a:t>
              </a:r>
              <a:r>
                <a:rPr sz="1100" b="1" spc="-8" dirty="0">
                  <a:solidFill>
                    <a:srgbClr val="292929"/>
                  </a:solidFill>
                  <a:latin typeface="Arial"/>
                  <a:cs typeface="Arial"/>
                </a:rPr>
                <a:t> </a:t>
              </a:r>
              <a:r>
                <a:rPr sz="1100" b="1" spc="-79" dirty="0">
                  <a:solidFill>
                    <a:srgbClr val="292929"/>
                  </a:solidFill>
                  <a:latin typeface="Arial"/>
                  <a:cs typeface="Arial"/>
                </a:rPr>
                <a:t>error</a:t>
              </a:r>
              <a:r>
                <a:rPr sz="1100" b="1" spc="-14" dirty="0">
                  <a:solidFill>
                    <a:srgbClr val="292929"/>
                  </a:solidFill>
                  <a:latin typeface="Arial"/>
                  <a:cs typeface="Arial"/>
                </a:rPr>
                <a:t> </a:t>
              </a:r>
              <a:r>
                <a:rPr sz="1100" b="1" spc="-6" dirty="0">
                  <a:solidFill>
                    <a:srgbClr val="292929"/>
                  </a:solidFill>
                  <a:latin typeface="Arial"/>
                  <a:cs typeface="Arial"/>
                </a:rPr>
                <a:t>rates </a:t>
              </a:r>
              <a:r>
                <a:rPr sz="1100" b="1" spc="-115" dirty="0">
                  <a:solidFill>
                    <a:srgbClr val="292929"/>
                  </a:solidFill>
                  <a:latin typeface="Arial"/>
                  <a:cs typeface="Arial"/>
                </a:rPr>
                <a:t>on</a:t>
              </a:r>
              <a:r>
                <a:rPr sz="1100" b="1" spc="-11" dirty="0">
                  <a:solidFill>
                    <a:srgbClr val="292929"/>
                  </a:solidFill>
                  <a:latin typeface="Arial"/>
                  <a:cs typeface="Arial"/>
                </a:rPr>
                <a:t> </a:t>
              </a:r>
              <a:r>
                <a:rPr sz="1100" b="1" spc="-70" dirty="0">
                  <a:solidFill>
                    <a:srgbClr val="292929"/>
                  </a:solidFill>
                  <a:latin typeface="Arial"/>
                  <a:cs typeface="Arial"/>
                </a:rPr>
                <a:t>test</a:t>
              </a:r>
              <a:r>
                <a:rPr sz="1100" b="1" spc="-25" dirty="0">
                  <a:solidFill>
                    <a:srgbClr val="292929"/>
                  </a:solidFill>
                  <a:latin typeface="Arial"/>
                  <a:cs typeface="Arial"/>
                </a:rPr>
                <a:t> </a:t>
              </a:r>
              <a:r>
                <a:rPr sz="1100" b="1" spc="-11" dirty="0">
                  <a:solidFill>
                    <a:srgbClr val="292929"/>
                  </a:solidFill>
                  <a:latin typeface="Arial"/>
                  <a:cs typeface="Arial"/>
                </a:rPr>
                <a:t>data.</a:t>
              </a:r>
              <a:endParaRPr sz="1100" dirty="0">
                <a:latin typeface="Arial"/>
                <a:cs typeface="Arial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58799794-E4E5-A5D8-5D70-FE94AFE29C4C}"/>
              </a:ext>
            </a:extLst>
          </p:cNvPr>
          <p:cNvSpPr txBox="1"/>
          <p:nvPr/>
        </p:nvSpPr>
        <p:spPr>
          <a:xfrm>
            <a:off x="7208322" y="5288478"/>
            <a:ext cx="454429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171450" indent="-171450">
              <a:buFont typeface="Arial"/>
              <a:buChar char="•"/>
            </a:pPr>
            <a:r>
              <a:rPr lang="en-US" sz="1200"/>
              <a:t>f^​(x) is the model’s predicted function.</a:t>
            </a:r>
            <a:endParaRPr lang="en-US"/>
          </a:p>
          <a:p>
            <a:pPr marL="171450" indent="-171450">
              <a:buFont typeface="Arial"/>
              <a:buChar char="•"/>
            </a:pPr>
            <a:r>
              <a:rPr lang="en-US" sz="1200" dirty="0"/>
              <a:t>f</a:t>
            </a:r>
            <a:r>
              <a:rPr lang="en-US" sz="1200"/>
              <a:t>(x) is the true function (ground truth).</a:t>
            </a:r>
            <a:endParaRPr lang="en-US"/>
          </a:p>
          <a:p>
            <a:pPr marL="171450" indent="-171450">
              <a:buFont typeface="Arial"/>
              <a:buChar char="•"/>
            </a:pPr>
            <a:r>
              <a:rPr lang="en-US" sz="1200"/>
              <a:t>E[f^(x)] is the expected prediction over multiple </a:t>
            </a:r>
            <a:r>
              <a:rPr lang="en-US" sz="1200" dirty="0"/>
              <a:t>training sets.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884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44019" y="272327"/>
            <a:ext cx="11209376" cy="376546"/>
          </a:xfrm>
          <a:prstGeom prst="rect">
            <a:avLst/>
          </a:prstGeom>
        </p:spPr>
        <p:txBody>
          <a:bodyPr vert="horz" wrap="square" lIns="0" tIns="7144" rIns="0" bIns="0" rtlCol="0" anchor="ctr">
            <a:spAutoFit/>
          </a:bodyPr>
          <a:lstStyle/>
          <a:p>
            <a:pPr marL="7144">
              <a:lnSpc>
                <a:spcPct val="100000"/>
              </a:lnSpc>
              <a:spcBef>
                <a:spcPts val="56"/>
              </a:spcBef>
            </a:pPr>
            <a:r>
              <a:rPr sz="2400" spc="-155" dirty="0"/>
              <a:t>Bias</a:t>
            </a:r>
            <a:r>
              <a:rPr sz="2400" spc="-39" dirty="0"/>
              <a:t> </a:t>
            </a:r>
            <a:r>
              <a:rPr sz="2400" spc="-149" dirty="0"/>
              <a:t>and</a:t>
            </a:r>
            <a:r>
              <a:rPr sz="2400" spc="-37" dirty="0"/>
              <a:t> </a:t>
            </a:r>
            <a:r>
              <a:rPr sz="2400" spc="-135" dirty="0"/>
              <a:t>Variance</a:t>
            </a:r>
            <a:r>
              <a:rPr sz="2400" spc="-51" dirty="0"/>
              <a:t> </a:t>
            </a:r>
            <a:r>
              <a:rPr sz="2400" spc="-84" dirty="0"/>
              <a:t>trade-</a:t>
            </a:r>
            <a:r>
              <a:rPr sz="2400" spc="-73" dirty="0"/>
              <a:t>off</a:t>
            </a:r>
            <a:endParaRPr sz="2400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83E3BA2-CDAD-DFC2-161F-648FE16BB7C4}"/>
              </a:ext>
            </a:extLst>
          </p:cNvPr>
          <p:cNvGrpSpPr/>
          <p:nvPr/>
        </p:nvGrpSpPr>
        <p:grpSpPr>
          <a:xfrm>
            <a:off x="1676400" y="1371600"/>
            <a:ext cx="8991600" cy="4267200"/>
            <a:chOff x="2905318" y="293894"/>
            <a:chExt cx="6048871" cy="3024923"/>
          </a:xfrm>
        </p:grpSpPr>
        <p:pic>
          <p:nvPicPr>
            <p:cNvPr id="2" name="object 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05318" y="575221"/>
              <a:ext cx="3086307" cy="2743596"/>
            </a:xfrm>
            <a:prstGeom prst="rect">
              <a:avLst/>
            </a:prstGeom>
          </p:spPr>
        </p:pic>
        <p:pic>
          <p:nvPicPr>
            <p:cNvPr id="3" name="object 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134625" y="460452"/>
              <a:ext cx="2819564" cy="1974995"/>
            </a:xfrm>
            <a:prstGeom prst="rect">
              <a:avLst/>
            </a:prstGeom>
          </p:spPr>
        </p:pic>
        <p:sp>
          <p:nvSpPr>
            <p:cNvPr id="5" name="object 5"/>
            <p:cNvSpPr txBox="1"/>
            <p:nvPr/>
          </p:nvSpPr>
          <p:spPr>
            <a:xfrm>
              <a:off x="6247448" y="293894"/>
              <a:ext cx="708660" cy="163090"/>
            </a:xfrm>
            <a:prstGeom prst="rect">
              <a:avLst/>
            </a:prstGeom>
          </p:spPr>
          <p:txBody>
            <a:bodyPr vert="horz" wrap="square" lIns="0" tIns="7144" rIns="0" bIns="0" rtlCol="0">
              <a:spAutoFit/>
            </a:bodyPr>
            <a:lstStyle/>
            <a:p>
              <a:pPr marL="7144">
                <a:spcBef>
                  <a:spcPts val="56"/>
                </a:spcBef>
              </a:pPr>
              <a:r>
                <a:rPr sz="1013" b="1" dirty="0">
                  <a:solidFill>
                    <a:srgbClr val="C00000"/>
                  </a:solidFill>
                  <a:latin typeface="Calibri"/>
                  <a:cs typeface="Calibri"/>
                </a:rPr>
                <a:t>Under-</a:t>
              </a:r>
              <a:r>
                <a:rPr sz="1013" b="1" spc="-6" dirty="0">
                  <a:solidFill>
                    <a:srgbClr val="C00000"/>
                  </a:solidFill>
                  <a:latin typeface="Calibri"/>
                  <a:cs typeface="Calibri"/>
                </a:rPr>
                <a:t>fitting</a:t>
              </a:r>
              <a:endParaRPr sz="1013">
                <a:latin typeface="Calibri"/>
                <a:cs typeface="Calibri"/>
              </a:endParaRPr>
            </a:p>
          </p:txBody>
        </p:sp>
        <p:sp>
          <p:nvSpPr>
            <p:cNvPr id="6" name="object 6"/>
            <p:cNvSpPr txBox="1"/>
            <p:nvPr/>
          </p:nvSpPr>
          <p:spPr>
            <a:xfrm>
              <a:off x="8119824" y="319969"/>
              <a:ext cx="632579" cy="163090"/>
            </a:xfrm>
            <a:prstGeom prst="rect">
              <a:avLst/>
            </a:prstGeom>
          </p:spPr>
          <p:txBody>
            <a:bodyPr vert="horz" wrap="square" lIns="0" tIns="7144" rIns="0" bIns="0" rtlCol="0">
              <a:spAutoFit/>
            </a:bodyPr>
            <a:lstStyle/>
            <a:p>
              <a:pPr marL="7144">
                <a:spcBef>
                  <a:spcPts val="56"/>
                </a:spcBef>
              </a:pPr>
              <a:r>
                <a:rPr sz="1013" b="1" spc="-6" dirty="0">
                  <a:solidFill>
                    <a:srgbClr val="C00000"/>
                  </a:solidFill>
                  <a:latin typeface="Calibri"/>
                  <a:cs typeface="Calibri"/>
                </a:rPr>
                <a:t>Over-fitting</a:t>
              </a:r>
              <a:endParaRPr sz="1013">
                <a:latin typeface="Calibri"/>
                <a:cs typeface="Calibri"/>
              </a:endParaRPr>
            </a:p>
          </p:txBody>
        </p:sp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536472" y="2558463"/>
              <a:ext cx="1125682" cy="3429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353443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787" rIns="0" bIns="0" rtlCol="0" anchor="ctr">
            <a:spAutoFit/>
          </a:bodyPr>
          <a:lstStyle/>
          <a:p>
            <a:pPr marL="7144">
              <a:lnSpc>
                <a:spcPct val="100000"/>
              </a:lnSpc>
              <a:spcBef>
                <a:spcPts val="53"/>
              </a:spcBef>
            </a:pPr>
            <a:r>
              <a:rPr sz="2250" spc="-157" dirty="0"/>
              <a:t>Overfitting</a:t>
            </a:r>
            <a:r>
              <a:rPr sz="2250" spc="-42" dirty="0"/>
              <a:t> </a:t>
            </a:r>
            <a:r>
              <a:rPr sz="2250" spc="-160" dirty="0"/>
              <a:t>Underfitting</a:t>
            </a:r>
            <a:endParaRPr sz="225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970A9A7-16B8-8677-7C1D-83701D432686}"/>
              </a:ext>
            </a:extLst>
          </p:cNvPr>
          <p:cNvGrpSpPr/>
          <p:nvPr/>
        </p:nvGrpSpPr>
        <p:grpSpPr>
          <a:xfrm>
            <a:off x="1547611" y="914400"/>
            <a:ext cx="9958590" cy="5190884"/>
            <a:chOff x="2868288" y="183699"/>
            <a:chExt cx="6429612" cy="3482389"/>
          </a:xfrm>
        </p:grpSpPr>
        <p:sp>
          <p:nvSpPr>
            <p:cNvPr id="4" name="object 4"/>
            <p:cNvSpPr txBox="1"/>
            <p:nvPr/>
          </p:nvSpPr>
          <p:spPr>
            <a:xfrm>
              <a:off x="6715792" y="392620"/>
              <a:ext cx="2582108" cy="738709"/>
            </a:xfrm>
            <a:prstGeom prst="rect">
              <a:avLst/>
            </a:prstGeom>
            <a:solidFill>
              <a:srgbClr val="E1EFD9"/>
            </a:solidFill>
          </p:spPr>
          <p:txBody>
            <a:bodyPr vert="horz" wrap="square" lIns="0" tIns="17145" rIns="0" bIns="0" rtlCol="0">
              <a:spAutoFit/>
            </a:bodyPr>
            <a:lstStyle/>
            <a:p>
              <a:pPr marL="51435" marR="167878">
                <a:spcBef>
                  <a:spcPts val="135"/>
                </a:spcBef>
              </a:pPr>
              <a:r>
                <a:rPr sz="1200" dirty="0">
                  <a:solidFill>
                    <a:srgbClr val="292929"/>
                  </a:solidFill>
                  <a:latin typeface="Calibri"/>
                  <a:cs typeface="Calibri"/>
                </a:rPr>
                <a:t>In</a:t>
              </a:r>
              <a:r>
                <a:rPr sz="1200" spc="-34" dirty="0">
                  <a:solidFill>
                    <a:srgbClr val="292929"/>
                  </a:solidFill>
                  <a:latin typeface="Calibri"/>
                  <a:cs typeface="Calibri"/>
                </a:rPr>
                <a:t> </a:t>
              </a:r>
              <a:r>
                <a:rPr sz="1200" dirty="0">
                  <a:solidFill>
                    <a:srgbClr val="292929"/>
                  </a:solidFill>
                  <a:latin typeface="Calibri"/>
                  <a:cs typeface="Calibri"/>
                </a:rPr>
                <a:t>supervised</a:t>
              </a:r>
              <a:r>
                <a:rPr sz="1200" spc="-31" dirty="0">
                  <a:solidFill>
                    <a:srgbClr val="292929"/>
                  </a:solidFill>
                  <a:latin typeface="Calibri"/>
                  <a:cs typeface="Calibri"/>
                </a:rPr>
                <a:t> </a:t>
              </a:r>
              <a:r>
                <a:rPr sz="1200" dirty="0">
                  <a:solidFill>
                    <a:srgbClr val="292929"/>
                  </a:solidFill>
                  <a:latin typeface="Calibri"/>
                  <a:cs typeface="Calibri"/>
                </a:rPr>
                <a:t>learning,</a:t>
              </a:r>
              <a:r>
                <a:rPr sz="1200" spc="-14" dirty="0">
                  <a:solidFill>
                    <a:srgbClr val="292929"/>
                  </a:solidFill>
                  <a:latin typeface="Calibri"/>
                  <a:cs typeface="Calibri"/>
                </a:rPr>
                <a:t> </a:t>
              </a:r>
              <a:r>
                <a:rPr sz="1200" b="1" dirty="0">
                  <a:solidFill>
                    <a:srgbClr val="292929"/>
                  </a:solidFill>
                  <a:latin typeface="Calibri"/>
                  <a:cs typeface="Calibri"/>
                </a:rPr>
                <a:t>underfitting</a:t>
              </a:r>
              <a:r>
                <a:rPr sz="1200" b="1" spc="-45" dirty="0">
                  <a:solidFill>
                    <a:srgbClr val="292929"/>
                  </a:solidFill>
                  <a:latin typeface="Calibri"/>
                  <a:cs typeface="Calibri"/>
                </a:rPr>
                <a:t> </a:t>
              </a:r>
              <a:r>
                <a:rPr sz="1200" spc="-6" dirty="0">
                  <a:solidFill>
                    <a:srgbClr val="292929"/>
                  </a:solidFill>
                  <a:latin typeface="Calibri"/>
                  <a:cs typeface="Calibri"/>
                </a:rPr>
                <a:t>happens </a:t>
              </a:r>
              <a:r>
                <a:rPr sz="1200" dirty="0">
                  <a:solidFill>
                    <a:srgbClr val="292929"/>
                  </a:solidFill>
                  <a:latin typeface="Calibri"/>
                  <a:cs typeface="Calibri"/>
                </a:rPr>
                <a:t>when</a:t>
              </a:r>
              <a:r>
                <a:rPr sz="1200" spc="-23" dirty="0">
                  <a:solidFill>
                    <a:srgbClr val="292929"/>
                  </a:solidFill>
                  <a:latin typeface="Calibri"/>
                  <a:cs typeface="Calibri"/>
                </a:rPr>
                <a:t> </a:t>
              </a:r>
              <a:r>
                <a:rPr sz="1200" dirty="0">
                  <a:solidFill>
                    <a:srgbClr val="292929"/>
                  </a:solidFill>
                  <a:latin typeface="Calibri"/>
                  <a:cs typeface="Calibri"/>
                </a:rPr>
                <a:t>a</a:t>
              </a:r>
              <a:r>
                <a:rPr sz="1200" spc="-28" dirty="0">
                  <a:solidFill>
                    <a:srgbClr val="292929"/>
                  </a:solidFill>
                  <a:latin typeface="Calibri"/>
                  <a:cs typeface="Calibri"/>
                </a:rPr>
                <a:t> </a:t>
              </a:r>
              <a:r>
                <a:rPr sz="1200" dirty="0">
                  <a:solidFill>
                    <a:srgbClr val="292929"/>
                  </a:solidFill>
                  <a:latin typeface="Calibri"/>
                  <a:cs typeface="Calibri"/>
                </a:rPr>
                <a:t>model</a:t>
              </a:r>
              <a:r>
                <a:rPr sz="1200" spc="-25" dirty="0">
                  <a:solidFill>
                    <a:srgbClr val="292929"/>
                  </a:solidFill>
                  <a:latin typeface="Calibri"/>
                  <a:cs typeface="Calibri"/>
                </a:rPr>
                <a:t> </a:t>
              </a:r>
              <a:r>
                <a:rPr sz="1200" dirty="0">
                  <a:solidFill>
                    <a:srgbClr val="292929"/>
                  </a:solidFill>
                  <a:latin typeface="Calibri"/>
                  <a:cs typeface="Calibri"/>
                </a:rPr>
                <a:t>unable</a:t>
              </a:r>
              <a:r>
                <a:rPr sz="1200" spc="-20" dirty="0">
                  <a:solidFill>
                    <a:srgbClr val="292929"/>
                  </a:solidFill>
                  <a:latin typeface="Calibri"/>
                  <a:cs typeface="Calibri"/>
                </a:rPr>
                <a:t> </a:t>
              </a:r>
              <a:r>
                <a:rPr sz="1200" dirty="0">
                  <a:solidFill>
                    <a:srgbClr val="292929"/>
                  </a:solidFill>
                  <a:latin typeface="Calibri"/>
                  <a:cs typeface="Calibri"/>
                </a:rPr>
                <a:t>to</a:t>
              </a:r>
              <a:r>
                <a:rPr sz="1200" spc="-31" dirty="0">
                  <a:solidFill>
                    <a:srgbClr val="292929"/>
                  </a:solidFill>
                  <a:latin typeface="Calibri"/>
                  <a:cs typeface="Calibri"/>
                </a:rPr>
                <a:t> </a:t>
              </a:r>
              <a:r>
                <a:rPr sz="1200" dirty="0">
                  <a:solidFill>
                    <a:srgbClr val="292929"/>
                  </a:solidFill>
                  <a:latin typeface="Calibri"/>
                  <a:cs typeface="Calibri"/>
                </a:rPr>
                <a:t>capture</a:t>
              </a:r>
              <a:r>
                <a:rPr sz="1200" spc="-14" dirty="0">
                  <a:solidFill>
                    <a:srgbClr val="292929"/>
                  </a:solidFill>
                  <a:latin typeface="Calibri"/>
                  <a:cs typeface="Calibri"/>
                </a:rPr>
                <a:t> the </a:t>
              </a:r>
              <a:r>
                <a:rPr sz="1200" dirty="0">
                  <a:solidFill>
                    <a:srgbClr val="292929"/>
                  </a:solidFill>
                  <a:latin typeface="Calibri"/>
                  <a:cs typeface="Calibri"/>
                </a:rPr>
                <a:t>underlying</a:t>
              </a:r>
              <a:r>
                <a:rPr sz="1200" spc="-20" dirty="0">
                  <a:solidFill>
                    <a:srgbClr val="292929"/>
                  </a:solidFill>
                  <a:latin typeface="Calibri"/>
                  <a:cs typeface="Calibri"/>
                </a:rPr>
                <a:t> </a:t>
              </a:r>
              <a:r>
                <a:rPr sz="1200" spc="-6" dirty="0">
                  <a:solidFill>
                    <a:srgbClr val="292929"/>
                  </a:solidFill>
                  <a:latin typeface="Calibri"/>
                  <a:cs typeface="Calibri"/>
                </a:rPr>
                <a:t>pattern</a:t>
              </a:r>
              <a:r>
                <a:rPr sz="1200" spc="-20" dirty="0">
                  <a:solidFill>
                    <a:srgbClr val="292929"/>
                  </a:solidFill>
                  <a:latin typeface="Calibri"/>
                  <a:cs typeface="Calibri"/>
                </a:rPr>
                <a:t> </a:t>
              </a:r>
              <a:r>
                <a:rPr sz="1200" dirty="0">
                  <a:solidFill>
                    <a:srgbClr val="292929"/>
                  </a:solidFill>
                  <a:latin typeface="Calibri"/>
                  <a:cs typeface="Calibri"/>
                </a:rPr>
                <a:t>of</a:t>
              </a:r>
              <a:r>
                <a:rPr sz="1200" spc="-28" dirty="0">
                  <a:solidFill>
                    <a:srgbClr val="292929"/>
                  </a:solidFill>
                  <a:latin typeface="Calibri"/>
                  <a:cs typeface="Calibri"/>
                </a:rPr>
                <a:t> </a:t>
              </a:r>
              <a:r>
                <a:rPr sz="1200" dirty="0">
                  <a:solidFill>
                    <a:srgbClr val="292929"/>
                  </a:solidFill>
                  <a:latin typeface="Calibri"/>
                  <a:cs typeface="Calibri"/>
                </a:rPr>
                <a:t>the</a:t>
              </a:r>
              <a:r>
                <a:rPr sz="1200" spc="-17" dirty="0">
                  <a:solidFill>
                    <a:srgbClr val="292929"/>
                  </a:solidFill>
                  <a:latin typeface="Calibri"/>
                  <a:cs typeface="Calibri"/>
                </a:rPr>
                <a:t> </a:t>
              </a:r>
              <a:r>
                <a:rPr sz="1200" dirty="0">
                  <a:solidFill>
                    <a:srgbClr val="292929"/>
                  </a:solidFill>
                  <a:latin typeface="Calibri"/>
                  <a:cs typeface="Calibri"/>
                </a:rPr>
                <a:t>data.</a:t>
              </a:r>
              <a:r>
                <a:rPr sz="1200" spc="-31" dirty="0">
                  <a:solidFill>
                    <a:srgbClr val="292929"/>
                  </a:solidFill>
                  <a:latin typeface="Calibri"/>
                  <a:cs typeface="Calibri"/>
                </a:rPr>
                <a:t> </a:t>
              </a:r>
              <a:r>
                <a:rPr sz="1200" dirty="0">
                  <a:solidFill>
                    <a:srgbClr val="292929"/>
                  </a:solidFill>
                  <a:latin typeface="Calibri"/>
                  <a:cs typeface="Calibri"/>
                </a:rPr>
                <a:t>These</a:t>
              </a:r>
              <a:r>
                <a:rPr sz="1200" spc="-23" dirty="0">
                  <a:solidFill>
                    <a:srgbClr val="292929"/>
                  </a:solidFill>
                  <a:latin typeface="Calibri"/>
                  <a:cs typeface="Calibri"/>
                </a:rPr>
                <a:t> </a:t>
              </a:r>
              <a:r>
                <a:rPr sz="1200" spc="-6" dirty="0">
                  <a:solidFill>
                    <a:srgbClr val="292929"/>
                  </a:solidFill>
                  <a:latin typeface="Calibri"/>
                  <a:cs typeface="Calibri"/>
                </a:rPr>
                <a:t>models </a:t>
              </a:r>
              <a:r>
                <a:rPr sz="1200" dirty="0">
                  <a:solidFill>
                    <a:srgbClr val="292929"/>
                  </a:solidFill>
                  <a:latin typeface="Calibri"/>
                  <a:cs typeface="Calibri"/>
                </a:rPr>
                <a:t>usually</a:t>
              </a:r>
              <a:r>
                <a:rPr sz="1200" spc="-14" dirty="0">
                  <a:solidFill>
                    <a:srgbClr val="292929"/>
                  </a:solidFill>
                  <a:latin typeface="Calibri"/>
                  <a:cs typeface="Calibri"/>
                </a:rPr>
                <a:t> </a:t>
              </a:r>
              <a:r>
                <a:rPr sz="1200" dirty="0">
                  <a:solidFill>
                    <a:srgbClr val="292929"/>
                  </a:solidFill>
                  <a:latin typeface="Calibri"/>
                  <a:cs typeface="Calibri"/>
                </a:rPr>
                <a:t>have</a:t>
              </a:r>
              <a:r>
                <a:rPr sz="1200" spc="-11" dirty="0">
                  <a:solidFill>
                    <a:srgbClr val="292929"/>
                  </a:solidFill>
                  <a:latin typeface="Calibri"/>
                  <a:cs typeface="Calibri"/>
                </a:rPr>
                <a:t> </a:t>
              </a:r>
              <a:r>
                <a:rPr sz="1200" b="1" dirty="0">
                  <a:solidFill>
                    <a:srgbClr val="292929"/>
                  </a:solidFill>
                  <a:latin typeface="Calibri"/>
                  <a:cs typeface="Calibri"/>
                </a:rPr>
                <a:t>high</a:t>
              </a:r>
              <a:r>
                <a:rPr sz="1200" b="1" spc="-23" dirty="0">
                  <a:solidFill>
                    <a:srgbClr val="292929"/>
                  </a:solidFill>
                  <a:latin typeface="Calibri"/>
                  <a:cs typeface="Calibri"/>
                </a:rPr>
                <a:t> </a:t>
              </a:r>
              <a:r>
                <a:rPr sz="1200" b="1" dirty="0">
                  <a:solidFill>
                    <a:srgbClr val="292929"/>
                  </a:solidFill>
                  <a:latin typeface="Calibri"/>
                  <a:cs typeface="Calibri"/>
                </a:rPr>
                <a:t>bias</a:t>
              </a:r>
              <a:r>
                <a:rPr sz="1200" b="1" spc="-25" dirty="0">
                  <a:solidFill>
                    <a:srgbClr val="292929"/>
                  </a:solidFill>
                  <a:latin typeface="Calibri"/>
                  <a:cs typeface="Calibri"/>
                </a:rPr>
                <a:t> </a:t>
              </a:r>
              <a:r>
                <a:rPr sz="1200" b="1" dirty="0">
                  <a:solidFill>
                    <a:srgbClr val="292929"/>
                  </a:solidFill>
                  <a:latin typeface="Calibri"/>
                  <a:cs typeface="Calibri"/>
                </a:rPr>
                <a:t>and</a:t>
              </a:r>
              <a:r>
                <a:rPr sz="1200" b="1" spc="-14" dirty="0">
                  <a:solidFill>
                    <a:srgbClr val="292929"/>
                  </a:solidFill>
                  <a:latin typeface="Calibri"/>
                  <a:cs typeface="Calibri"/>
                </a:rPr>
                <a:t> </a:t>
              </a:r>
              <a:r>
                <a:rPr sz="1200" b="1" dirty="0">
                  <a:solidFill>
                    <a:srgbClr val="292929"/>
                  </a:solidFill>
                  <a:latin typeface="Calibri"/>
                  <a:cs typeface="Calibri"/>
                </a:rPr>
                <a:t>low</a:t>
              </a:r>
              <a:r>
                <a:rPr sz="1200" b="1" spc="-23" dirty="0">
                  <a:solidFill>
                    <a:srgbClr val="292929"/>
                  </a:solidFill>
                  <a:latin typeface="Calibri"/>
                  <a:cs typeface="Calibri"/>
                </a:rPr>
                <a:t> </a:t>
              </a:r>
              <a:r>
                <a:rPr sz="1200" b="1" dirty="0">
                  <a:solidFill>
                    <a:srgbClr val="292929"/>
                  </a:solidFill>
                  <a:latin typeface="Calibri"/>
                  <a:cs typeface="Calibri"/>
                </a:rPr>
                <a:t>variance</a:t>
              </a:r>
              <a:r>
                <a:rPr sz="1200" dirty="0">
                  <a:solidFill>
                    <a:srgbClr val="292929"/>
                  </a:solidFill>
                  <a:latin typeface="Calibri"/>
                  <a:cs typeface="Calibri"/>
                </a:rPr>
                <a:t>.</a:t>
              </a:r>
              <a:r>
                <a:rPr sz="1200" spc="-17" dirty="0">
                  <a:solidFill>
                    <a:srgbClr val="292929"/>
                  </a:solidFill>
                  <a:latin typeface="Calibri"/>
                  <a:cs typeface="Calibri"/>
                </a:rPr>
                <a:t> </a:t>
              </a:r>
              <a:r>
                <a:rPr sz="1200" spc="-14" dirty="0">
                  <a:solidFill>
                    <a:srgbClr val="292929"/>
                  </a:solidFill>
                  <a:latin typeface="Calibri"/>
                  <a:cs typeface="Calibri"/>
                </a:rPr>
                <a:t>It </a:t>
              </a:r>
              <a:r>
                <a:rPr sz="1200" dirty="0">
                  <a:solidFill>
                    <a:srgbClr val="292929"/>
                  </a:solidFill>
                  <a:latin typeface="Calibri"/>
                  <a:cs typeface="Calibri"/>
                </a:rPr>
                <a:t>happens</a:t>
              </a:r>
              <a:r>
                <a:rPr sz="1200" spc="-25" dirty="0">
                  <a:solidFill>
                    <a:srgbClr val="292929"/>
                  </a:solidFill>
                  <a:latin typeface="Calibri"/>
                  <a:cs typeface="Calibri"/>
                </a:rPr>
                <a:t> </a:t>
              </a:r>
              <a:r>
                <a:rPr sz="1200" dirty="0">
                  <a:solidFill>
                    <a:srgbClr val="292929"/>
                  </a:solidFill>
                  <a:latin typeface="Calibri"/>
                  <a:cs typeface="Calibri"/>
                </a:rPr>
                <a:t>when</a:t>
              </a:r>
              <a:r>
                <a:rPr sz="1200" spc="-20" dirty="0">
                  <a:solidFill>
                    <a:srgbClr val="292929"/>
                  </a:solidFill>
                  <a:latin typeface="Calibri"/>
                  <a:cs typeface="Calibri"/>
                </a:rPr>
                <a:t> </a:t>
              </a:r>
              <a:r>
                <a:rPr sz="1200" dirty="0">
                  <a:solidFill>
                    <a:srgbClr val="292929"/>
                  </a:solidFill>
                  <a:latin typeface="Calibri"/>
                  <a:cs typeface="Calibri"/>
                </a:rPr>
                <a:t>we</a:t>
              </a:r>
              <a:r>
                <a:rPr sz="1200" spc="-20" dirty="0">
                  <a:solidFill>
                    <a:srgbClr val="292929"/>
                  </a:solidFill>
                  <a:latin typeface="Calibri"/>
                  <a:cs typeface="Calibri"/>
                </a:rPr>
                <a:t> </a:t>
              </a:r>
              <a:r>
                <a:rPr sz="1200" dirty="0">
                  <a:solidFill>
                    <a:srgbClr val="292929"/>
                  </a:solidFill>
                  <a:latin typeface="Calibri"/>
                  <a:cs typeface="Calibri"/>
                </a:rPr>
                <a:t>have</a:t>
              </a:r>
              <a:r>
                <a:rPr sz="1200" spc="-34" dirty="0">
                  <a:solidFill>
                    <a:srgbClr val="292929"/>
                  </a:solidFill>
                  <a:latin typeface="Calibri"/>
                  <a:cs typeface="Calibri"/>
                </a:rPr>
                <a:t> </a:t>
              </a:r>
              <a:r>
                <a:rPr sz="1200" dirty="0">
                  <a:solidFill>
                    <a:srgbClr val="292929"/>
                  </a:solidFill>
                  <a:latin typeface="Calibri"/>
                  <a:cs typeface="Calibri"/>
                </a:rPr>
                <a:t>very</a:t>
              </a:r>
              <a:r>
                <a:rPr sz="1200" spc="-34" dirty="0">
                  <a:solidFill>
                    <a:srgbClr val="292929"/>
                  </a:solidFill>
                  <a:latin typeface="Calibri"/>
                  <a:cs typeface="Calibri"/>
                </a:rPr>
                <a:t> </a:t>
              </a:r>
              <a:r>
                <a:rPr sz="1200" dirty="0">
                  <a:solidFill>
                    <a:srgbClr val="292929"/>
                  </a:solidFill>
                  <a:latin typeface="Calibri"/>
                  <a:cs typeface="Calibri"/>
                </a:rPr>
                <a:t>less</a:t>
              </a:r>
              <a:r>
                <a:rPr sz="1200" spc="-34" dirty="0">
                  <a:solidFill>
                    <a:srgbClr val="292929"/>
                  </a:solidFill>
                  <a:latin typeface="Calibri"/>
                  <a:cs typeface="Calibri"/>
                </a:rPr>
                <a:t> </a:t>
              </a:r>
              <a:r>
                <a:rPr sz="1200" dirty="0">
                  <a:solidFill>
                    <a:srgbClr val="292929"/>
                  </a:solidFill>
                  <a:latin typeface="Calibri"/>
                  <a:cs typeface="Calibri"/>
                </a:rPr>
                <a:t>amount</a:t>
              </a:r>
              <a:r>
                <a:rPr sz="1200" spc="-25" dirty="0">
                  <a:solidFill>
                    <a:srgbClr val="292929"/>
                  </a:solidFill>
                  <a:latin typeface="Calibri"/>
                  <a:cs typeface="Calibri"/>
                </a:rPr>
                <a:t> </a:t>
              </a:r>
              <a:r>
                <a:rPr sz="1200" spc="-14" dirty="0">
                  <a:solidFill>
                    <a:srgbClr val="292929"/>
                  </a:solidFill>
                  <a:latin typeface="Calibri"/>
                  <a:cs typeface="Calibri"/>
                </a:rPr>
                <a:t>of </a:t>
              </a:r>
              <a:r>
                <a:rPr sz="1200" dirty="0">
                  <a:solidFill>
                    <a:srgbClr val="292929"/>
                  </a:solidFill>
                  <a:latin typeface="Calibri"/>
                  <a:cs typeface="Calibri"/>
                </a:rPr>
                <a:t>data</a:t>
              </a:r>
              <a:r>
                <a:rPr sz="1200" spc="-25" dirty="0">
                  <a:solidFill>
                    <a:srgbClr val="292929"/>
                  </a:solidFill>
                  <a:latin typeface="Calibri"/>
                  <a:cs typeface="Calibri"/>
                </a:rPr>
                <a:t> </a:t>
              </a:r>
              <a:r>
                <a:rPr sz="1200" dirty="0">
                  <a:solidFill>
                    <a:srgbClr val="292929"/>
                  </a:solidFill>
                  <a:latin typeface="Calibri"/>
                  <a:cs typeface="Calibri"/>
                </a:rPr>
                <a:t>to</a:t>
              </a:r>
              <a:r>
                <a:rPr sz="1200" spc="-25" dirty="0">
                  <a:solidFill>
                    <a:srgbClr val="292929"/>
                  </a:solidFill>
                  <a:latin typeface="Calibri"/>
                  <a:cs typeface="Calibri"/>
                </a:rPr>
                <a:t> </a:t>
              </a:r>
              <a:r>
                <a:rPr sz="1200" dirty="0">
                  <a:solidFill>
                    <a:srgbClr val="292929"/>
                  </a:solidFill>
                  <a:latin typeface="Calibri"/>
                  <a:cs typeface="Calibri"/>
                </a:rPr>
                <a:t>build</a:t>
              </a:r>
              <a:r>
                <a:rPr sz="1200" spc="-11" dirty="0">
                  <a:solidFill>
                    <a:srgbClr val="292929"/>
                  </a:solidFill>
                  <a:latin typeface="Calibri"/>
                  <a:cs typeface="Calibri"/>
                </a:rPr>
                <a:t> </a:t>
              </a:r>
              <a:r>
                <a:rPr sz="1200" dirty="0">
                  <a:solidFill>
                    <a:srgbClr val="292929"/>
                  </a:solidFill>
                  <a:latin typeface="Calibri"/>
                  <a:cs typeface="Calibri"/>
                </a:rPr>
                <a:t>an</a:t>
              </a:r>
              <a:r>
                <a:rPr sz="1200" spc="-23" dirty="0">
                  <a:solidFill>
                    <a:srgbClr val="292929"/>
                  </a:solidFill>
                  <a:latin typeface="Calibri"/>
                  <a:cs typeface="Calibri"/>
                </a:rPr>
                <a:t> </a:t>
              </a:r>
              <a:r>
                <a:rPr sz="1200" spc="-6" dirty="0">
                  <a:solidFill>
                    <a:srgbClr val="292929"/>
                  </a:solidFill>
                  <a:latin typeface="Calibri"/>
                  <a:cs typeface="Calibri"/>
                </a:rPr>
                <a:t>accurate</a:t>
              </a:r>
              <a:r>
                <a:rPr sz="1200" spc="-8" dirty="0">
                  <a:solidFill>
                    <a:srgbClr val="292929"/>
                  </a:solidFill>
                  <a:latin typeface="Calibri"/>
                  <a:cs typeface="Calibri"/>
                </a:rPr>
                <a:t> </a:t>
              </a:r>
              <a:r>
                <a:rPr sz="1200" dirty="0">
                  <a:solidFill>
                    <a:srgbClr val="292929"/>
                  </a:solidFill>
                  <a:latin typeface="Calibri"/>
                  <a:cs typeface="Calibri"/>
                </a:rPr>
                <a:t>model</a:t>
              </a:r>
              <a:r>
                <a:rPr sz="1200" spc="-25" dirty="0">
                  <a:solidFill>
                    <a:srgbClr val="292929"/>
                  </a:solidFill>
                  <a:latin typeface="Calibri"/>
                  <a:cs typeface="Calibri"/>
                </a:rPr>
                <a:t> </a:t>
              </a:r>
              <a:r>
                <a:rPr sz="1200" dirty="0">
                  <a:solidFill>
                    <a:srgbClr val="292929"/>
                  </a:solidFill>
                  <a:latin typeface="Calibri"/>
                  <a:cs typeface="Calibri"/>
                </a:rPr>
                <a:t>or</a:t>
              </a:r>
              <a:r>
                <a:rPr sz="1200" spc="-20" dirty="0">
                  <a:solidFill>
                    <a:srgbClr val="292929"/>
                  </a:solidFill>
                  <a:latin typeface="Calibri"/>
                  <a:cs typeface="Calibri"/>
                </a:rPr>
                <a:t> </a:t>
              </a:r>
              <a:r>
                <a:rPr sz="1200" dirty="0">
                  <a:solidFill>
                    <a:srgbClr val="292929"/>
                  </a:solidFill>
                  <a:latin typeface="Calibri"/>
                  <a:cs typeface="Calibri"/>
                </a:rPr>
                <a:t>when</a:t>
              </a:r>
              <a:r>
                <a:rPr sz="1200" spc="-14" dirty="0">
                  <a:solidFill>
                    <a:srgbClr val="292929"/>
                  </a:solidFill>
                  <a:latin typeface="Calibri"/>
                  <a:cs typeface="Calibri"/>
                </a:rPr>
                <a:t> we </a:t>
              </a:r>
              <a:r>
                <a:rPr sz="1200" dirty="0">
                  <a:solidFill>
                    <a:srgbClr val="292929"/>
                  </a:solidFill>
                  <a:latin typeface="Calibri"/>
                  <a:cs typeface="Calibri"/>
                </a:rPr>
                <a:t>try</a:t>
              </a:r>
              <a:r>
                <a:rPr sz="1200" spc="-14" dirty="0">
                  <a:solidFill>
                    <a:srgbClr val="292929"/>
                  </a:solidFill>
                  <a:latin typeface="Calibri"/>
                  <a:cs typeface="Calibri"/>
                </a:rPr>
                <a:t> </a:t>
              </a:r>
              <a:r>
                <a:rPr sz="1200" dirty="0">
                  <a:solidFill>
                    <a:srgbClr val="292929"/>
                  </a:solidFill>
                  <a:latin typeface="Calibri"/>
                  <a:cs typeface="Calibri"/>
                </a:rPr>
                <a:t>to</a:t>
              </a:r>
              <a:r>
                <a:rPr sz="1200" spc="-14" dirty="0">
                  <a:solidFill>
                    <a:srgbClr val="292929"/>
                  </a:solidFill>
                  <a:latin typeface="Calibri"/>
                  <a:cs typeface="Calibri"/>
                </a:rPr>
                <a:t> </a:t>
              </a:r>
              <a:r>
                <a:rPr sz="1200" dirty="0">
                  <a:solidFill>
                    <a:srgbClr val="292929"/>
                  </a:solidFill>
                  <a:latin typeface="Calibri"/>
                  <a:cs typeface="Calibri"/>
                </a:rPr>
                <a:t>build a</a:t>
              </a:r>
              <a:r>
                <a:rPr sz="1200" spc="-14" dirty="0">
                  <a:solidFill>
                    <a:srgbClr val="292929"/>
                  </a:solidFill>
                  <a:latin typeface="Calibri"/>
                  <a:cs typeface="Calibri"/>
                </a:rPr>
                <a:t> </a:t>
              </a:r>
              <a:r>
                <a:rPr sz="1200" dirty="0">
                  <a:solidFill>
                    <a:srgbClr val="292929"/>
                  </a:solidFill>
                  <a:latin typeface="Calibri"/>
                  <a:cs typeface="Calibri"/>
                </a:rPr>
                <a:t>linear</a:t>
              </a:r>
              <a:r>
                <a:rPr sz="1200" spc="-6" dirty="0">
                  <a:solidFill>
                    <a:srgbClr val="292929"/>
                  </a:solidFill>
                  <a:latin typeface="Calibri"/>
                  <a:cs typeface="Calibri"/>
                </a:rPr>
                <a:t> </a:t>
              </a:r>
              <a:r>
                <a:rPr sz="1200" dirty="0">
                  <a:solidFill>
                    <a:srgbClr val="292929"/>
                  </a:solidFill>
                  <a:latin typeface="Calibri"/>
                  <a:cs typeface="Calibri"/>
                </a:rPr>
                <a:t>model</a:t>
              </a:r>
              <a:r>
                <a:rPr sz="1200" spc="-8" dirty="0">
                  <a:solidFill>
                    <a:srgbClr val="292929"/>
                  </a:solidFill>
                  <a:latin typeface="Calibri"/>
                  <a:cs typeface="Calibri"/>
                </a:rPr>
                <a:t> </a:t>
              </a:r>
              <a:r>
                <a:rPr sz="1200" dirty="0">
                  <a:solidFill>
                    <a:srgbClr val="292929"/>
                  </a:solidFill>
                  <a:latin typeface="Calibri"/>
                  <a:cs typeface="Calibri"/>
                </a:rPr>
                <a:t>with</a:t>
              </a:r>
              <a:r>
                <a:rPr sz="1200" spc="-11" dirty="0">
                  <a:solidFill>
                    <a:srgbClr val="292929"/>
                  </a:solidFill>
                  <a:latin typeface="Calibri"/>
                  <a:cs typeface="Calibri"/>
                </a:rPr>
                <a:t> </a:t>
              </a:r>
              <a:r>
                <a:rPr sz="1200" dirty="0">
                  <a:solidFill>
                    <a:srgbClr val="292929"/>
                  </a:solidFill>
                  <a:latin typeface="Calibri"/>
                  <a:cs typeface="Calibri"/>
                </a:rPr>
                <a:t>a</a:t>
              </a:r>
              <a:r>
                <a:rPr sz="1200" spc="-11" dirty="0">
                  <a:solidFill>
                    <a:srgbClr val="292929"/>
                  </a:solidFill>
                  <a:latin typeface="Calibri"/>
                  <a:cs typeface="Calibri"/>
                </a:rPr>
                <a:t> </a:t>
              </a:r>
              <a:r>
                <a:rPr sz="1200" spc="-6" dirty="0">
                  <a:solidFill>
                    <a:srgbClr val="292929"/>
                  </a:solidFill>
                  <a:latin typeface="Calibri"/>
                  <a:cs typeface="Calibri"/>
                </a:rPr>
                <a:t>nonlinear </a:t>
              </a:r>
              <a:r>
                <a:rPr sz="1200" spc="-11" dirty="0">
                  <a:solidFill>
                    <a:srgbClr val="292929"/>
                  </a:solidFill>
                  <a:latin typeface="Calibri"/>
                  <a:cs typeface="Calibri"/>
                </a:rPr>
                <a:t>data</a:t>
              </a:r>
              <a:endParaRPr sz="1200" dirty="0">
                <a:latin typeface="Calibri"/>
                <a:cs typeface="Calibri"/>
              </a:endParaRP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8BDB74D-04DC-CD35-0B3B-12AF4C6AADE6}"/>
                </a:ext>
              </a:extLst>
            </p:cNvPr>
            <p:cNvGrpSpPr/>
            <p:nvPr/>
          </p:nvGrpSpPr>
          <p:grpSpPr>
            <a:xfrm>
              <a:off x="2868288" y="183699"/>
              <a:ext cx="5986463" cy="3482389"/>
              <a:chOff x="3132489" y="64727"/>
              <a:chExt cx="5986463" cy="3482389"/>
            </a:xfrm>
          </p:grpSpPr>
          <p:pic>
            <p:nvPicPr>
              <p:cNvPr id="3" name="object 3"/>
              <p:cNvPicPr/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3467414" y="64727"/>
                <a:ext cx="3007103" cy="2995105"/>
              </a:xfrm>
              <a:prstGeom prst="rect">
                <a:avLst/>
              </a:prstGeom>
            </p:spPr>
          </p:pic>
          <p:sp>
            <p:nvSpPr>
              <p:cNvPr id="5" name="object 5"/>
              <p:cNvSpPr txBox="1"/>
              <p:nvPr/>
            </p:nvSpPr>
            <p:spPr>
              <a:xfrm>
                <a:off x="3132489" y="3171606"/>
                <a:ext cx="5986463" cy="375510"/>
              </a:xfrm>
              <a:prstGeom prst="rect">
                <a:avLst/>
              </a:prstGeom>
              <a:solidFill>
                <a:srgbClr val="FFF1CC"/>
              </a:solidFill>
            </p:spPr>
            <p:txBody>
              <a:bodyPr vert="horz" wrap="square" lIns="0" tIns="17859" rIns="0" bIns="0" rtlCol="0">
                <a:spAutoFit/>
              </a:bodyPr>
              <a:lstStyle/>
              <a:p>
                <a:pPr marL="51435" marR="190024">
                  <a:spcBef>
                    <a:spcPts val="141"/>
                  </a:spcBef>
                </a:pPr>
                <a:r>
                  <a:rPr sz="1200" dirty="0">
                    <a:solidFill>
                      <a:srgbClr val="292929"/>
                    </a:solidFill>
                    <a:latin typeface="Calibri"/>
                    <a:cs typeface="Calibri"/>
                  </a:rPr>
                  <a:t>In</a:t>
                </a:r>
                <a:r>
                  <a:rPr sz="1200" spc="-28" dirty="0">
                    <a:solidFill>
                      <a:srgbClr val="292929"/>
                    </a:solidFill>
                    <a:latin typeface="Calibri"/>
                    <a:cs typeface="Calibri"/>
                  </a:rPr>
                  <a:t> </a:t>
                </a:r>
                <a:r>
                  <a:rPr sz="1200" dirty="0">
                    <a:solidFill>
                      <a:srgbClr val="292929"/>
                    </a:solidFill>
                    <a:latin typeface="Calibri"/>
                    <a:cs typeface="Calibri"/>
                  </a:rPr>
                  <a:t>supervised</a:t>
                </a:r>
                <a:r>
                  <a:rPr sz="1200" spc="-28" dirty="0">
                    <a:solidFill>
                      <a:srgbClr val="292929"/>
                    </a:solidFill>
                    <a:latin typeface="Calibri"/>
                    <a:cs typeface="Calibri"/>
                  </a:rPr>
                  <a:t> </a:t>
                </a:r>
                <a:r>
                  <a:rPr sz="1200" dirty="0">
                    <a:solidFill>
                      <a:srgbClr val="292929"/>
                    </a:solidFill>
                    <a:latin typeface="Calibri"/>
                    <a:cs typeface="Calibri"/>
                  </a:rPr>
                  <a:t>learning,</a:t>
                </a:r>
                <a:r>
                  <a:rPr sz="1200" spc="-11" dirty="0">
                    <a:solidFill>
                      <a:srgbClr val="292929"/>
                    </a:solidFill>
                    <a:latin typeface="Calibri"/>
                    <a:cs typeface="Calibri"/>
                  </a:rPr>
                  <a:t> </a:t>
                </a:r>
                <a:r>
                  <a:rPr sz="1200" b="1" dirty="0">
                    <a:solidFill>
                      <a:srgbClr val="292929"/>
                    </a:solidFill>
                    <a:latin typeface="Calibri"/>
                    <a:cs typeface="Calibri"/>
                  </a:rPr>
                  <a:t>overfitting</a:t>
                </a:r>
                <a:r>
                  <a:rPr sz="1200" b="1" spc="-39" dirty="0">
                    <a:solidFill>
                      <a:srgbClr val="292929"/>
                    </a:solidFill>
                    <a:latin typeface="Calibri"/>
                    <a:cs typeface="Calibri"/>
                  </a:rPr>
                  <a:t> </a:t>
                </a:r>
                <a:r>
                  <a:rPr sz="1200" dirty="0">
                    <a:solidFill>
                      <a:srgbClr val="292929"/>
                    </a:solidFill>
                    <a:latin typeface="Calibri"/>
                    <a:cs typeface="Calibri"/>
                  </a:rPr>
                  <a:t>happens</a:t>
                </a:r>
                <a:r>
                  <a:rPr sz="1200" spc="-25" dirty="0">
                    <a:solidFill>
                      <a:srgbClr val="292929"/>
                    </a:solidFill>
                    <a:latin typeface="Calibri"/>
                    <a:cs typeface="Calibri"/>
                  </a:rPr>
                  <a:t> </a:t>
                </a:r>
                <a:r>
                  <a:rPr sz="1200" dirty="0">
                    <a:solidFill>
                      <a:srgbClr val="292929"/>
                    </a:solidFill>
                    <a:latin typeface="Calibri"/>
                    <a:cs typeface="Calibri"/>
                  </a:rPr>
                  <a:t>when</a:t>
                </a:r>
                <a:r>
                  <a:rPr sz="1200" spc="-23" dirty="0">
                    <a:solidFill>
                      <a:srgbClr val="292929"/>
                    </a:solidFill>
                    <a:latin typeface="Calibri"/>
                    <a:cs typeface="Calibri"/>
                  </a:rPr>
                  <a:t> </a:t>
                </a:r>
                <a:r>
                  <a:rPr sz="1200" dirty="0">
                    <a:solidFill>
                      <a:srgbClr val="292929"/>
                    </a:solidFill>
                    <a:latin typeface="Calibri"/>
                    <a:cs typeface="Calibri"/>
                  </a:rPr>
                  <a:t>our</a:t>
                </a:r>
                <a:r>
                  <a:rPr sz="1200" spc="-25" dirty="0">
                    <a:solidFill>
                      <a:srgbClr val="292929"/>
                    </a:solidFill>
                    <a:latin typeface="Calibri"/>
                    <a:cs typeface="Calibri"/>
                  </a:rPr>
                  <a:t> </a:t>
                </a:r>
                <a:r>
                  <a:rPr sz="1200" dirty="0">
                    <a:solidFill>
                      <a:srgbClr val="292929"/>
                    </a:solidFill>
                    <a:latin typeface="Calibri"/>
                    <a:cs typeface="Calibri"/>
                  </a:rPr>
                  <a:t>model</a:t>
                </a:r>
                <a:r>
                  <a:rPr sz="1200" spc="-31" dirty="0">
                    <a:solidFill>
                      <a:srgbClr val="292929"/>
                    </a:solidFill>
                    <a:latin typeface="Calibri"/>
                    <a:cs typeface="Calibri"/>
                  </a:rPr>
                  <a:t> </a:t>
                </a:r>
                <a:r>
                  <a:rPr sz="1200" dirty="0">
                    <a:solidFill>
                      <a:srgbClr val="292929"/>
                    </a:solidFill>
                    <a:latin typeface="Calibri"/>
                    <a:cs typeface="Calibri"/>
                  </a:rPr>
                  <a:t>captures</a:t>
                </a:r>
                <a:r>
                  <a:rPr sz="1200" spc="-20" dirty="0">
                    <a:solidFill>
                      <a:srgbClr val="292929"/>
                    </a:solidFill>
                    <a:latin typeface="Calibri"/>
                    <a:cs typeface="Calibri"/>
                  </a:rPr>
                  <a:t> </a:t>
                </a:r>
                <a:r>
                  <a:rPr sz="1200" dirty="0">
                    <a:solidFill>
                      <a:srgbClr val="292929"/>
                    </a:solidFill>
                    <a:latin typeface="Calibri"/>
                    <a:cs typeface="Calibri"/>
                  </a:rPr>
                  <a:t>the</a:t>
                </a:r>
                <a:r>
                  <a:rPr sz="1200" spc="-20" dirty="0">
                    <a:solidFill>
                      <a:srgbClr val="292929"/>
                    </a:solidFill>
                    <a:latin typeface="Calibri"/>
                    <a:cs typeface="Calibri"/>
                  </a:rPr>
                  <a:t> </a:t>
                </a:r>
                <a:r>
                  <a:rPr sz="1200" dirty="0">
                    <a:solidFill>
                      <a:srgbClr val="292929"/>
                    </a:solidFill>
                    <a:latin typeface="Calibri"/>
                    <a:cs typeface="Calibri"/>
                  </a:rPr>
                  <a:t>noise</a:t>
                </a:r>
                <a:r>
                  <a:rPr sz="1200" spc="-28" dirty="0">
                    <a:solidFill>
                      <a:srgbClr val="292929"/>
                    </a:solidFill>
                    <a:latin typeface="Calibri"/>
                    <a:cs typeface="Calibri"/>
                  </a:rPr>
                  <a:t> </a:t>
                </a:r>
                <a:r>
                  <a:rPr sz="1200" dirty="0">
                    <a:solidFill>
                      <a:srgbClr val="292929"/>
                    </a:solidFill>
                    <a:latin typeface="Calibri"/>
                    <a:cs typeface="Calibri"/>
                  </a:rPr>
                  <a:t>along</a:t>
                </a:r>
                <a:r>
                  <a:rPr sz="1200" spc="-20" dirty="0">
                    <a:solidFill>
                      <a:srgbClr val="292929"/>
                    </a:solidFill>
                    <a:latin typeface="Calibri"/>
                    <a:cs typeface="Calibri"/>
                  </a:rPr>
                  <a:t> </a:t>
                </a:r>
                <a:r>
                  <a:rPr sz="1200" dirty="0">
                    <a:solidFill>
                      <a:srgbClr val="292929"/>
                    </a:solidFill>
                    <a:latin typeface="Calibri"/>
                    <a:cs typeface="Calibri"/>
                  </a:rPr>
                  <a:t>with</a:t>
                </a:r>
                <a:r>
                  <a:rPr sz="1200" spc="-25" dirty="0">
                    <a:solidFill>
                      <a:srgbClr val="292929"/>
                    </a:solidFill>
                    <a:latin typeface="Calibri"/>
                    <a:cs typeface="Calibri"/>
                  </a:rPr>
                  <a:t> </a:t>
                </a:r>
                <a:r>
                  <a:rPr sz="1200" dirty="0">
                    <a:solidFill>
                      <a:srgbClr val="292929"/>
                    </a:solidFill>
                    <a:latin typeface="Calibri"/>
                    <a:cs typeface="Calibri"/>
                  </a:rPr>
                  <a:t>the</a:t>
                </a:r>
                <a:r>
                  <a:rPr sz="1200" spc="-20" dirty="0">
                    <a:solidFill>
                      <a:srgbClr val="292929"/>
                    </a:solidFill>
                    <a:latin typeface="Calibri"/>
                    <a:cs typeface="Calibri"/>
                  </a:rPr>
                  <a:t> </a:t>
                </a:r>
                <a:r>
                  <a:rPr sz="1200" spc="-6" dirty="0">
                    <a:solidFill>
                      <a:srgbClr val="292929"/>
                    </a:solidFill>
                    <a:latin typeface="Calibri"/>
                    <a:cs typeface="Calibri"/>
                  </a:rPr>
                  <a:t>underlying pattern</a:t>
                </a:r>
                <a:r>
                  <a:rPr sz="1200" spc="-20" dirty="0">
                    <a:solidFill>
                      <a:srgbClr val="292929"/>
                    </a:solidFill>
                    <a:latin typeface="Calibri"/>
                    <a:cs typeface="Calibri"/>
                  </a:rPr>
                  <a:t> </a:t>
                </a:r>
                <a:r>
                  <a:rPr sz="1200" dirty="0">
                    <a:solidFill>
                      <a:srgbClr val="292929"/>
                    </a:solidFill>
                    <a:latin typeface="Calibri"/>
                    <a:cs typeface="Calibri"/>
                  </a:rPr>
                  <a:t>in</a:t>
                </a:r>
                <a:r>
                  <a:rPr sz="1200" spc="-25" dirty="0">
                    <a:solidFill>
                      <a:srgbClr val="292929"/>
                    </a:solidFill>
                    <a:latin typeface="Calibri"/>
                    <a:cs typeface="Calibri"/>
                  </a:rPr>
                  <a:t> </a:t>
                </a:r>
                <a:r>
                  <a:rPr sz="1200" dirty="0">
                    <a:solidFill>
                      <a:srgbClr val="292929"/>
                    </a:solidFill>
                    <a:latin typeface="Calibri"/>
                    <a:cs typeface="Calibri"/>
                  </a:rPr>
                  <a:t>data.</a:t>
                </a:r>
                <a:r>
                  <a:rPr sz="1200" spc="-25" dirty="0">
                    <a:solidFill>
                      <a:srgbClr val="292929"/>
                    </a:solidFill>
                    <a:latin typeface="Calibri"/>
                    <a:cs typeface="Calibri"/>
                  </a:rPr>
                  <a:t> </a:t>
                </a:r>
                <a:r>
                  <a:rPr sz="1200" dirty="0">
                    <a:solidFill>
                      <a:srgbClr val="292929"/>
                    </a:solidFill>
                    <a:latin typeface="Calibri"/>
                    <a:cs typeface="Calibri"/>
                  </a:rPr>
                  <a:t>It</a:t>
                </a:r>
                <a:r>
                  <a:rPr sz="1200" spc="-25" dirty="0">
                    <a:solidFill>
                      <a:srgbClr val="292929"/>
                    </a:solidFill>
                    <a:latin typeface="Calibri"/>
                    <a:cs typeface="Calibri"/>
                  </a:rPr>
                  <a:t> </a:t>
                </a:r>
                <a:r>
                  <a:rPr sz="1200" dirty="0">
                    <a:solidFill>
                      <a:srgbClr val="292929"/>
                    </a:solidFill>
                    <a:latin typeface="Calibri"/>
                    <a:cs typeface="Calibri"/>
                  </a:rPr>
                  <a:t>happens</a:t>
                </a:r>
                <a:r>
                  <a:rPr sz="1200" spc="-20" dirty="0">
                    <a:solidFill>
                      <a:srgbClr val="292929"/>
                    </a:solidFill>
                    <a:latin typeface="Calibri"/>
                    <a:cs typeface="Calibri"/>
                  </a:rPr>
                  <a:t> </a:t>
                </a:r>
                <a:r>
                  <a:rPr sz="1200" dirty="0">
                    <a:solidFill>
                      <a:srgbClr val="292929"/>
                    </a:solidFill>
                    <a:latin typeface="Calibri"/>
                    <a:cs typeface="Calibri"/>
                  </a:rPr>
                  <a:t>when</a:t>
                </a:r>
                <a:r>
                  <a:rPr sz="1200" spc="-14" dirty="0">
                    <a:solidFill>
                      <a:srgbClr val="292929"/>
                    </a:solidFill>
                    <a:latin typeface="Calibri"/>
                    <a:cs typeface="Calibri"/>
                  </a:rPr>
                  <a:t> </a:t>
                </a:r>
                <a:r>
                  <a:rPr sz="1200" dirty="0">
                    <a:solidFill>
                      <a:srgbClr val="292929"/>
                    </a:solidFill>
                    <a:latin typeface="Calibri"/>
                    <a:cs typeface="Calibri"/>
                  </a:rPr>
                  <a:t>we</a:t>
                </a:r>
                <a:r>
                  <a:rPr sz="1200" spc="-17" dirty="0">
                    <a:solidFill>
                      <a:srgbClr val="292929"/>
                    </a:solidFill>
                    <a:latin typeface="Calibri"/>
                    <a:cs typeface="Calibri"/>
                  </a:rPr>
                  <a:t> </a:t>
                </a:r>
                <a:r>
                  <a:rPr sz="1200" dirty="0">
                    <a:solidFill>
                      <a:srgbClr val="292929"/>
                    </a:solidFill>
                    <a:latin typeface="Calibri"/>
                    <a:cs typeface="Calibri"/>
                  </a:rPr>
                  <a:t>train</a:t>
                </a:r>
                <a:r>
                  <a:rPr sz="1200" spc="-25" dirty="0">
                    <a:solidFill>
                      <a:srgbClr val="292929"/>
                    </a:solidFill>
                    <a:latin typeface="Calibri"/>
                    <a:cs typeface="Calibri"/>
                  </a:rPr>
                  <a:t> </a:t>
                </a:r>
                <a:r>
                  <a:rPr sz="1200" dirty="0">
                    <a:solidFill>
                      <a:srgbClr val="292929"/>
                    </a:solidFill>
                    <a:latin typeface="Calibri"/>
                    <a:cs typeface="Calibri"/>
                  </a:rPr>
                  <a:t>our</a:t>
                </a:r>
                <a:r>
                  <a:rPr sz="1200" spc="-20" dirty="0">
                    <a:solidFill>
                      <a:srgbClr val="292929"/>
                    </a:solidFill>
                    <a:latin typeface="Calibri"/>
                    <a:cs typeface="Calibri"/>
                  </a:rPr>
                  <a:t> </a:t>
                </a:r>
                <a:r>
                  <a:rPr sz="1200" dirty="0">
                    <a:solidFill>
                      <a:srgbClr val="292929"/>
                    </a:solidFill>
                    <a:latin typeface="Calibri"/>
                    <a:cs typeface="Calibri"/>
                  </a:rPr>
                  <a:t>model</a:t>
                </a:r>
                <a:r>
                  <a:rPr sz="1200" spc="-20" dirty="0">
                    <a:solidFill>
                      <a:srgbClr val="292929"/>
                    </a:solidFill>
                    <a:latin typeface="Calibri"/>
                    <a:cs typeface="Calibri"/>
                  </a:rPr>
                  <a:t> </a:t>
                </a:r>
                <a:r>
                  <a:rPr sz="1200" dirty="0">
                    <a:solidFill>
                      <a:srgbClr val="292929"/>
                    </a:solidFill>
                    <a:latin typeface="Calibri"/>
                    <a:cs typeface="Calibri"/>
                  </a:rPr>
                  <a:t>a</a:t>
                </a:r>
                <a:r>
                  <a:rPr sz="1200" spc="-25" dirty="0">
                    <a:solidFill>
                      <a:srgbClr val="292929"/>
                    </a:solidFill>
                    <a:latin typeface="Calibri"/>
                    <a:cs typeface="Calibri"/>
                  </a:rPr>
                  <a:t> </a:t>
                </a:r>
                <a:r>
                  <a:rPr sz="1200" dirty="0">
                    <a:solidFill>
                      <a:srgbClr val="292929"/>
                    </a:solidFill>
                    <a:latin typeface="Calibri"/>
                    <a:cs typeface="Calibri"/>
                  </a:rPr>
                  <a:t>lot</a:t>
                </a:r>
                <a:r>
                  <a:rPr sz="1200" spc="-23" dirty="0">
                    <a:solidFill>
                      <a:srgbClr val="292929"/>
                    </a:solidFill>
                    <a:latin typeface="Calibri"/>
                    <a:cs typeface="Calibri"/>
                  </a:rPr>
                  <a:t> </a:t>
                </a:r>
                <a:r>
                  <a:rPr sz="1200" dirty="0">
                    <a:solidFill>
                      <a:srgbClr val="292929"/>
                    </a:solidFill>
                    <a:latin typeface="Calibri"/>
                    <a:cs typeface="Calibri"/>
                  </a:rPr>
                  <a:t>over</a:t>
                </a:r>
                <a:r>
                  <a:rPr sz="1200" spc="-25" dirty="0">
                    <a:solidFill>
                      <a:srgbClr val="292929"/>
                    </a:solidFill>
                    <a:latin typeface="Calibri"/>
                    <a:cs typeface="Calibri"/>
                  </a:rPr>
                  <a:t> </a:t>
                </a:r>
                <a:r>
                  <a:rPr sz="1200" dirty="0">
                    <a:solidFill>
                      <a:srgbClr val="292929"/>
                    </a:solidFill>
                    <a:latin typeface="Calibri"/>
                    <a:cs typeface="Calibri"/>
                  </a:rPr>
                  <a:t>noisy</a:t>
                </a:r>
                <a:r>
                  <a:rPr sz="1200" spc="-17" dirty="0">
                    <a:solidFill>
                      <a:srgbClr val="292929"/>
                    </a:solidFill>
                    <a:latin typeface="Calibri"/>
                    <a:cs typeface="Calibri"/>
                  </a:rPr>
                  <a:t> </a:t>
                </a:r>
                <a:r>
                  <a:rPr sz="1200" dirty="0">
                    <a:solidFill>
                      <a:srgbClr val="292929"/>
                    </a:solidFill>
                    <a:latin typeface="Calibri"/>
                    <a:cs typeface="Calibri"/>
                  </a:rPr>
                  <a:t>dataset.</a:t>
                </a:r>
                <a:r>
                  <a:rPr sz="1200" spc="-31" dirty="0">
                    <a:solidFill>
                      <a:srgbClr val="292929"/>
                    </a:solidFill>
                    <a:latin typeface="Calibri"/>
                    <a:cs typeface="Calibri"/>
                  </a:rPr>
                  <a:t> </a:t>
                </a:r>
                <a:r>
                  <a:rPr sz="1200" dirty="0">
                    <a:solidFill>
                      <a:srgbClr val="292929"/>
                    </a:solidFill>
                    <a:latin typeface="Calibri"/>
                    <a:cs typeface="Calibri"/>
                  </a:rPr>
                  <a:t>These</a:t>
                </a:r>
                <a:r>
                  <a:rPr sz="1200" spc="-20" dirty="0">
                    <a:solidFill>
                      <a:srgbClr val="292929"/>
                    </a:solidFill>
                    <a:latin typeface="Calibri"/>
                    <a:cs typeface="Calibri"/>
                  </a:rPr>
                  <a:t> </a:t>
                </a:r>
                <a:r>
                  <a:rPr sz="1200" dirty="0">
                    <a:solidFill>
                      <a:srgbClr val="292929"/>
                    </a:solidFill>
                    <a:latin typeface="Calibri"/>
                    <a:cs typeface="Calibri"/>
                  </a:rPr>
                  <a:t>models</a:t>
                </a:r>
                <a:r>
                  <a:rPr sz="1200" spc="-23" dirty="0">
                    <a:solidFill>
                      <a:srgbClr val="292929"/>
                    </a:solidFill>
                    <a:latin typeface="Calibri"/>
                    <a:cs typeface="Calibri"/>
                  </a:rPr>
                  <a:t> </a:t>
                </a:r>
                <a:r>
                  <a:rPr sz="1200" dirty="0">
                    <a:solidFill>
                      <a:srgbClr val="292929"/>
                    </a:solidFill>
                    <a:latin typeface="Calibri"/>
                    <a:cs typeface="Calibri"/>
                  </a:rPr>
                  <a:t>have</a:t>
                </a:r>
                <a:r>
                  <a:rPr sz="1200" spc="-8" dirty="0">
                    <a:solidFill>
                      <a:srgbClr val="292929"/>
                    </a:solidFill>
                    <a:latin typeface="Calibri"/>
                    <a:cs typeface="Calibri"/>
                  </a:rPr>
                  <a:t> </a:t>
                </a:r>
                <a:r>
                  <a:rPr sz="1200" b="1" dirty="0">
                    <a:solidFill>
                      <a:srgbClr val="292929"/>
                    </a:solidFill>
                    <a:latin typeface="Calibri"/>
                    <a:cs typeface="Calibri"/>
                  </a:rPr>
                  <a:t>low</a:t>
                </a:r>
                <a:r>
                  <a:rPr sz="1200" b="1" spc="-31" dirty="0">
                    <a:solidFill>
                      <a:srgbClr val="292929"/>
                    </a:solidFill>
                    <a:latin typeface="Calibri"/>
                    <a:cs typeface="Calibri"/>
                  </a:rPr>
                  <a:t> </a:t>
                </a:r>
                <a:r>
                  <a:rPr sz="1200" b="1" dirty="0">
                    <a:solidFill>
                      <a:srgbClr val="292929"/>
                    </a:solidFill>
                    <a:latin typeface="Calibri"/>
                    <a:cs typeface="Calibri"/>
                  </a:rPr>
                  <a:t>bias</a:t>
                </a:r>
                <a:r>
                  <a:rPr sz="1200" b="1" spc="-28" dirty="0">
                    <a:solidFill>
                      <a:srgbClr val="292929"/>
                    </a:solidFill>
                    <a:latin typeface="Calibri"/>
                    <a:cs typeface="Calibri"/>
                  </a:rPr>
                  <a:t> </a:t>
                </a:r>
                <a:r>
                  <a:rPr sz="1200" b="1" spc="-14" dirty="0">
                    <a:solidFill>
                      <a:srgbClr val="292929"/>
                    </a:solidFill>
                    <a:latin typeface="Calibri"/>
                    <a:cs typeface="Calibri"/>
                  </a:rPr>
                  <a:t>and </a:t>
                </a:r>
                <a:r>
                  <a:rPr sz="1200" b="1" dirty="0">
                    <a:solidFill>
                      <a:srgbClr val="292929"/>
                    </a:solidFill>
                    <a:latin typeface="Calibri"/>
                    <a:cs typeface="Calibri"/>
                  </a:rPr>
                  <a:t>high</a:t>
                </a:r>
                <a:r>
                  <a:rPr sz="1200" b="1" spc="-39" dirty="0">
                    <a:solidFill>
                      <a:srgbClr val="292929"/>
                    </a:solidFill>
                    <a:latin typeface="Calibri"/>
                    <a:cs typeface="Calibri"/>
                  </a:rPr>
                  <a:t> </a:t>
                </a:r>
                <a:r>
                  <a:rPr sz="1200" b="1" dirty="0">
                    <a:solidFill>
                      <a:srgbClr val="292929"/>
                    </a:solidFill>
                    <a:latin typeface="Calibri"/>
                    <a:cs typeface="Calibri"/>
                  </a:rPr>
                  <a:t>variance</a:t>
                </a:r>
                <a:r>
                  <a:rPr sz="1200" dirty="0">
                    <a:solidFill>
                      <a:srgbClr val="292929"/>
                    </a:solidFill>
                    <a:latin typeface="Calibri"/>
                    <a:cs typeface="Calibri"/>
                  </a:rPr>
                  <a:t>.</a:t>
                </a:r>
                <a:r>
                  <a:rPr sz="1200" spc="-31" dirty="0">
                    <a:solidFill>
                      <a:srgbClr val="292929"/>
                    </a:solidFill>
                    <a:latin typeface="Calibri"/>
                    <a:cs typeface="Calibri"/>
                  </a:rPr>
                  <a:t> </a:t>
                </a:r>
                <a:r>
                  <a:rPr sz="1200" dirty="0">
                    <a:solidFill>
                      <a:srgbClr val="292929"/>
                    </a:solidFill>
                    <a:latin typeface="Calibri"/>
                    <a:cs typeface="Calibri"/>
                  </a:rPr>
                  <a:t>These</a:t>
                </a:r>
                <a:r>
                  <a:rPr sz="1200" spc="-37" dirty="0">
                    <a:solidFill>
                      <a:srgbClr val="292929"/>
                    </a:solidFill>
                    <a:latin typeface="Calibri"/>
                    <a:cs typeface="Calibri"/>
                  </a:rPr>
                  <a:t> </a:t>
                </a:r>
                <a:r>
                  <a:rPr sz="1200" dirty="0">
                    <a:solidFill>
                      <a:srgbClr val="292929"/>
                    </a:solidFill>
                    <a:latin typeface="Calibri"/>
                    <a:cs typeface="Calibri"/>
                  </a:rPr>
                  <a:t>models</a:t>
                </a:r>
                <a:r>
                  <a:rPr sz="1200" spc="-28" dirty="0">
                    <a:solidFill>
                      <a:srgbClr val="292929"/>
                    </a:solidFill>
                    <a:latin typeface="Calibri"/>
                    <a:cs typeface="Calibri"/>
                  </a:rPr>
                  <a:t> </a:t>
                </a:r>
                <a:r>
                  <a:rPr sz="1200" dirty="0">
                    <a:solidFill>
                      <a:srgbClr val="292929"/>
                    </a:solidFill>
                    <a:latin typeface="Calibri"/>
                    <a:cs typeface="Calibri"/>
                  </a:rPr>
                  <a:t>are</a:t>
                </a:r>
                <a:r>
                  <a:rPr sz="1200" spc="-28" dirty="0">
                    <a:solidFill>
                      <a:srgbClr val="292929"/>
                    </a:solidFill>
                    <a:latin typeface="Calibri"/>
                    <a:cs typeface="Calibri"/>
                  </a:rPr>
                  <a:t> </a:t>
                </a:r>
                <a:r>
                  <a:rPr sz="1200" dirty="0">
                    <a:solidFill>
                      <a:srgbClr val="292929"/>
                    </a:solidFill>
                    <a:latin typeface="Calibri"/>
                    <a:cs typeface="Calibri"/>
                  </a:rPr>
                  <a:t>very</a:t>
                </a:r>
                <a:r>
                  <a:rPr sz="1200" spc="-34" dirty="0">
                    <a:solidFill>
                      <a:srgbClr val="292929"/>
                    </a:solidFill>
                    <a:latin typeface="Calibri"/>
                    <a:cs typeface="Calibri"/>
                  </a:rPr>
                  <a:t> </a:t>
                </a:r>
                <a:r>
                  <a:rPr sz="1200" dirty="0">
                    <a:solidFill>
                      <a:srgbClr val="292929"/>
                    </a:solidFill>
                    <a:latin typeface="Calibri"/>
                    <a:cs typeface="Calibri"/>
                  </a:rPr>
                  <a:t>complex</a:t>
                </a:r>
                <a:r>
                  <a:rPr sz="1200" spc="-23" dirty="0">
                    <a:solidFill>
                      <a:srgbClr val="292929"/>
                    </a:solidFill>
                    <a:latin typeface="Calibri"/>
                    <a:cs typeface="Calibri"/>
                  </a:rPr>
                  <a:t> </a:t>
                </a:r>
                <a:r>
                  <a:rPr sz="1200" dirty="0">
                    <a:solidFill>
                      <a:srgbClr val="292929"/>
                    </a:solidFill>
                    <a:latin typeface="Calibri"/>
                    <a:cs typeface="Calibri"/>
                  </a:rPr>
                  <a:t>like</a:t>
                </a:r>
                <a:r>
                  <a:rPr sz="1200" spc="-20" dirty="0">
                    <a:solidFill>
                      <a:srgbClr val="292929"/>
                    </a:solidFill>
                    <a:latin typeface="Calibri"/>
                    <a:cs typeface="Calibri"/>
                  </a:rPr>
                  <a:t> </a:t>
                </a:r>
                <a:r>
                  <a:rPr sz="1200" dirty="0">
                    <a:solidFill>
                      <a:srgbClr val="292929"/>
                    </a:solidFill>
                    <a:latin typeface="Calibri"/>
                    <a:cs typeface="Calibri"/>
                  </a:rPr>
                  <a:t>Decision</a:t>
                </a:r>
                <a:r>
                  <a:rPr sz="1200" spc="-17" dirty="0">
                    <a:solidFill>
                      <a:srgbClr val="292929"/>
                    </a:solidFill>
                    <a:latin typeface="Calibri"/>
                    <a:cs typeface="Calibri"/>
                  </a:rPr>
                  <a:t> </a:t>
                </a:r>
                <a:r>
                  <a:rPr sz="1200" dirty="0">
                    <a:solidFill>
                      <a:srgbClr val="292929"/>
                    </a:solidFill>
                    <a:latin typeface="Calibri"/>
                    <a:cs typeface="Calibri"/>
                  </a:rPr>
                  <a:t>trees</a:t>
                </a:r>
                <a:r>
                  <a:rPr sz="1200" spc="-28" dirty="0">
                    <a:solidFill>
                      <a:srgbClr val="292929"/>
                    </a:solidFill>
                    <a:latin typeface="Calibri"/>
                    <a:cs typeface="Calibri"/>
                  </a:rPr>
                  <a:t> </a:t>
                </a:r>
                <a:r>
                  <a:rPr sz="1200" dirty="0">
                    <a:solidFill>
                      <a:srgbClr val="292929"/>
                    </a:solidFill>
                    <a:latin typeface="Calibri"/>
                    <a:cs typeface="Calibri"/>
                  </a:rPr>
                  <a:t>which</a:t>
                </a:r>
                <a:r>
                  <a:rPr sz="1200" spc="-14" dirty="0">
                    <a:solidFill>
                      <a:srgbClr val="292929"/>
                    </a:solidFill>
                    <a:latin typeface="Calibri"/>
                    <a:cs typeface="Calibri"/>
                  </a:rPr>
                  <a:t> </a:t>
                </a:r>
                <a:r>
                  <a:rPr sz="1200" dirty="0">
                    <a:solidFill>
                      <a:srgbClr val="292929"/>
                    </a:solidFill>
                    <a:latin typeface="Calibri"/>
                    <a:cs typeface="Calibri"/>
                  </a:rPr>
                  <a:t>are</a:t>
                </a:r>
                <a:r>
                  <a:rPr sz="1200" spc="-28" dirty="0">
                    <a:solidFill>
                      <a:srgbClr val="292929"/>
                    </a:solidFill>
                    <a:latin typeface="Calibri"/>
                    <a:cs typeface="Calibri"/>
                  </a:rPr>
                  <a:t> </a:t>
                </a:r>
                <a:r>
                  <a:rPr sz="1200" dirty="0">
                    <a:solidFill>
                      <a:srgbClr val="292929"/>
                    </a:solidFill>
                    <a:latin typeface="Calibri"/>
                    <a:cs typeface="Calibri"/>
                  </a:rPr>
                  <a:t>prone</a:t>
                </a:r>
                <a:r>
                  <a:rPr sz="1200" spc="-20" dirty="0">
                    <a:solidFill>
                      <a:srgbClr val="292929"/>
                    </a:solidFill>
                    <a:latin typeface="Calibri"/>
                    <a:cs typeface="Calibri"/>
                  </a:rPr>
                  <a:t> </a:t>
                </a:r>
                <a:r>
                  <a:rPr sz="1200" dirty="0">
                    <a:solidFill>
                      <a:srgbClr val="292929"/>
                    </a:solidFill>
                    <a:latin typeface="Calibri"/>
                    <a:cs typeface="Calibri"/>
                  </a:rPr>
                  <a:t>to</a:t>
                </a:r>
                <a:r>
                  <a:rPr sz="1200" spc="-31" dirty="0">
                    <a:solidFill>
                      <a:srgbClr val="292929"/>
                    </a:solidFill>
                    <a:latin typeface="Calibri"/>
                    <a:cs typeface="Calibri"/>
                  </a:rPr>
                  <a:t> </a:t>
                </a:r>
                <a:r>
                  <a:rPr sz="1200" spc="-6" dirty="0">
                    <a:solidFill>
                      <a:srgbClr val="292929"/>
                    </a:solidFill>
                    <a:latin typeface="Calibri"/>
                    <a:cs typeface="Calibri"/>
                  </a:rPr>
                  <a:t>overfitting.</a:t>
                </a:r>
                <a:endParaRPr sz="1200">
                  <a:latin typeface="Calibri"/>
                  <a:cs typeface="Calibr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545801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71499" y="392389"/>
            <a:ext cx="11209376" cy="376546"/>
          </a:xfrm>
          <a:prstGeom prst="rect">
            <a:avLst/>
          </a:prstGeom>
        </p:spPr>
        <p:txBody>
          <a:bodyPr vert="horz" wrap="square" lIns="0" tIns="7144" rIns="0" bIns="0" rtlCol="0" anchor="ctr">
            <a:spAutoFit/>
          </a:bodyPr>
          <a:lstStyle/>
          <a:p>
            <a:pPr marL="7144">
              <a:lnSpc>
                <a:spcPct val="100000"/>
              </a:lnSpc>
              <a:spcBef>
                <a:spcPts val="56"/>
              </a:spcBef>
            </a:pPr>
            <a:r>
              <a:rPr sz="2400" spc="-155" dirty="0"/>
              <a:t>Bias</a:t>
            </a:r>
            <a:r>
              <a:rPr sz="2400" spc="-28" dirty="0"/>
              <a:t> </a:t>
            </a:r>
            <a:r>
              <a:rPr sz="2400" spc="-149" dirty="0"/>
              <a:t>and</a:t>
            </a:r>
            <a:r>
              <a:rPr sz="2400" spc="-23" dirty="0"/>
              <a:t> </a:t>
            </a:r>
            <a:r>
              <a:rPr sz="2400" spc="-138" dirty="0"/>
              <a:t>Variance</a:t>
            </a:r>
            <a:r>
              <a:rPr sz="2400" spc="-39" dirty="0"/>
              <a:t> </a:t>
            </a:r>
            <a:r>
              <a:rPr sz="2400" spc="-90" dirty="0"/>
              <a:t>trade-</a:t>
            </a:r>
            <a:r>
              <a:rPr sz="2400" spc="-68" dirty="0"/>
              <a:t>off</a:t>
            </a:r>
            <a:endParaRPr sz="240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9BC6839-3B1F-9DBD-87D6-2A316A5EA572}"/>
              </a:ext>
            </a:extLst>
          </p:cNvPr>
          <p:cNvGrpSpPr/>
          <p:nvPr/>
        </p:nvGrpSpPr>
        <p:grpSpPr>
          <a:xfrm>
            <a:off x="1828801" y="1219200"/>
            <a:ext cx="9372600" cy="4495800"/>
            <a:chOff x="3235369" y="252789"/>
            <a:chExt cx="6209297" cy="3130565"/>
          </a:xfrm>
        </p:grpSpPr>
        <p:pic>
          <p:nvPicPr>
            <p:cNvPr id="2" name="object 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35369" y="468912"/>
              <a:ext cx="2186610" cy="2914442"/>
            </a:xfrm>
            <a:prstGeom prst="rect">
              <a:avLst/>
            </a:prstGeom>
          </p:spPr>
        </p:pic>
        <p:pic>
          <p:nvPicPr>
            <p:cNvPr id="3" name="object 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25715" y="1271638"/>
              <a:ext cx="3818951" cy="1713306"/>
            </a:xfrm>
            <a:prstGeom prst="rect">
              <a:avLst/>
            </a:prstGeom>
          </p:spPr>
        </p:pic>
        <p:sp>
          <p:nvSpPr>
            <p:cNvPr id="5" name="object 5"/>
            <p:cNvSpPr txBox="1"/>
            <p:nvPr/>
          </p:nvSpPr>
          <p:spPr>
            <a:xfrm>
              <a:off x="6140791" y="252789"/>
              <a:ext cx="1954887" cy="155043"/>
            </a:xfrm>
            <a:prstGeom prst="rect">
              <a:avLst/>
            </a:prstGeom>
          </p:spPr>
          <p:txBody>
            <a:bodyPr vert="horz" wrap="square" lIns="0" tIns="7144" rIns="0" bIns="0" rtlCol="0">
              <a:spAutoFit/>
            </a:bodyPr>
            <a:lstStyle/>
            <a:p>
              <a:pPr marL="7144">
                <a:spcBef>
                  <a:spcPts val="56"/>
                </a:spcBef>
              </a:pPr>
              <a:r>
                <a:rPr sz="1400" b="1" dirty="0">
                  <a:solidFill>
                    <a:srgbClr val="C00000"/>
                  </a:solidFill>
                  <a:latin typeface="Calibri"/>
                  <a:cs typeface="Calibri"/>
                </a:rPr>
                <a:t>How</a:t>
              </a:r>
              <a:r>
                <a:rPr sz="1400" b="1" spc="-8" dirty="0">
                  <a:solidFill>
                    <a:srgbClr val="C00000"/>
                  </a:solidFill>
                  <a:latin typeface="Calibri"/>
                  <a:cs typeface="Calibri"/>
                </a:rPr>
                <a:t> </a:t>
              </a:r>
              <a:r>
                <a:rPr sz="1400" b="1" dirty="0">
                  <a:solidFill>
                    <a:srgbClr val="C00000"/>
                  </a:solidFill>
                  <a:latin typeface="Calibri"/>
                  <a:cs typeface="Calibri"/>
                </a:rPr>
                <a:t>to</a:t>
              </a:r>
              <a:r>
                <a:rPr sz="1400" b="1" spc="-6" dirty="0">
                  <a:solidFill>
                    <a:srgbClr val="C00000"/>
                  </a:solidFill>
                  <a:latin typeface="Calibri"/>
                  <a:cs typeface="Calibri"/>
                </a:rPr>
                <a:t> </a:t>
              </a:r>
              <a:r>
                <a:rPr sz="1400" b="1" dirty="0">
                  <a:solidFill>
                    <a:srgbClr val="C00000"/>
                  </a:solidFill>
                  <a:latin typeface="Calibri"/>
                  <a:cs typeface="Calibri"/>
                </a:rPr>
                <a:t>deal</a:t>
              </a:r>
              <a:r>
                <a:rPr sz="1400" b="1" spc="-14" dirty="0">
                  <a:solidFill>
                    <a:srgbClr val="C00000"/>
                  </a:solidFill>
                  <a:latin typeface="Calibri"/>
                  <a:cs typeface="Calibri"/>
                </a:rPr>
                <a:t> </a:t>
              </a:r>
              <a:r>
                <a:rPr sz="1400" b="1" dirty="0">
                  <a:solidFill>
                    <a:srgbClr val="C00000"/>
                  </a:solidFill>
                  <a:latin typeface="Calibri"/>
                  <a:cs typeface="Calibri"/>
                </a:rPr>
                <a:t>with</a:t>
              </a:r>
              <a:r>
                <a:rPr sz="1400" b="1" spc="-11" dirty="0">
                  <a:solidFill>
                    <a:srgbClr val="C00000"/>
                  </a:solidFill>
                  <a:latin typeface="Calibri"/>
                  <a:cs typeface="Calibri"/>
                </a:rPr>
                <a:t> </a:t>
              </a:r>
              <a:r>
                <a:rPr sz="1400" b="1" dirty="0">
                  <a:solidFill>
                    <a:srgbClr val="C00000"/>
                  </a:solidFill>
                  <a:latin typeface="Calibri"/>
                  <a:cs typeface="Calibri"/>
                </a:rPr>
                <a:t>it </a:t>
              </a:r>
              <a:r>
                <a:rPr sz="1400" b="1" spc="-6" dirty="0">
                  <a:solidFill>
                    <a:srgbClr val="C00000"/>
                  </a:solidFill>
                  <a:latin typeface="Calibri"/>
                  <a:cs typeface="Calibri"/>
                </a:rPr>
                <a:t>practically</a:t>
              </a:r>
              <a:r>
                <a:rPr sz="1400" b="1" spc="-23" dirty="0">
                  <a:solidFill>
                    <a:srgbClr val="C00000"/>
                  </a:solidFill>
                  <a:latin typeface="Calibri"/>
                  <a:cs typeface="Calibri"/>
                </a:rPr>
                <a:t> </a:t>
              </a:r>
              <a:r>
                <a:rPr sz="1400" b="1" dirty="0">
                  <a:solidFill>
                    <a:srgbClr val="C00000"/>
                  </a:solidFill>
                  <a:latin typeface="Calibri"/>
                  <a:cs typeface="Calibri"/>
                </a:rPr>
                <a:t>in</a:t>
              </a:r>
              <a:r>
                <a:rPr sz="1400" b="1" spc="-6" dirty="0">
                  <a:solidFill>
                    <a:srgbClr val="C00000"/>
                  </a:solidFill>
                  <a:latin typeface="Calibri"/>
                  <a:cs typeface="Calibri"/>
                </a:rPr>
                <a:t> </a:t>
              </a:r>
              <a:r>
                <a:rPr sz="1400" b="1" spc="-14" dirty="0">
                  <a:solidFill>
                    <a:srgbClr val="C00000"/>
                  </a:solidFill>
                  <a:latin typeface="Calibri"/>
                  <a:cs typeface="Calibri"/>
                </a:rPr>
                <a:t>DLL</a:t>
              </a:r>
              <a:r>
                <a:rPr lang="en-US" sz="1400" b="1" spc="-14" dirty="0">
                  <a:solidFill>
                    <a:srgbClr val="C00000"/>
                  </a:solidFill>
                  <a:latin typeface="Calibri"/>
                  <a:cs typeface="Calibri"/>
                </a:rPr>
                <a:t> ?</a:t>
              </a:r>
              <a:endParaRPr sz="1400" dirty="0">
                <a:latin typeface="Calibri"/>
                <a:cs typeface="Calibri"/>
              </a:endParaRPr>
            </a:p>
          </p:txBody>
        </p:sp>
        <p:sp>
          <p:nvSpPr>
            <p:cNvPr id="6" name="object 6"/>
            <p:cNvSpPr txBox="1"/>
            <p:nvPr/>
          </p:nvSpPr>
          <p:spPr>
            <a:xfrm>
              <a:off x="6286166" y="1615988"/>
              <a:ext cx="708660" cy="163090"/>
            </a:xfrm>
            <a:prstGeom prst="rect">
              <a:avLst/>
            </a:prstGeom>
          </p:spPr>
          <p:txBody>
            <a:bodyPr vert="horz" wrap="square" lIns="0" tIns="7144" rIns="0" bIns="0" rtlCol="0">
              <a:spAutoFit/>
            </a:bodyPr>
            <a:lstStyle/>
            <a:p>
              <a:pPr marL="7144">
                <a:spcBef>
                  <a:spcPts val="56"/>
                </a:spcBef>
              </a:pPr>
              <a:r>
                <a:rPr sz="1013" b="1" dirty="0">
                  <a:solidFill>
                    <a:srgbClr val="C00000"/>
                  </a:solidFill>
                  <a:latin typeface="Calibri"/>
                  <a:cs typeface="Calibri"/>
                </a:rPr>
                <a:t>Under-</a:t>
              </a:r>
              <a:r>
                <a:rPr sz="1013" b="1" spc="-6" dirty="0">
                  <a:solidFill>
                    <a:srgbClr val="C00000"/>
                  </a:solidFill>
                  <a:latin typeface="Calibri"/>
                  <a:cs typeface="Calibri"/>
                </a:rPr>
                <a:t>fitting</a:t>
              </a:r>
              <a:endParaRPr sz="1013">
                <a:latin typeface="Calibri"/>
                <a:cs typeface="Calibri"/>
              </a:endParaRPr>
            </a:p>
          </p:txBody>
        </p:sp>
        <p:sp>
          <p:nvSpPr>
            <p:cNvPr id="7" name="object 7"/>
            <p:cNvSpPr txBox="1"/>
            <p:nvPr/>
          </p:nvSpPr>
          <p:spPr>
            <a:xfrm>
              <a:off x="6286166" y="2160841"/>
              <a:ext cx="632579" cy="163090"/>
            </a:xfrm>
            <a:prstGeom prst="rect">
              <a:avLst/>
            </a:prstGeom>
          </p:spPr>
          <p:txBody>
            <a:bodyPr vert="horz" wrap="square" lIns="0" tIns="7144" rIns="0" bIns="0" rtlCol="0">
              <a:spAutoFit/>
            </a:bodyPr>
            <a:lstStyle/>
            <a:p>
              <a:pPr marL="7144">
                <a:spcBef>
                  <a:spcPts val="56"/>
                </a:spcBef>
              </a:pPr>
              <a:r>
                <a:rPr sz="1013" b="1" spc="-6" dirty="0">
                  <a:solidFill>
                    <a:srgbClr val="C00000"/>
                  </a:solidFill>
                  <a:latin typeface="Calibri"/>
                  <a:cs typeface="Calibri"/>
                </a:rPr>
                <a:t>Over-fitting</a:t>
              </a:r>
              <a:endParaRPr sz="1013">
                <a:latin typeface="Calibri"/>
                <a:cs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889671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71499" y="338274"/>
            <a:ext cx="11209376" cy="484776"/>
          </a:xfrm>
          <a:prstGeom prst="rect">
            <a:avLst/>
          </a:prstGeom>
        </p:spPr>
        <p:txBody>
          <a:bodyPr vert="horz" wrap="square" lIns="0" tIns="114328" rIns="0" bIns="0" rtlCol="0" anchor="ctr">
            <a:spAutoFit/>
          </a:bodyPr>
          <a:lstStyle/>
          <a:p>
            <a:pPr marL="156805">
              <a:lnSpc>
                <a:spcPct val="100000"/>
              </a:lnSpc>
              <a:spcBef>
                <a:spcPts val="56"/>
              </a:spcBef>
            </a:pPr>
            <a:r>
              <a:rPr sz="2400" spc="-155" dirty="0"/>
              <a:t>Data</a:t>
            </a:r>
            <a:r>
              <a:rPr sz="2400" spc="-42" dirty="0"/>
              <a:t> </a:t>
            </a:r>
            <a:r>
              <a:rPr sz="2400" spc="-191" dirty="0"/>
              <a:t>Augmentation</a:t>
            </a:r>
            <a:endParaRPr sz="2400" dirty="0"/>
          </a:p>
        </p:txBody>
      </p:sp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71600" y="1485900"/>
            <a:ext cx="830580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98295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71499" y="313604"/>
            <a:ext cx="11209376" cy="534117"/>
          </a:xfrm>
          <a:prstGeom prst="rect">
            <a:avLst/>
          </a:prstGeom>
        </p:spPr>
        <p:txBody>
          <a:bodyPr vert="horz" wrap="square" lIns="0" tIns="163191" rIns="0" bIns="0" rtlCol="0" anchor="ctr">
            <a:spAutoFit/>
          </a:bodyPr>
          <a:lstStyle/>
          <a:p>
            <a:pPr marL="156805">
              <a:lnSpc>
                <a:spcPct val="100000"/>
              </a:lnSpc>
              <a:spcBef>
                <a:spcPts val="56"/>
              </a:spcBef>
            </a:pPr>
            <a:r>
              <a:rPr sz="2400" spc="-113" dirty="0"/>
              <a:t>Data</a:t>
            </a:r>
            <a:r>
              <a:rPr sz="2400" spc="-31" dirty="0"/>
              <a:t> </a:t>
            </a:r>
            <a:r>
              <a:rPr sz="2400" spc="-127" dirty="0"/>
              <a:t>Augmentation</a:t>
            </a:r>
            <a:endParaRPr sz="240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0889B97-D81A-CEA2-7E1A-2495778BAC19}"/>
              </a:ext>
            </a:extLst>
          </p:cNvPr>
          <p:cNvGrpSpPr/>
          <p:nvPr/>
        </p:nvGrpSpPr>
        <p:grpSpPr>
          <a:xfrm>
            <a:off x="1752600" y="1045844"/>
            <a:ext cx="7924800" cy="3373755"/>
            <a:chOff x="3059620" y="1045845"/>
            <a:chExt cx="5689640" cy="1454110"/>
          </a:xfrm>
        </p:grpSpPr>
        <p:sp>
          <p:nvSpPr>
            <p:cNvPr id="3" name="object 3"/>
            <p:cNvSpPr/>
            <p:nvPr/>
          </p:nvSpPr>
          <p:spPr>
            <a:xfrm>
              <a:off x="3059620" y="1045845"/>
              <a:ext cx="5689640" cy="1454110"/>
            </a:xfrm>
            <a:custGeom>
              <a:avLst/>
              <a:gdLst/>
              <a:ahLst/>
              <a:cxnLst/>
              <a:rect l="l" t="t" r="r" b="b"/>
              <a:pathLst>
                <a:path w="10114915" h="2585085">
                  <a:moveTo>
                    <a:pt x="10114788" y="0"/>
                  </a:moveTo>
                  <a:lnTo>
                    <a:pt x="0" y="0"/>
                  </a:lnTo>
                  <a:lnTo>
                    <a:pt x="0" y="2584704"/>
                  </a:lnTo>
                  <a:lnTo>
                    <a:pt x="10114788" y="2584704"/>
                  </a:lnTo>
                  <a:lnTo>
                    <a:pt x="10114788" y="0"/>
                  </a:lnTo>
                  <a:close/>
                </a:path>
              </a:pathLst>
            </a:custGeom>
            <a:solidFill>
              <a:srgbClr val="DEEBF7"/>
            </a:solidFill>
          </p:spPr>
          <p:txBody>
            <a:bodyPr wrap="square" lIns="0" tIns="0" rIns="0" bIns="0" rtlCol="0"/>
            <a:lstStyle/>
            <a:p>
              <a:endParaRPr sz="3600"/>
            </a:p>
          </p:txBody>
        </p:sp>
        <p:sp>
          <p:nvSpPr>
            <p:cNvPr id="4" name="object 4"/>
            <p:cNvSpPr txBox="1"/>
            <p:nvPr/>
          </p:nvSpPr>
          <p:spPr>
            <a:xfrm>
              <a:off x="3144452" y="1186248"/>
              <a:ext cx="5519976" cy="918419"/>
            </a:xfrm>
            <a:prstGeom prst="rect">
              <a:avLst/>
            </a:prstGeom>
          </p:spPr>
          <p:txBody>
            <a:bodyPr vert="horz" wrap="square" lIns="0" tIns="7144" rIns="0" bIns="0" rtlCol="0">
              <a:spAutoFit/>
            </a:bodyPr>
            <a:lstStyle/>
            <a:p>
              <a:pPr marL="7144" marR="2858" algn="just">
                <a:spcBef>
                  <a:spcPts val="56"/>
                </a:spcBef>
              </a:pPr>
              <a:r>
                <a:rPr sz="1600" dirty="0">
                  <a:latin typeface="Calibri"/>
                  <a:cs typeface="Calibri"/>
                </a:rPr>
                <a:t>Data</a:t>
              </a:r>
              <a:r>
                <a:rPr sz="1600" spc="-25" dirty="0">
                  <a:latin typeface="Calibri"/>
                  <a:cs typeface="Calibri"/>
                </a:rPr>
                <a:t> </a:t>
              </a:r>
              <a:r>
                <a:rPr sz="1600" spc="-6" dirty="0">
                  <a:latin typeface="Calibri"/>
                  <a:cs typeface="Calibri"/>
                </a:rPr>
                <a:t>augmentation</a:t>
              </a:r>
              <a:r>
                <a:rPr sz="1600" spc="-31" dirty="0">
                  <a:latin typeface="Calibri"/>
                  <a:cs typeface="Calibri"/>
                </a:rPr>
                <a:t> </a:t>
              </a:r>
              <a:r>
                <a:rPr sz="1600" dirty="0">
                  <a:latin typeface="Calibri"/>
                  <a:cs typeface="Calibri"/>
                </a:rPr>
                <a:t>techniques</a:t>
              </a:r>
              <a:r>
                <a:rPr sz="1600" spc="-17" dirty="0">
                  <a:latin typeface="Calibri"/>
                  <a:cs typeface="Calibri"/>
                </a:rPr>
                <a:t> </a:t>
              </a:r>
              <a:r>
                <a:rPr sz="1600" spc="-6" dirty="0">
                  <a:latin typeface="Calibri"/>
                  <a:cs typeface="Calibri"/>
                </a:rPr>
                <a:t>generate</a:t>
              </a:r>
              <a:r>
                <a:rPr sz="1600" spc="-28" dirty="0">
                  <a:latin typeface="Calibri"/>
                  <a:cs typeface="Calibri"/>
                </a:rPr>
                <a:t> </a:t>
              </a:r>
              <a:r>
                <a:rPr sz="1600" spc="-6" dirty="0">
                  <a:latin typeface="Calibri"/>
                  <a:cs typeface="Calibri"/>
                </a:rPr>
                <a:t>different</a:t>
              </a:r>
              <a:r>
                <a:rPr sz="1600" spc="-31" dirty="0">
                  <a:latin typeface="Calibri"/>
                  <a:cs typeface="Calibri"/>
                </a:rPr>
                <a:t> </a:t>
              </a:r>
              <a:r>
                <a:rPr sz="1600" dirty="0">
                  <a:latin typeface="Calibri"/>
                  <a:cs typeface="Calibri"/>
                </a:rPr>
                <a:t>versions</a:t>
              </a:r>
              <a:r>
                <a:rPr sz="1600" spc="180" dirty="0">
                  <a:latin typeface="Calibri"/>
                  <a:cs typeface="Calibri"/>
                </a:rPr>
                <a:t> </a:t>
              </a:r>
              <a:r>
                <a:rPr sz="1600" dirty="0">
                  <a:latin typeface="Calibri"/>
                  <a:cs typeface="Calibri"/>
                </a:rPr>
                <a:t>of</a:t>
              </a:r>
              <a:r>
                <a:rPr sz="1600" spc="-34" dirty="0">
                  <a:latin typeface="Calibri"/>
                  <a:cs typeface="Calibri"/>
                </a:rPr>
                <a:t> </a:t>
              </a:r>
              <a:r>
                <a:rPr sz="1600" dirty="0">
                  <a:latin typeface="Calibri"/>
                  <a:cs typeface="Calibri"/>
                </a:rPr>
                <a:t>a</a:t>
              </a:r>
              <a:r>
                <a:rPr sz="1600" spc="-28" dirty="0">
                  <a:latin typeface="Calibri"/>
                  <a:cs typeface="Calibri"/>
                </a:rPr>
                <a:t> </a:t>
              </a:r>
              <a:r>
                <a:rPr sz="1600" dirty="0">
                  <a:latin typeface="Calibri"/>
                  <a:cs typeface="Calibri"/>
                </a:rPr>
                <a:t>real</a:t>
              </a:r>
              <a:r>
                <a:rPr sz="1600" spc="-25" dirty="0">
                  <a:latin typeface="Calibri"/>
                  <a:cs typeface="Calibri"/>
                </a:rPr>
                <a:t> </a:t>
              </a:r>
              <a:r>
                <a:rPr sz="1600" dirty="0">
                  <a:latin typeface="Calibri"/>
                  <a:cs typeface="Calibri"/>
                </a:rPr>
                <a:t>dataset</a:t>
              </a:r>
              <a:r>
                <a:rPr sz="1600" spc="-31" dirty="0">
                  <a:latin typeface="Calibri"/>
                  <a:cs typeface="Calibri"/>
                </a:rPr>
                <a:t> </a:t>
              </a:r>
              <a:r>
                <a:rPr sz="1600" dirty="0">
                  <a:latin typeface="Calibri"/>
                  <a:cs typeface="Calibri"/>
                </a:rPr>
                <a:t>artificially</a:t>
              </a:r>
              <a:r>
                <a:rPr sz="1600" spc="-20" dirty="0">
                  <a:latin typeface="Calibri"/>
                  <a:cs typeface="Calibri"/>
                </a:rPr>
                <a:t> </a:t>
              </a:r>
              <a:r>
                <a:rPr sz="1600" dirty="0">
                  <a:latin typeface="Calibri"/>
                  <a:cs typeface="Calibri"/>
                </a:rPr>
                <a:t>to</a:t>
              </a:r>
              <a:r>
                <a:rPr sz="1600" spc="-31" dirty="0">
                  <a:latin typeface="Calibri"/>
                  <a:cs typeface="Calibri"/>
                </a:rPr>
                <a:t> </a:t>
              </a:r>
              <a:r>
                <a:rPr sz="1600" dirty="0">
                  <a:latin typeface="Calibri"/>
                  <a:cs typeface="Calibri"/>
                </a:rPr>
                <a:t>increase</a:t>
              </a:r>
              <a:r>
                <a:rPr sz="1600" spc="-23" dirty="0">
                  <a:latin typeface="Calibri"/>
                  <a:cs typeface="Calibri"/>
                </a:rPr>
                <a:t> </a:t>
              </a:r>
              <a:r>
                <a:rPr sz="1600" dirty="0">
                  <a:latin typeface="Calibri"/>
                  <a:cs typeface="Calibri"/>
                </a:rPr>
                <a:t>its</a:t>
              </a:r>
              <a:r>
                <a:rPr sz="1600" spc="-31" dirty="0">
                  <a:latin typeface="Calibri"/>
                  <a:cs typeface="Calibri"/>
                </a:rPr>
                <a:t> </a:t>
              </a:r>
              <a:r>
                <a:rPr sz="1600" spc="-6" dirty="0">
                  <a:latin typeface="Calibri"/>
                  <a:cs typeface="Calibri"/>
                </a:rPr>
                <a:t>size. Computer</a:t>
              </a:r>
              <a:r>
                <a:rPr sz="1600" spc="-20" dirty="0">
                  <a:latin typeface="Calibri"/>
                  <a:cs typeface="Calibri"/>
                </a:rPr>
                <a:t> </a:t>
              </a:r>
              <a:r>
                <a:rPr sz="1600" dirty="0">
                  <a:latin typeface="Calibri"/>
                  <a:cs typeface="Calibri"/>
                </a:rPr>
                <a:t>vision</a:t>
              </a:r>
              <a:r>
                <a:rPr sz="1600" spc="-20" dirty="0">
                  <a:latin typeface="Calibri"/>
                  <a:cs typeface="Calibri"/>
                </a:rPr>
                <a:t> </a:t>
              </a:r>
              <a:r>
                <a:rPr sz="1600" dirty="0">
                  <a:latin typeface="Calibri"/>
                  <a:cs typeface="Calibri"/>
                </a:rPr>
                <a:t>and</a:t>
              </a:r>
              <a:r>
                <a:rPr sz="1600" spc="-25" dirty="0">
                  <a:latin typeface="Calibri"/>
                  <a:cs typeface="Calibri"/>
                </a:rPr>
                <a:t> </a:t>
              </a:r>
              <a:r>
                <a:rPr sz="1600" dirty="0">
                  <a:latin typeface="Calibri"/>
                  <a:cs typeface="Calibri"/>
                </a:rPr>
                <a:t>natural</a:t>
              </a:r>
              <a:r>
                <a:rPr sz="1600" spc="-20" dirty="0">
                  <a:latin typeface="Calibri"/>
                  <a:cs typeface="Calibri"/>
                </a:rPr>
                <a:t> </a:t>
              </a:r>
              <a:r>
                <a:rPr sz="1600" dirty="0">
                  <a:latin typeface="Calibri"/>
                  <a:cs typeface="Calibri"/>
                </a:rPr>
                <a:t>language</a:t>
              </a:r>
              <a:r>
                <a:rPr sz="1600" spc="-25" dirty="0">
                  <a:latin typeface="Calibri"/>
                  <a:cs typeface="Calibri"/>
                </a:rPr>
                <a:t> </a:t>
              </a:r>
              <a:r>
                <a:rPr sz="1600" spc="-6" dirty="0">
                  <a:latin typeface="Calibri"/>
                  <a:cs typeface="Calibri"/>
                </a:rPr>
                <a:t>processing</a:t>
              </a:r>
              <a:r>
                <a:rPr sz="1600" spc="-23" dirty="0">
                  <a:latin typeface="Calibri"/>
                  <a:cs typeface="Calibri"/>
                </a:rPr>
                <a:t> </a:t>
              </a:r>
              <a:r>
                <a:rPr sz="1600" dirty="0">
                  <a:latin typeface="Calibri"/>
                  <a:cs typeface="Calibri"/>
                </a:rPr>
                <a:t>(NLP)</a:t>
              </a:r>
              <a:r>
                <a:rPr sz="1600" spc="-8" dirty="0">
                  <a:latin typeface="Calibri"/>
                  <a:cs typeface="Calibri"/>
                </a:rPr>
                <a:t> </a:t>
              </a:r>
              <a:r>
                <a:rPr sz="1600" dirty="0">
                  <a:latin typeface="Calibri"/>
                  <a:cs typeface="Calibri"/>
                </a:rPr>
                <a:t>models</a:t>
              </a:r>
              <a:r>
                <a:rPr sz="1600" spc="-25" dirty="0">
                  <a:latin typeface="Calibri"/>
                  <a:cs typeface="Calibri"/>
                </a:rPr>
                <a:t> </a:t>
              </a:r>
              <a:r>
                <a:rPr sz="1600" dirty="0">
                  <a:latin typeface="Calibri"/>
                  <a:cs typeface="Calibri"/>
                </a:rPr>
                <a:t>use</a:t>
              </a:r>
              <a:r>
                <a:rPr sz="1600" spc="-25" dirty="0">
                  <a:latin typeface="Calibri"/>
                  <a:cs typeface="Calibri"/>
                </a:rPr>
                <a:t> </a:t>
              </a:r>
              <a:r>
                <a:rPr sz="1600" dirty="0">
                  <a:latin typeface="Calibri"/>
                  <a:cs typeface="Calibri"/>
                </a:rPr>
                <a:t>data</a:t>
              </a:r>
              <a:r>
                <a:rPr sz="1600" spc="-25" dirty="0">
                  <a:latin typeface="Calibri"/>
                  <a:cs typeface="Calibri"/>
                </a:rPr>
                <a:t> </a:t>
              </a:r>
              <a:r>
                <a:rPr sz="1600" spc="-6" dirty="0">
                  <a:latin typeface="Calibri"/>
                  <a:cs typeface="Calibri"/>
                </a:rPr>
                <a:t>augmentation</a:t>
              </a:r>
              <a:r>
                <a:rPr sz="1600" spc="-25" dirty="0">
                  <a:latin typeface="Calibri"/>
                  <a:cs typeface="Calibri"/>
                </a:rPr>
                <a:t> </a:t>
              </a:r>
              <a:r>
                <a:rPr sz="1600" spc="-6" dirty="0">
                  <a:latin typeface="Calibri"/>
                  <a:cs typeface="Calibri"/>
                </a:rPr>
                <a:t>strategy</a:t>
              </a:r>
              <a:r>
                <a:rPr sz="1600" spc="-34" dirty="0">
                  <a:latin typeface="Calibri"/>
                  <a:cs typeface="Calibri"/>
                </a:rPr>
                <a:t> </a:t>
              </a:r>
              <a:r>
                <a:rPr sz="1600" dirty="0">
                  <a:latin typeface="Calibri"/>
                  <a:cs typeface="Calibri"/>
                </a:rPr>
                <a:t>to</a:t>
              </a:r>
              <a:r>
                <a:rPr sz="1600" spc="-17" dirty="0">
                  <a:latin typeface="Calibri"/>
                  <a:cs typeface="Calibri"/>
                </a:rPr>
                <a:t> </a:t>
              </a:r>
              <a:r>
                <a:rPr sz="1600" spc="-6" dirty="0">
                  <a:latin typeface="Calibri"/>
                  <a:cs typeface="Calibri"/>
                </a:rPr>
                <a:t>handle </a:t>
              </a:r>
              <a:r>
                <a:rPr sz="1600" dirty="0">
                  <a:latin typeface="Calibri"/>
                  <a:cs typeface="Calibri"/>
                </a:rPr>
                <a:t>with</a:t>
              </a:r>
              <a:r>
                <a:rPr sz="1600" spc="-25" dirty="0">
                  <a:latin typeface="Calibri"/>
                  <a:cs typeface="Calibri"/>
                </a:rPr>
                <a:t> </a:t>
              </a:r>
              <a:r>
                <a:rPr sz="1600" dirty="0">
                  <a:latin typeface="Calibri"/>
                  <a:cs typeface="Calibri"/>
                </a:rPr>
                <a:t>data</a:t>
              </a:r>
              <a:r>
                <a:rPr sz="1600" spc="-31" dirty="0">
                  <a:latin typeface="Calibri"/>
                  <a:cs typeface="Calibri"/>
                </a:rPr>
                <a:t> </a:t>
              </a:r>
              <a:r>
                <a:rPr sz="1600" dirty="0">
                  <a:latin typeface="Calibri"/>
                  <a:cs typeface="Calibri"/>
                </a:rPr>
                <a:t>scarcity</a:t>
              </a:r>
              <a:r>
                <a:rPr sz="1600" spc="-25" dirty="0">
                  <a:latin typeface="Calibri"/>
                  <a:cs typeface="Calibri"/>
                </a:rPr>
                <a:t> </a:t>
              </a:r>
              <a:r>
                <a:rPr sz="1600" dirty="0">
                  <a:latin typeface="Calibri"/>
                  <a:cs typeface="Calibri"/>
                </a:rPr>
                <a:t>and</a:t>
              </a:r>
              <a:r>
                <a:rPr sz="1600" spc="-28" dirty="0">
                  <a:latin typeface="Calibri"/>
                  <a:cs typeface="Calibri"/>
                </a:rPr>
                <a:t> </a:t>
              </a:r>
              <a:r>
                <a:rPr sz="1600" spc="-6" dirty="0">
                  <a:latin typeface="Calibri"/>
                  <a:cs typeface="Calibri"/>
                </a:rPr>
                <a:t>insufficient</a:t>
              </a:r>
              <a:r>
                <a:rPr sz="1600" spc="-25" dirty="0">
                  <a:latin typeface="Calibri"/>
                  <a:cs typeface="Calibri"/>
                </a:rPr>
                <a:t> </a:t>
              </a:r>
              <a:r>
                <a:rPr sz="1600" dirty="0">
                  <a:latin typeface="Calibri"/>
                  <a:cs typeface="Calibri"/>
                </a:rPr>
                <a:t>data</a:t>
              </a:r>
              <a:r>
                <a:rPr sz="1600" spc="-31" dirty="0">
                  <a:latin typeface="Calibri"/>
                  <a:cs typeface="Calibri"/>
                </a:rPr>
                <a:t> </a:t>
              </a:r>
              <a:r>
                <a:rPr sz="1600" spc="-6" dirty="0">
                  <a:latin typeface="Calibri"/>
                  <a:cs typeface="Calibri"/>
                </a:rPr>
                <a:t>diversity.</a:t>
              </a:r>
              <a:endParaRPr sz="1600" dirty="0">
                <a:latin typeface="Calibri"/>
                <a:cs typeface="Calibri"/>
              </a:endParaRPr>
            </a:p>
            <a:p>
              <a:pPr>
                <a:spcBef>
                  <a:spcPts val="1193"/>
                </a:spcBef>
              </a:pPr>
              <a:endParaRPr sz="1600" dirty="0">
                <a:latin typeface="Calibri"/>
                <a:cs typeface="Calibri"/>
              </a:endParaRPr>
            </a:p>
            <a:p>
              <a:pPr marL="7144">
                <a:spcBef>
                  <a:spcPts val="3"/>
                </a:spcBef>
              </a:pPr>
              <a:r>
                <a:rPr sz="1600" dirty="0">
                  <a:latin typeface="Calibri"/>
                  <a:cs typeface="Calibri"/>
                </a:rPr>
                <a:t>Data</a:t>
              </a:r>
              <a:r>
                <a:rPr sz="1600" spc="-31" dirty="0">
                  <a:latin typeface="Calibri"/>
                  <a:cs typeface="Calibri"/>
                </a:rPr>
                <a:t> </a:t>
              </a:r>
              <a:r>
                <a:rPr sz="1600" spc="-6" dirty="0">
                  <a:latin typeface="Calibri"/>
                  <a:cs typeface="Calibri"/>
                </a:rPr>
                <a:t>augmentation</a:t>
              </a:r>
              <a:r>
                <a:rPr sz="1600" spc="-37" dirty="0">
                  <a:latin typeface="Calibri"/>
                  <a:cs typeface="Calibri"/>
                </a:rPr>
                <a:t> </a:t>
              </a:r>
              <a:r>
                <a:rPr sz="1600" dirty="0">
                  <a:latin typeface="Calibri"/>
                  <a:cs typeface="Calibri"/>
                </a:rPr>
                <a:t>algorithms</a:t>
              </a:r>
              <a:r>
                <a:rPr sz="1600" spc="-34" dirty="0">
                  <a:latin typeface="Calibri"/>
                  <a:cs typeface="Calibri"/>
                </a:rPr>
                <a:t> </a:t>
              </a:r>
              <a:r>
                <a:rPr sz="1600" dirty="0">
                  <a:latin typeface="Calibri"/>
                  <a:cs typeface="Calibri"/>
                </a:rPr>
                <a:t>can</a:t>
              </a:r>
              <a:r>
                <a:rPr sz="1600" spc="-25" dirty="0">
                  <a:latin typeface="Calibri"/>
                  <a:cs typeface="Calibri"/>
                </a:rPr>
                <a:t> </a:t>
              </a:r>
              <a:r>
                <a:rPr sz="1600" dirty="0">
                  <a:latin typeface="Calibri"/>
                  <a:cs typeface="Calibri"/>
                </a:rPr>
                <a:t>increase</a:t>
              </a:r>
              <a:r>
                <a:rPr sz="1600" spc="-28" dirty="0">
                  <a:latin typeface="Calibri"/>
                  <a:cs typeface="Calibri"/>
                </a:rPr>
                <a:t> </a:t>
              </a:r>
              <a:r>
                <a:rPr sz="1600" dirty="0">
                  <a:latin typeface="Calibri"/>
                  <a:cs typeface="Calibri"/>
                </a:rPr>
                <a:t>accuracy</a:t>
              </a:r>
              <a:r>
                <a:rPr sz="1600" spc="-31" dirty="0">
                  <a:latin typeface="Calibri"/>
                  <a:cs typeface="Calibri"/>
                </a:rPr>
                <a:t> </a:t>
              </a:r>
              <a:r>
                <a:rPr sz="1600" dirty="0">
                  <a:latin typeface="Calibri"/>
                  <a:cs typeface="Calibri"/>
                </a:rPr>
                <a:t>of</a:t>
              </a:r>
              <a:r>
                <a:rPr sz="1600" spc="-28" dirty="0">
                  <a:latin typeface="Calibri"/>
                  <a:cs typeface="Calibri"/>
                </a:rPr>
                <a:t> </a:t>
              </a:r>
              <a:r>
                <a:rPr sz="1600" dirty="0">
                  <a:latin typeface="Calibri"/>
                  <a:cs typeface="Calibri"/>
                </a:rPr>
                <a:t>machine</a:t>
              </a:r>
              <a:r>
                <a:rPr sz="1600" spc="-28" dirty="0">
                  <a:latin typeface="Calibri"/>
                  <a:cs typeface="Calibri"/>
                </a:rPr>
                <a:t> </a:t>
              </a:r>
              <a:r>
                <a:rPr sz="1600" dirty="0">
                  <a:latin typeface="Calibri"/>
                  <a:cs typeface="Calibri"/>
                </a:rPr>
                <a:t>learning</a:t>
              </a:r>
              <a:r>
                <a:rPr sz="1600" spc="-31" dirty="0">
                  <a:latin typeface="Calibri"/>
                  <a:cs typeface="Calibri"/>
                </a:rPr>
                <a:t> </a:t>
              </a:r>
              <a:r>
                <a:rPr sz="1600" dirty="0">
                  <a:latin typeface="Calibri"/>
                  <a:cs typeface="Calibri"/>
                </a:rPr>
                <a:t>models.</a:t>
              </a:r>
              <a:r>
                <a:rPr sz="1600" spc="-34" dirty="0">
                  <a:latin typeface="Calibri"/>
                  <a:cs typeface="Calibri"/>
                </a:rPr>
                <a:t> </a:t>
              </a:r>
              <a:endParaRPr lang="en-US" sz="1600" spc="-34" dirty="0">
                <a:latin typeface="Calibri"/>
                <a:cs typeface="Calibri"/>
              </a:endParaRPr>
            </a:p>
            <a:p>
              <a:pPr marL="7144">
                <a:spcBef>
                  <a:spcPts val="3"/>
                </a:spcBef>
              </a:pPr>
              <a:r>
                <a:rPr sz="1600" dirty="0">
                  <a:latin typeface="Calibri"/>
                  <a:cs typeface="Calibri"/>
                </a:rPr>
                <a:t>According</a:t>
              </a:r>
              <a:r>
                <a:rPr sz="1600" spc="-25" dirty="0">
                  <a:latin typeface="Calibri"/>
                  <a:cs typeface="Calibri"/>
                </a:rPr>
                <a:t> </a:t>
              </a:r>
              <a:r>
                <a:rPr sz="1600" spc="-14" dirty="0">
                  <a:latin typeface="Calibri"/>
                  <a:cs typeface="Calibri"/>
                </a:rPr>
                <a:t>to</a:t>
              </a:r>
              <a:r>
                <a:rPr lang="en-US" sz="1600" spc="-14" dirty="0">
                  <a:latin typeface="Calibri"/>
                  <a:cs typeface="Calibri"/>
                </a:rPr>
                <a:t> </a:t>
              </a:r>
              <a:r>
                <a:rPr sz="1600" dirty="0">
                  <a:latin typeface="Calibri"/>
                  <a:cs typeface="Calibri"/>
                </a:rPr>
                <a:t>an</a:t>
              </a:r>
              <a:r>
                <a:rPr sz="1600" spc="-25" dirty="0">
                  <a:latin typeface="Calibri"/>
                  <a:cs typeface="Calibri"/>
                </a:rPr>
                <a:t> </a:t>
              </a:r>
              <a:r>
                <a:rPr sz="1600" spc="-6" dirty="0">
                  <a:latin typeface="Calibri"/>
                  <a:cs typeface="Calibri"/>
                </a:rPr>
                <a:t>experiment,</a:t>
              </a:r>
              <a:r>
                <a:rPr sz="1600" spc="-23" dirty="0">
                  <a:latin typeface="Calibri"/>
                  <a:cs typeface="Calibri"/>
                </a:rPr>
                <a:t> </a:t>
              </a:r>
              <a:r>
                <a:rPr sz="1600" dirty="0">
                  <a:latin typeface="Calibri"/>
                  <a:cs typeface="Calibri"/>
                </a:rPr>
                <a:t>a</a:t>
              </a:r>
              <a:r>
                <a:rPr sz="1600" spc="-28" dirty="0">
                  <a:latin typeface="Calibri"/>
                  <a:cs typeface="Calibri"/>
                </a:rPr>
                <a:t> </a:t>
              </a:r>
              <a:r>
                <a:rPr sz="1600" dirty="0">
                  <a:latin typeface="Calibri"/>
                  <a:cs typeface="Calibri"/>
                </a:rPr>
                <a:t>deep</a:t>
              </a:r>
              <a:r>
                <a:rPr sz="1600" spc="-20" dirty="0">
                  <a:latin typeface="Calibri"/>
                  <a:cs typeface="Calibri"/>
                </a:rPr>
                <a:t> </a:t>
              </a:r>
              <a:r>
                <a:rPr sz="1600" dirty="0">
                  <a:latin typeface="Calibri"/>
                  <a:cs typeface="Calibri"/>
                </a:rPr>
                <a:t>learning</a:t>
              </a:r>
              <a:r>
                <a:rPr sz="1600" spc="-20" dirty="0">
                  <a:latin typeface="Calibri"/>
                  <a:cs typeface="Calibri"/>
                </a:rPr>
                <a:t> </a:t>
              </a:r>
              <a:r>
                <a:rPr sz="1600" dirty="0">
                  <a:latin typeface="Calibri"/>
                  <a:cs typeface="Calibri"/>
                </a:rPr>
                <a:t>model</a:t>
              </a:r>
              <a:r>
                <a:rPr sz="1600" spc="-20" dirty="0">
                  <a:latin typeface="Calibri"/>
                  <a:cs typeface="Calibri"/>
                </a:rPr>
                <a:t> </a:t>
              </a:r>
              <a:r>
                <a:rPr sz="1600" dirty="0">
                  <a:latin typeface="Calibri"/>
                  <a:cs typeface="Calibri"/>
                </a:rPr>
                <a:t>after</a:t>
              </a:r>
              <a:r>
                <a:rPr sz="1600" spc="-20" dirty="0">
                  <a:latin typeface="Calibri"/>
                  <a:cs typeface="Calibri"/>
                </a:rPr>
                <a:t> </a:t>
              </a:r>
              <a:r>
                <a:rPr sz="1600" dirty="0">
                  <a:latin typeface="Calibri"/>
                  <a:cs typeface="Calibri"/>
                </a:rPr>
                <a:t>image</a:t>
              </a:r>
              <a:r>
                <a:rPr sz="1600" spc="-25" dirty="0">
                  <a:latin typeface="Calibri"/>
                  <a:cs typeface="Calibri"/>
                </a:rPr>
                <a:t> </a:t>
              </a:r>
              <a:r>
                <a:rPr sz="1600" spc="-6" dirty="0">
                  <a:latin typeface="Calibri"/>
                  <a:cs typeface="Calibri"/>
                </a:rPr>
                <a:t>augmentation</a:t>
              </a:r>
              <a:r>
                <a:rPr sz="1600" spc="-28" dirty="0">
                  <a:latin typeface="Calibri"/>
                  <a:cs typeface="Calibri"/>
                </a:rPr>
                <a:t> </a:t>
              </a:r>
              <a:r>
                <a:rPr sz="1600" dirty="0">
                  <a:latin typeface="Calibri"/>
                  <a:cs typeface="Calibri"/>
                </a:rPr>
                <a:t>performs</a:t>
              </a:r>
              <a:r>
                <a:rPr sz="1600" spc="-28" dirty="0">
                  <a:latin typeface="Calibri"/>
                  <a:cs typeface="Calibri"/>
                </a:rPr>
                <a:t> </a:t>
              </a:r>
              <a:r>
                <a:rPr sz="1600" dirty="0">
                  <a:latin typeface="Calibri"/>
                  <a:cs typeface="Calibri"/>
                </a:rPr>
                <a:t>better</a:t>
              </a:r>
              <a:r>
                <a:rPr sz="1600" spc="-14" dirty="0">
                  <a:latin typeface="Calibri"/>
                  <a:cs typeface="Calibri"/>
                </a:rPr>
                <a:t> </a:t>
              </a:r>
              <a:r>
                <a:rPr sz="1600" dirty="0">
                  <a:latin typeface="Calibri"/>
                  <a:cs typeface="Calibri"/>
                </a:rPr>
                <a:t>in</a:t>
              </a:r>
              <a:r>
                <a:rPr sz="1600" spc="-28" dirty="0">
                  <a:latin typeface="Calibri"/>
                  <a:cs typeface="Calibri"/>
                </a:rPr>
                <a:t> </a:t>
              </a:r>
              <a:r>
                <a:rPr sz="1600" dirty="0">
                  <a:latin typeface="Calibri"/>
                  <a:cs typeface="Calibri"/>
                </a:rPr>
                <a:t>training</a:t>
              </a:r>
              <a:r>
                <a:rPr sz="1600" spc="-11" dirty="0">
                  <a:latin typeface="Calibri"/>
                  <a:cs typeface="Calibri"/>
                </a:rPr>
                <a:t> </a:t>
              </a:r>
              <a:r>
                <a:rPr sz="1600" dirty="0">
                  <a:latin typeface="Calibri"/>
                  <a:cs typeface="Calibri"/>
                </a:rPr>
                <a:t>loss</a:t>
              </a:r>
              <a:r>
                <a:rPr sz="1600" spc="-31" dirty="0">
                  <a:latin typeface="Calibri"/>
                  <a:cs typeface="Calibri"/>
                </a:rPr>
                <a:t> </a:t>
              </a:r>
              <a:r>
                <a:rPr sz="1600" spc="-6" dirty="0">
                  <a:latin typeface="Calibri"/>
                  <a:cs typeface="Calibri"/>
                </a:rPr>
                <a:t>(i.e. </a:t>
              </a:r>
              <a:r>
                <a:rPr sz="1600" dirty="0">
                  <a:latin typeface="Calibri"/>
                  <a:cs typeface="Calibri"/>
                </a:rPr>
                <a:t>penalty</a:t>
              </a:r>
              <a:r>
                <a:rPr sz="1600" spc="-23" dirty="0">
                  <a:latin typeface="Calibri"/>
                  <a:cs typeface="Calibri"/>
                </a:rPr>
                <a:t> </a:t>
              </a:r>
              <a:r>
                <a:rPr sz="1600" dirty="0">
                  <a:latin typeface="Calibri"/>
                  <a:cs typeface="Calibri"/>
                </a:rPr>
                <a:t>for</a:t>
              </a:r>
              <a:r>
                <a:rPr sz="1600" spc="-25" dirty="0">
                  <a:latin typeface="Calibri"/>
                  <a:cs typeface="Calibri"/>
                </a:rPr>
                <a:t> </a:t>
              </a:r>
              <a:r>
                <a:rPr sz="1600" dirty="0">
                  <a:latin typeface="Calibri"/>
                  <a:cs typeface="Calibri"/>
                </a:rPr>
                <a:t>a</a:t>
              </a:r>
              <a:r>
                <a:rPr sz="1600" spc="-28" dirty="0">
                  <a:latin typeface="Calibri"/>
                  <a:cs typeface="Calibri"/>
                </a:rPr>
                <a:t> </a:t>
              </a:r>
              <a:r>
                <a:rPr sz="1600" dirty="0">
                  <a:latin typeface="Calibri"/>
                  <a:cs typeface="Calibri"/>
                </a:rPr>
                <a:t>bad</a:t>
              </a:r>
              <a:r>
                <a:rPr sz="1600" spc="-17" dirty="0">
                  <a:latin typeface="Calibri"/>
                  <a:cs typeface="Calibri"/>
                </a:rPr>
                <a:t> </a:t>
              </a:r>
              <a:r>
                <a:rPr sz="1600" dirty="0">
                  <a:latin typeface="Calibri"/>
                  <a:cs typeface="Calibri"/>
                </a:rPr>
                <a:t>prediction)</a:t>
              </a:r>
              <a:r>
                <a:rPr sz="1600" spc="-8" dirty="0">
                  <a:latin typeface="Calibri"/>
                  <a:cs typeface="Calibri"/>
                </a:rPr>
                <a:t> </a:t>
              </a:r>
              <a:r>
                <a:rPr sz="1600" dirty="0">
                  <a:latin typeface="Calibri"/>
                  <a:cs typeface="Calibri"/>
                </a:rPr>
                <a:t>&amp;</a:t>
              </a:r>
              <a:r>
                <a:rPr sz="1600" spc="-23" dirty="0">
                  <a:latin typeface="Calibri"/>
                  <a:cs typeface="Calibri"/>
                </a:rPr>
                <a:t> </a:t>
              </a:r>
              <a:r>
                <a:rPr sz="1600" dirty="0">
                  <a:latin typeface="Calibri"/>
                  <a:cs typeface="Calibri"/>
                </a:rPr>
                <a:t>accuracy</a:t>
              </a:r>
              <a:r>
                <a:rPr sz="1600" spc="-23" dirty="0">
                  <a:latin typeface="Calibri"/>
                  <a:cs typeface="Calibri"/>
                </a:rPr>
                <a:t> </a:t>
              </a:r>
              <a:r>
                <a:rPr sz="1600" dirty="0">
                  <a:latin typeface="Calibri"/>
                  <a:cs typeface="Calibri"/>
                </a:rPr>
                <a:t>and</a:t>
              </a:r>
              <a:r>
                <a:rPr sz="1600" spc="-17" dirty="0">
                  <a:latin typeface="Calibri"/>
                  <a:cs typeface="Calibri"/>
                </a:rPr>
                <a:t> </a:t>
              </a:r>
              <a:r>
                <a:rPr sz="1600" dirty="0">
                  <a:latin typeface="Calibri"/>
                  <a:cs typeface="Calibri"/>
                </a:rPr>
                <a:t>validation</a:t>
              </a:r>
              <a:r>
                <a:rPr sz="1600" spc="-11" dirty="0">
                  <a:latin typeface="Calibri"/>
                  <a:cs typeface="Calibri"/>
                </a:rPr>
                <a:t> </a:t>
              </a:r>
              <a:r>
                <a:rPr sz="1600" dirty="0">
                  <a:latin typeface="Calibri"/>
                  <a:cs typeface="Calibri"/>
                </a:rPr>
                <a:t>loss</a:t>
              </a:r>
              <a:r>
                <a:rPr sz="1600" spc="-28" dirty="0">
                  <a:latin typeface="Calibri"/>
                  <a:cs typeface="Calibri"/>
                </a:rPr>
                <a:t> </a:t>
              </a:r>
              <a:r>
                <a:rPr sz="1600" dirty="0">
                  <a:latin typeface="Calibri"/>
                  <a:cs typeface="Calibri"/>
                </a:rPr>
                <a:t>&amp;</a:t>
              </a:r>
              <a:r>
                <a:rPr sz="1600" spc="-23" dirty="0">
                  <a:latin typeface="Calibri"/>
                  <a:cs typeface="Calibri"/>
                </a:rPr>
                <a:t> </a:t>
              </a:r>
              <a:r>
                <a:rPr sz="1600" dirty="0">
                  <a:latin typeface="Calibri"/>
                  <a:cs typeface="Calibri"/>
                </a:rPr>
                <a:t>accuracy</a:t>
              </a:r>
              <a:r>
                <a:rPr sz="1600" spc="-23" dirty="0">
                  <a:latin typeface="Calibri"/>
                  <a:cs typeface="Calibri"/>
                </a:rPr>
                <a:t> </a:t>
              </a:r>
              <a:r>
                <a:rPr sz="1600" dirty="0">
                  <a:latin typeface="Calibri"/>
                  <a:cs typeface="Calibri"/>
                </a:rPr>
                <a:t>than</a:t>
              </a:r>
              <a:r>
                <a:rPr sz="1600" spc="-17" dirty="0">
                  <a:latin typeface="Calibri"/>
                  <a:cs typeface="Calibri"/>
                </a:rPr>
                <a:t> </a:t>
              </a:r>
              <a:r>
                <a:rPr sz="1600" dirty="0">
                  <a:latin typeface="Calibri"/>
                  <a:cs typeface="Calibri"/>
                </a:rPr>
                <a:t>a</a:t>
              </a:r>
              <a:r>
                <a:rPr sz="1600" spc="-28" dirty="0">
                  <a:latin typeface="Calibri"/>
                  <a:cs typeface="Calibri"/>
                </a:rPr>
                <a:t> </a:t>
              </a:r>
              <a:r>
                <a:rPr sz="1600" dirty="0">
                  <a:latin typeface="Calibri"/>
                  <a:cs typeface="Calibri"/>
                </a:rPr>
                <a:t>deep</a:t>
              </a:r>
              <a:r>
                <a:rPr sz="1600" spc="-20" dirty="0">
                  <a:latin typeface="Calibri"/>
                  <a:cs typeface="Calibri"/>
                </a:rPr>
                <a:t> </a:t>
              </a:r>
              <a:r>
                <a:rPr sz="1600" dirty="0">
                  <a:latin typeface="Calibri"/>
                  <a:cs typeface="Calibri"/>
                </a:rPr>
                <a:t>learning</a:t>
              </a:r>
              <a:r>
                <a:rPr sz="1600" spc="-20" dirty="0">
                  <a:latin typeface="Calibri"/>
                  <a:cs typeface="Calibri"/>
                </a:rPr>
                <a:t> </a:t>
              </a:r>
              <a:r>
                <a:rPr sz="1600" spc="-6" dirty="0">
                  <a:latin typeface="Calibri"/>
                  <a:cs typeface="Calibri"/>
                </a:rPr>
                <a:t>model </a:t>
              </a:r>
              <a:r>
                <a:rPr sz="1600" dirty="0">
                  <a:latin typeface="Calibri"/>
                  <a:cs typeface="Calibri"/>
                </a:rPr>
                <a:t>without</a:t>
              </a:r>
              <a:r>
                <a:rPr sz="1600" spc="-17" dirty="0">
                  <a:latin typeface="Calibri"/>
                  <a:cs typeface="Calibri"/>
                </a:rPr>
                <a:t> </a:t>
              </a:r>
              <a:r>
                <a:rPr sz="1600" spc="-6" dirty="0">
                  <a:latin typeface="Calibri"/>
                  <a:cs typeface="Calibri"/>
                </a:rPr>
                <a:t>augmentation</a:t>
              </a:r>
              <a:r>
                <a:rPr sz="1600" spc="-25" dirty="0">
                  <a:latin typeface="Calibri"/>
                  <a:cs typeface="Calibri"/>
                </a:rPr>
                <a:t> </a:t>
              </a:r>
              <a:r>
                <a:rPr sz="1600" dirty="0">
                  <a:latin typeface="Calibri"/>
                  <a:cs typeface="Calibri"/>
                </a:rPr>
                <a:t>for</a:t>
              </a:r>
              <a:r>
                <a:rPr sz="1600" spc="-28" dirty="0">
                  <a:latin typeface="Calibri"/>
                  <a:cs typeface="Calibri"/>
                </a:rPr>
                <a:t> </a:t>
              </a:r>
              <a:r>
                <a:rPr sz="1600" dirty="0">
                  <a:latin typeface="Calibri"/>
                  <a:cs typeface="Calibri"/>
                </a:rPr>
                <a:t>image</a:t>
              </a:r>
              <a:r>
                <a:rPr sz="1600" spc="-23" dirty="0">
                  <a:latin typeface="Calibri"/>
                  <a:cs typeface="Calibri"/>
                </a:rPr>
                <a:t> </a:t>
              </a:r>
              <a:r>
                <a:rPr sz="1600" dirty="0">
                  <a:latin typeface="Calibri"/>
                  <a:cs typeface="Calibri"/>
                </a:rPr>
                <a:t>classification</a:t>
              </a:r>
              <a:r>
                <a:rPr sz="1600" spc="-20" dirty="0">
                  <a:latin typeface="Calibri"/>
                  <a:cs typeface="Calibri"/>
                </a:rPr>
                <a:t> </a:t>
              </a:r>
              <a:r>
                <a:rPr sz="1600" spc="-6" dirty="0">
                  <a:latin typeface="Calibri"/>
                  <a:cs typeface="Calibri"/>
                </a:rPr>
                <a:t>task.</a:t>
              </a:r>
              <a:endParaRPr sz="1600" dirty="0">
                <a:latin typeface="Calibri"/>
                <a:cs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7373391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A0E995EB-3E89-4843-D1CF-EB8CEF87652E}"/>
              </a:ext>
            </a:extLst>
          </p:cNvPr>
          <p:cNvGrpSpPr/>
          <p:nvPr/>
        </p:nvGrpSpPr>
        <p:grpSpPr>
          <a:xfrm>
            <a:off x="1905000" y="1530530"/>
            <a:ext cx="9067800" cy="3803470"/>
            <a:chOff x="2715005" y="531567"/>
            <a:chExt cx="6766588" cy="2996016"/>
          </a:xfrm>
        </p:grpSpPr>
        <p:sp>
          <p:nvSpPr>
            <p:cNvPr id="2" name="object 2"/>
            <p:cNvSpPr txBox="1"/>
            <p:nvPr/>
          </p:nvSpPr>
          <p:spPr>
            <a:xfrm>
              <a:off x="3427594" y="531567"/>
              <a:ext cx="765824" cy="175388"/>
            </a:xfrm>
            <a:prstGeom prst="rect">
              <a:avLst/>
            </a:prstGeom>
          </p:spPr>
          <p:txBody>
            <a:bodyPr vert="horz" wrap="square" lIns="0" tIns="7144" rIns="0" bIns="0" rtlCol="0">
              <a:spAutoFit/>
            </a:bodyPr>
            <a:lstStyle/>
            <a:p>
              <a:pPr marL="7144">
                <a:spcBef>
                  <a:spcPts val="56"/>
                </a:spcBef>
              </a:pPr>
              <a:r>
                <a:rPr lang="en-US" sz="1400" spc="-135" dirty="0">
                  <a:latin typeface="+mn-lt"/>
                  <a:cs typeface="Tahoma"/>
                </a:rPr>
                <a:t>Adding </a:t>
              </a:r>
              <a:r>
                <a:rPr sz="1400" spc="-93" dirty="0">
                  <a:latin typeface="+mn-lt"/>
                  <a:cs typeface="Tahoma"/>
                </a:rPr>
                <a:t> </a:t>
              </a:r>
              <a:r>
                <a:rPr sz="1400" spc="-87" dirty="0">
                  <a:latin typeface="+mn-lt"/>
                  <a:cs typeface="Tahoma"/>
                </a:rPr>
                <a:t>noise</a:t>
              </a:r>
              <a:endParaRPr sz="1400" dirty="0">
                <a:latin typeface="+mn-lt"/>
                <a:cs typeface="Tahoma"/>
              </a:endParaRPr>
            </a:p>
          </p:txBody>
        </p:sp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15005" y="690944"/>
              <a:ext cx="2756059" cy="1425606"/>
            </a:xfrm>
            <a:prstGeom prst="rect">
              <a:avLst/>
            </a:prstGeom>
          </p:spPr>
        </p:pic>
        <p:sp>
          <p:nvSpPr>
            <p:cNvPr id="4" name="object 4"/>
            <p:cNvSpPr txBox="1"/>
            <p:nvPr/>
          </p:nvSpPr>
          <p:spPr>
            <a:xfrm>
              <a:off x="5844672" y="607055"/>
              <a:ext cx="3227078" cy="248120"/>
            </a:xfrm>
            <a:prstGeom prst="rect">
              <a:avLst/>
            </a:prstGeom>
          </p:spPr>
          <p:txBody>
            <a:bodyPr vert="horz" wrap="square" lIns="0" tIns="7144" rIns="0" bIns="0" rtlCol="0">
              <a:spAutoFit/>
            </a:bodyPr>
            <a:lstStyle/>
            <a:p>
              <a:pPr marL="7144">
                <a:lnSpc>
                  <a:spcPts val="1195"/>
                </a:lnSpc>
                <a:spcBef>
                  <a:spcPts val="56"/>
                </a:spcBef>
              </a:pPr>
              <a:r>
                <a:rPr sz="1013" spc="76" dirty="0">
                  <a:solidFill>
                    <a:srgbClr val="393939"/>
                  </a:solidFill>
                  <a:latin typeface="Tahoma"/>
                  <a:cs typeface="Tahoma"/>
                </a:rPr>
                <a:t>A</a:t>
              </a:r>
              <a:r>
                <a:rPr sz="1013" spc="-48" dirty="0">
                  <a:solidFill>
                    <a:srgbClr val="393939"/>
                  </a:solidFill>
                  <a:latin typeface="Tahoma"/>
                  <a:cs typeface="Tahoma"/>
                </a:rPr>
                <a:t> </a:t>
              </a:r>
              <a:r>
                <a:rPr sz="1013" dirty="0">
                  <a:solidFill>
                    <a:srgbClr val="393939"/>
                  </a:solidFill>
                  <a:latin typeface="Tahoma"/>
                  <a:cs typeface="Tahoma"/>
                </a:rPr>
                <a:t>section</a:t>
              </a:r>
              <a:r>
                <a:rPr sz="1013" spc="-42" dirty="0">
                  <a:solidFill>
                    <a:srgbClr val="393939"/>
                  </a:solidFill>
                  <a:latin typeface="Tahoma"/>
                  <a:cs typeface="Tahoma"/>
                </a:rPr>
                <a:t> </a:t>
              </a:r>
              <a:r>
                <a:rPr sz="1013" dirty="0">
                  <a:solidFill>
                    <a:srgbClr val="393939"/>
                  </a:solidFill>
                  <a:latin typeface="Tahoma"/>
                  <a:cs typeface="Tahoma"/>
                </a:rPr>
                <a:t>of</a:t>
              </a:r>
              <a:r>
                <a:rPr sz="1013" spc="-53" dirty="0">
                  <a:solidFill>
                    <a:srgbClr val="393939"/>
                  </a:solidFill>
                  <a:latin typeface="Tahoma"/>
                  <a:cs typeface="Tahoma"/>
                </a:rPr>
                <a:t> </a:t>
              </a:r>
              <a:r>
                <a:rPr sz="1013" dirty="0">
                  <a:solidFill>
                    <a:srgbClr val="393939"/>
                  </a:solidFill>
                  <a:latin typeface="Tahoma"/>
                  <a:cs typeface="Tahoma"/>
                </a:rPr>
                <a:t>the</a:t>
              </a:r>
              <a:r>
                <a:rPr sz="1013" spc="-48" dirty="0">
                  <a:solidFill>
                    <a:srgbClr val="393939"/>
                  </a:solidFill>
                  <a:latin typeface="Tahoma"/>
                  <a:cs typeface="Tahoma"/>
                </a:rPr>
                <a:t> </a:t>
              </a:r>
              <a:r>
                <a:rPr sz="1013" spc="-17" dirty="0">
                  <a:solidFill>
                    <a:srgbClr val="393939"/>
                  </a:solidFill>
                  <a:latin typeface="Tahoma"/>
                  <a:cs typeface="Tahoma"/>
                </a:rPr>
                <a:t>image</a:t>
              </a:r>
              <a:r>
                <a:rPr sz="1013" spc="-42" dirty="0">
                  <a:solidFill>
                    <a:srgbClr val="393939"/>
                  </a:solidFill>
                  <a:latin typeface="Tahoma"/>
                  <a:cs typeface="Tahoma"/>
                </a:rPr>
                <a:t> </a:t>
              </a:r>
              <a:r>
                <a:rPr sz="1013" dirty="0">
                  <a:solidFill>
                    <a:srgbClr val="393939"/>
                  </a:solidFill>
                  <a:latin typeface="Tahoma"/>
                  <a:cs typeface="Tahoma"/>
                </a:rPr>
                <a:t>is</a:t>
              </a:r>
              <a:r>
                <a:rPr sz="1013" spc="-48" dirty="0">
                  <a:solidFill>
                    <a:srgbClr val="393939"/>
                  </a:solidFill>
                  <a:latin typeface="Tahoma"/>
                  <a:cs typeface="Tahoma"/>
                </a:rPr>
                <a:t> </a:t>
              </a:r>
              <a:r>
                <a:rPr sz="1013" spc="-6" dirty="0">
                  <a:solidFill>
                    <a:srgbClr val="393939"/>
                  </a:solidFill>
                  <a:latin typeface="Tahoma"/>
                  <a:cs typeface="Tahoma"/>
                </a:rPr>
                <a:t>selected,</a:t>
              </a:r>
              <a:r>
                <a:rPr sz="1013" spc="-37" dirty="0">
                  <a:solidFill>
                    <a:srgbClr val="393939"/>
                  </a:solidFill>
                  <a:latin typeface="Tahoma"/>
                  <a:cs typeface="Tahoma"/>
                </a:rPr>
                <a:t> </a:t>
              </a:r>
              <a:r>
                <a:rPr sz="1013" dirty="0">
                  <a:solidFill>
                    <a:srgbClr val="393939"/>
                  </a:solidFill>
                  <a:latin typeface="Tahoma"/>
                  <a:cs typeface="Tahoma"/>
                </a:rPr>
                <a:t>cropped</a:t>
              </a:r>
              <a:r>
                <a:rPr sz="1013" spc="-48" dirty="0">
                  <a:solidFill>
                    <a:srgbClr val="393939"/>
                  </a:solidFill>
                  <a:latin typeface="Tahoma"/>
                  <a:cs typeface="Tahoma"/>
                </a:rPr>
                <a:t> </a:t>
              </a:r>
              <a:r>
                <a:rPr sz="1013" spc="-6" dirty="0">
                  <a:solidFill>
                    <a:srgbClr val="393939"/>
                  </a:solidFill>
                  <a:latin typeface="Tahoma"/>
                  <a:cs typeface="Tahoma"/>
                </a:rPr>
                <a:t>and</a:t>
              </a:r>
              <a:r>
                <a:rPr sz="1013" spc="-45" dirty="0">
                  <a:solidFill>
                    <a:srgbClr val="393939"/>
                  </a:solidFill>
                  <a:latin typeface="Tahoma"/>
                  <a:cs typeface="Tahoma"/>
                </a:rPr>
                <a:t> </a:t>
              </a:r>
              <a:r>
                <a:rPr sz="1013" spc="-11" dirty="0">
                  <a:solidFill>
                    <a:srgbClr val="393939"/>
                  </a:solidFill>
                  <a:latin typeface="Tahoma"/>
                  <a:cs typeface="Tahoma"/>
                </a:rPr>
                <a:t>then</a:t>
              </a:r>
              <a:r>
                <a:rPr lang="en-US" sz="1013" spc="-11" dirty="0">
                  <a:solidFill>
                    <a:srgbClr val="393939"/>
                  </a:solidFill>
                  <a:latin typeface="Tahoma"/>
                  <a:cs typeface="Tahoma"/>
                </a:rPr>
                <a:t> </a:t>
              </a:r>
              <a:r>
                <a:rPr sz="1013" dirty="0">
                  <a:solidFill>
                    <a:srgbClr val="393939"/>
                  </a:solidFill>
                  <a:latin typeface="Tahoma"/>
                  <a:cs typeface="Tahoma"/>
                </a:rPr>
                <a:t>resized</a:t>
              </a:r>
              <a:r>
                <a:rPr sz="1013" spc="-51" dirty="0">
                  <a:solidFill>
                    <a:srgbClr val="393939"/>
                  </a:solidFill>
                  <a:latin typeface="Tahoma"/>
                  <a:cs typeface="Tahoma"/>
                </a:rPr>
                <a:t> </a:t>
              </a:r>
              <a:r>
                <a:rPr sz="1013" dirty="0">
                  <a:solidFill>
                    <a:srgbClr val="393939"/>
                  </a:solidFill>
                  <a:latin typeface="Tahoma"/>
                  <a:cs typeface="Tahoma"/>
                </a:rPr>
                <a:t>to</a:t>
              </a:r>
              <a:r>
                <a:rPr sz="1013" spc="-39" dirty="0">
                  <a:solidFill>
                    <a:srgbClr val="393939"/>
                  </a:solidFill>
                  <a:latin typeface="Tahoma"/>
                  <a:cs typeface="Tahoma"/>
                </a:rPr>
                <a:t> </a:t>
              </a:r>
              <a:r>
                <a:rPr sz="1013" dirty="0">
                  <a:solidFill>
                    <a:srgbClr val="393939"/>
                  </a:solidFill>
                  <a:latin typeface="Tahoma"/>
                  <a:cs typeface="Tahoma"/>
                </a:rPr>
                <a:t>the</a:t>
              </a:r>
              <a:r>
                <a:rPr sz="1013" spc="-45" dirty="0">
                  <a:solidFill>
                    <a:srgbClr val="393939"/>
                  </a:solidFill>
                  <a:latin typeface="Tahoma"/>
                  <a:cs typeface="Tahoma"/>
                </a:rPr>
                <a:t> </a:t>
              </a:r>
              <a:r>
                <a:rPr sz="1013" spc="-6" dirty="0">
                  <a:solidFill>
                    <a:srgbClr val="393939"/>
                  </a:solidFill>
                  <a:latin typeface="Tahoma"/>
                  <a:cs typeface="Tahoma"/>
                </a:rPr>
                <a:t>original</a:t>
              </a:r>
              <a:r>
                <a:rPr sz="1013" spc="-42" dirty="0">
                  <a:solidFill>
                    <a:srgbClr val="393939"/>
                  </a:solidFill>
                  <a:latin typeface="Tahoma"/>
                  <a:cs typeface="Tahoma"/>
                </a:rPr>
                <a:t> </a:t>
              </a:r>
              <a:r>
                <a:rPr sz="1013" spc="-14" dirty="0">
                  <a:solidFill>
                    <a:srgbClr val="393939"/>
                  </a:solidFill>
                  <a:latin typeface="Tahoma"/>
                  <a:cs typeface="Tahoma"/>
                </a:rPr>
                <a:t>image</a:t>
              </a:r>
              <a:r>
                <a:rPr sz="1013" spc="-31" dirty="0">
                  <a:solidFill>
                    <a:srgbClr val="393939"/>
                  </a:solidFill>
                  <a:latin typeface="Tahoma"/>
                  <a:cs typeface="Tahoma"/>
                </a:rPr>
                <a:t> </a:t>
              </a:r>
              <a:r>
                <a:rPr sz="1013" spc="-11" dirty="0">
                  <a:solidFill>
                    <a:srgbClr val="393939"/>
                  </a:solidFill>
                  <a:latin typeface="Tahoma"/>
                  <a:cs typeface="Tahoma"/>
                </a:rPr>
                <a:t>size</a:t>
              </a:r>
              <a:endParaRPr sz="1013" dirty="0">
                <a:latin typeface="Tahoma"/>
                <a:cs typeface="Tahoma"/>
              </a:endParaRPr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57088" y="964406"/>
              <a:ext cx="3466718" cy="1195007"/>
            </a:xfrm>
            <a:prstGeom prst="rect">
              <a:avLst/>
            </a:prstGeom>
          </p:spPr>
        </p:pic>
        <p:sp>
          <p:nvSpPr>
            <p:cNvPr id="6" name="object 6"/>
            <p:cNvSpPr txBox="1"/>
            <p:nvPr/>
          </p:nvSpPr>
          <p:spPr>
            <a:xfrm>
              <a:off x="2857881" y="2221350"/>
              <a:ext cx="2622113" cy="163090"/>
            </a:xfrm>
            <a:prstGeom prst="rect">
              <a:avLst/>
            </a:prstGeom>
          </p:spPr>
          <p:txBody>
            <a:bodyPr vert="horz" wrap="square" lIns="0" tIns="7144" rIns="0" bIns="0" rtlCol="0">
              <a:spAutoFit/>
            </a:bodyPr>
            <a:lstStyle/>
            <a:p>
              <a:pPr marL="7144">
                <a:spcBef>
                  <a:spcPts val="56"/>
                </a:spcBef>
              </a:pPr>
              <a:r>
                <a:rPr sz="1013" dirty="0">
                  <a:solidFill>
                    <a:srgbClr val="393939"/>
                  </a:solidFill>
                  <a:latin typeface="Tahoma"/>
                  <a:cs typeface="Tahoma"/>
                </a:rPr>
                <a:t>The</a:t>
              </a:r>
              <a:r>
                <a:rPr sz="1013" spc="-42" dirty="0">
                  <a:solidFill>
                    <a:srgbClr val="393939"/>
                  </a:solidFill>
                  <a:latin typeface="Tahoma"/>
                  <a:cs typeface="Tahoma"/>
                </a:rPr>
                <a:t> </a:t>
              </a:r>
              <a:r>
                <a:rPr sz="1013" spc="-20" dirty="0">
                  <a:solidFill>
                    <a:srgbClr val="393939"/>
                  </a:solidFill>
                  <a:latin typeface="Tahoma"/>
                  <a:cs typeface="Tahoma"/>
                </a:rPr>
                <a:t>image</a:t>
              </a:r>
              <a:r>
                <a:rPr sz="1013" spc="-39" dirty="0">
                  <a:solidFill>
                    <a:srgbClr val="393939"/>
                  </a:solidFill>
                  <a:latin typeface="Tahoma"/>
                  <a:cs typeface="Tahoma"/>
                </a:rPr>
                <a:t> </a:t>
              </a:r>
              <a:r>
                <a:rPr sz="1013" dirty="0">
                  <a:solidFill>
                    <a:srgbClr val="393939"/>
                  </a:solidFill>
                  <a:latin typeface="Tahoma"/>
                  <a:cs typeface="Tahoma"/>
                </a:rPr>
                <a:t>is</a:t>
              </a:r>
              <a:r>
                <a:rPr sz="1013" spc="-37" dirty="0">
                  <a:solidFill>
                    <a:srgbClr val="393939"/>
                  </a:solidFill>
                  <a:latin typeface="Tahoma"/>
                  <a:cs typeface="Tahoma"/>
                </a:rPr>
                <a:t> </a:t>
              </a:r>
              <a:r>
                <a:rPr sz="1013" dirty="0">
                  <a:solidFill>
                    <a:srgbClr val="393939"/>
                  </a:solidFill>
                  <a:latin typeface="Tahoma"/>
                  <a:cs typeface="Tahoma"/>
                </a:rPr>
                <a:t>flipped</a:t>
              </a:r>
              <a:r>
                <a:rPr sz="1013" spc="-31" dirty="0">
                  <a:solidFill>
                    <a:srgbClr val="393939"/>
                  </a:solidFill>
                  <a:latin typeface="Tahoma"/>
                  <a:cs typeface="Tahoma"/>
                </a:rPr>
                <a:t> </a:t>
              </a:r>
              <a:r>
                <a:rPr sz="1013" dirty="0">
                  <a:solidFill>
                    <a:srgbClr val="393939"/>
                  </a:solidFill>
                  <a:latin typeface="Tahoma"/>
                  <a:cs typeface="Tahoma"/>
                </a:rPr>
                <a:t>horizontally</a:t>
              </a:r>
              <a:r>
                <a:rPr sz="1013" spc="-39" dirty="0">
                  <a:solidFill>
                    <a:srgbClr val="393939"/>
                  </a:solidFill>
                  <a:latin typeface="Tahoma"/>
                  <a:cs typeface="Tahoma"/>
                </a:rPr>
                <a:t> </a:t>
              </a:r>
              <a:r>
                <a:rPr sz="1013" spc="-6" dirty="0">
                  <a:solidFill>
                    <a:srgbClr val="393939"/>
                  </a:solidFill>
                  <a:latin typeface="Tahoma"/>
                  <a:cs typeface="Tahoma"/>
                </a:rPr>
                <a:t>and</a:t>
              </a:r>
              <a:r>
                <a:rPr sz="1013" spc="-37" dirty="0">
                  <a:solidFill>
                    <a:srgbClr val="393939"/>
                  </a:solidFill>
                  <a:latin typeface="Tahoma"/>
                  <a:cs typeface="Tahoma"/>
                </a:rPr>
                <a:t> </a:t>
              </a:r>
              <a:r>
                <a:rPr sz="1013" spc="-6" dirty="0">
                  <a:solidFill>
                    <a:srgbClr val="393939"/>
                  </a:solidFill>
                  <a:latin typeface="Tahoma"/>
                  <a:cs typeface="Tahoma"/>
                </a:rPr>
                <a:t>vertically</a:t>
              </a:r>
              <a:endParaRPr sz="1013">
                <a:latin typeface="Tahoma"/>
                <a:cs typeface="Tahoma"/>
              </a:endParaRPr>
            </a:p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813590" y="2416587"/>
              <a:ext cx="3466719" cy="1110996"/>
            </a:xfrm>
            <a:prstGeom prst="rect">
              <a:avLst/>
            </a:prstGeom>
          </p:spPr>
        </p:pic>
        <p:sp>
          <p:nvSpPr>
            <p:cNvPr id="8" name="object 8"/>
            <p:cNvSpPr txBox="1"/>
            <p:nvPr/>
          </p:nvSpPr>
          <p:spPr>
            <a:xfrm>
              <a:off x="7116127" y="2335042"/>
              <a:ext cx="548640" cy="163090"/>
            </a:xfrm>
            <a:prstGeom prst="rect">
              <a:avLst/>
            </a:prstGeom>
          </p:spPr>
          <p:txBody>
            <a:bodyPr vert="horz" wrap="square" lIns="0" tIns="7144" rIns="0" bIns="0" rtlCol="0">
              <a:spAutoFit/>
            </a:bodyPr>
            <a:lstStyle/>
            <a:p>
              <a:pPr marL="7144">
                <a:spcBef>
                  <a:spcPts val="56"/>
                </a:spcBef>
              </a:pPr>
              <a:r>
                <a:rPr sz="1013" b="1" spc="-149" dirty="0">
                  <a:latin typeface="Tahoma"/>
                  <a:cs typeface="Tahoma"/>
                </a:rPr>
                <a:t>Translation</a:t>
              </a:r>
              <a:endParaRPr sz="1013" dirty="0">
                <a:latin typeface="Tahoma"/>
                <a:cs typeface="Tahoma"/>
              </a:endParaRPr>
            </a:p>
          </p:txBody>
        </p:sp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386295" y="2570036"/>
              <a:ext cx="3095298" cy="763031"/>
            </a:xfrm>
            <a:prstGeom prst="rect">
              <a:avLst/>
            </a:prstGeom>
          </p:spPr>
        </p:pic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571499" y="392389"/>
            <a:ext cx="11209376" cy="376546"/>
          </a:xfrm>
          <a:prstGeom prst="rect">
            <a:avLst/>
          </a:prstGeom>
        </p:spPr>
        <p:txBody>
          <a:bodyPr vert="horz" wrap="square" lIns="0" tIns="7144" rIns="0" bIns="0" rtlCol="0" anchor="ctr">
            <a:spAutoFit/>
          </a:bodyPr>
          <a:lstStyle/>
          <a:p>
            <a:pPr marL="7144">
              <a:lnSpc>
                <a:spcPct val="100000"/>
              </a:lnSpc>
              <a:spcBef>
                <a:spcPts val="56"/>
              </a:spcBef>
            </a:pPr>
            <a:r>
              <a:rPr sz="2400" spc="-113" dirty="0"/>
              <a:t>Data</a:t>
            </a:r>
            <a:r>
              <a:rPr sz="2400" spc="-31" dirty="0"/>
              <a:t> </a:t>
            </a:r>
            <a:r>
              <a:rPr sz="2400" spc="-127" dirty="0"/>
              <a:t>Augmentation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247670415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6D9BBCD6-2558-B3C2-B042-F3DDFC9722AA}"/>
              </a:ext>
            </a:extLst>
          </p:cNvPr>
          <p:cNvGrpSpPr/>
          <p:nvPr/>
        </p:nvGrpSpPr>
        <p:grpSpPr>
          <a:xfrm>
            <a:off x="1752600" y="1524000"/>
            <a:ext cx="8153400" cy="4038600"/>
            <a:chOff x="3070765" y="435997"/>
            <a:chExt cx="5696435" cy="3041107"/>
          </a:xfrm>
        </p:grpSpPr>
        <p:pic>
          <p:nvPicPr>
            <p:cNvPr id="2" name="object 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70765" y="450913"/>
              <a:ext cx="2222311" cy="2822326"/>
            </a:xfrm>
            <a:prstGeom prst="rect">
              <a:avLst/>
            </a:prstGeom>
          </p:spPr>
        </p:pic>
        <p:sp>
          <p:nvSpPr>
            <p:cNvPr id="3" name="object 3"/>
            <p:cNvSpPr txBox="1"/>
            <p:nvPr/>
          </p:nvSpPr>
          <p:spPr>
            <a:xfrm>
              <a:off x="3762423" y="3309728"/>
              <a:ext cx="941903" cy="163090"/>
            </a:xfrm>
            <a:prstGeom prst="rect">
              <a:avLst/>
            </a:prstGeom>
          </p:spPr>
          <p:txBody>
            <a:bodyPr vert="horz" wrap="square" lIns="0" tIns="7144" rIns="0" bIns="0" rtlCol="0">
              <a:spAutoFit/>
            </a:bodyPr>
            <a:lstStyle/>
            <a:p>
              <a:pPr marL="7144">
                <a:spcBef>
                  <a:spcPts val="56"/>
                </a:spcBef>
              </a:pPr>
              <a:r>
                <a:rPr sz="1013" b="1" spc="-6" dirty="0">
                  <a:latin typeface="Calibri"/>
                  <a:cs typeface="Calibri"/>
                </a:rPr>
                <a:t>Contrast</a:t>
              </a:r>
              <a:r>
                <a:rPr sz="1013" b="1" spc="-28" dirty="0">
                  <a:latin typeface="Calibri"/>
                  <a:cs typeface="Calibri"/>
                </a:rPr>
                <a:t> </a:t>
              </a:r>
              <a:r>
                <a:rPr sz="1013" b="1" spc="-6" dirty="0">
                  <a:latin typeface="Calibri"/>
                  <a:cs typeface="Calibri"/>
                </a:rPr>
                <a:t>changed</a:t>
              </a:r>
              <a:endParaRPr sz="1013">
                <a:latin typeface="Calibri"/>
                <a:cs typeface="Calibri"/>
              </a:endParaRPr>
            </a:p>
          </p:txBody>
        </p:sp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64841" y="435997"/>
              <a:ext cx="2802359" cy="2771045"/>
            </a:xfrm>
            <a:prstGeom prst="rect">
              <a:avLst/>
            </a:prstGeom>
          </p:spPr>
        </p:pic>
        <p:sp>
          <p:nvSpPr>
            <p:cNvPr id="5" name="object 5"/>
            <p:cNvSpPr txBox="1"/>
            <p:nvPr/>
          </p:nvSpPr>
          <p:spPr>
            <a:xfrm>
              <a:off x="6972538" y="3314014"/>
              <a:ext cx="385763" cy="163090"/>
            </a:xfrm>
            <a:prstGeom prst="rect">
              <a:avLst/>
            </a:prstGeom>
          </p:spPr>
          <p:txBody>
            <a:bodyPr vert="horz" wrap="square" lIns="0" tIns="7144" rIns="0" bIns="0" rtlCol="0">
              <a:spAutoFit/>
            </a:bodyPr>
            <a:lstStyle/>
            <a:p>
              <a:pPr marL="7144">
                <a:spcBef>
                  <a:spcPts val="56"/>
                </a:spcBef>
              </a:pPr>
              <a:r>
                <a:rPr sz="1013" b="1" spc="-6" dirty="0">
                  <a:latin typeface="Calibri"/>
                  <a:cs typeface="Calibri"/>
                </a:rPr>
                <a:t>Scaling</a:t>
              </a:r>
              <a:endParaRPr sz="1013">
                <a:latin typeface="Calibri"/>
                <a:cs typeface="Calibri"/>
              </a:endParaRPr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571499" y="347904"/>
            <a:ext cx="11209376" cy="465516"/>
          </a:xfrm>
          <a:prstGeom prst="rect">
            <a:avLst/>
          </a:prstGeom>
        </p:spPr>
        <p:txBody>
          <a:bodyPr vert="horz" wrap="square" lIns="0" tIns="95254" rIns="0" bIns="0" rtlCol="0" anchor="ctr">
            <a:spAutoFit/>
          </a:bodyPr>
          <a:lstStyle/>
          <a:p>
            <a:pPr marL="156805">
              <a:lnSpc>
                <a:spcPct val="100000"/>
              </a:lnSpc>
              <a:spcBef>
                <a:spcPts val="56"/>
              </a:spcBef>
            </a:pPr>
            <a:r>
              <a:rPr sz="2400" spc="-113" dirty="0"/>
              <a:t>Data</a:t>
            </a:r>
            <a:r>
              <a:rPr sz="2400" spc="-31" dirty="0"/>
              <a:t> </a:t>
            </a:r>
            <a:r>
              <a:rPr sz="2400" spc="-127" dirty="0"/>
              <a:t>Augmentation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41300424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71499" y="392209"/>
            <a:ext cx="11209376" cy="376906"/>
          </a:xfrm>
          <a:prstGeom prst="rect">
            <a:avLst/>
          </a:prstGeom>
        </p:spPr>
        <p:txBody>
          <a:bodyPr vert="horz" wrap="square" lIns="0" tIns="7501" rIns="0" bIns="0" rtlCol="0" anchor="ctr">
            <a:spAutoFit/>
          </a:bodyPr>
          <a:lstStyle/>
          <a:p>
            <a:pPr marL="7144">
              <a:lnSpc>
                <a:spcPct val="100000"/>
              </a:lnSpc>
              <a:spcBef>
                <a:spcPts val="59"/>
              </a:spcBef>
            </a:pPr>
            <a:r>
              <a:rPr sz="2400" spc="-143" dirty="0"/>
              <a:t>Gradient</a:t>
            </a:r>
            <a:r>
              <a:rPr sz="2400" spc="-45" dirty="0"/>
              <a:t> </a:t>
            </a:r>
            <a:r>
              <a:rPr sz="2400" spc="-155" dirty="0"/>
              <a:t>Descent</a:t>
            </a:r>
            <a:r>
              <a:rPr sz="2400" spc="-45" dirty="0"/>
              <a:t> </a:t>
            </a:r>
            <a:r>
              <a:rPr sz="2400" spc="-141" dirty="0"/>
              <a:t>Algorithm-</a:t>
            </a:r>
            <a:r>
              <a:rPr sz="2400" spc="-53" dirty="0"/>
              <a:t> </a:t>
            </a:r>
            <a:r>
              <a:rPr sz="2400" spc="-188" dirty="0"/>
              <a:t>Tuning</a:t>
            </a:r>
            <a:endParaRPr sz="240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604D535-1A99-6EE2-D0F6-CCADB914EAE3}"/>
              </a:ext>
            </a:extLst>
          </p:cNvPr>
          <p:cNvGrpSpPr/>
          <p:nvPr/>
        </p:nvGrpSpPr>
        <p:grpSpPr>
          <a:xfrm>
            <a:off x="1936249" y="1444016"/>
            <a:ext cx="9074004" cy="4743734"/>
            <a:chOff x="2863196" y="423045"/>
            <a:chExt cx="6848529" cy="3377518"/>
          </a:xfrm>
        </p:grpSpPr>
        <p:sp>
          <p:nvSpPr>
            <p:cNvPr id="3" name="object 3"/>
            <p:cNvSpPr txBox="1"/>
            <p:nvPr/>
          </p:nvSpPr>
          <p:spPr>
            <a:xfrm>
              <a:off x="2871728" y="615981"/>
              <a:ext cx="2442454" cy="708122"/>
            </a:xfrm>
            <a:prstGeom prst="rect">
              <a:avLst/>
            </a:prstGeom>
          </p:spPr>
          <p:txBody>
            <a:bodyPr vert="horz" wrap="square" lIns="0" tIns="6787" rIns="0" bIns="0" rtlCol="0" anchor="t">
              <a:spAutoFit/>
            </a:bodyPr>
            <a:lstStyle/>
            <a:p>
              <a:pPr marL="134620" indent="-127635">
                <a:lnSpc>
                  <a:spcPct val="150000"/>
                </a:lnSpc>
                <a:spcBef>
                  <a:spcPts val="53"/>
                </a:spcBef>
                <a:buFont typeface="Arial MT"/>
                <a:buChar char="•"/>
                <a:tabLst>
                  <a:tab pos="135016" algn="l"/>
                </a:tabLst>
              </a:pPr>
              <a:r>
                <a:rPr sz="1600" b="1" spc="-6" dirty="0">
                  <a:latin typeface="Calibri"/>
                  <a:cs typeface="Calibri"/>
                </a:rPr>
                <a:t>Gradient</a:t>
              </a:r>
              <a:r>
                <a:rPr sz="1600" b="1" spc="-56" dirty="0">
                  <a:latin typeface="Calibri"/>
                  <a:cs typeface="Calibri"/>
                </a:rPr>
                <a:t> </a:t>
              </a:r>
              <a:r>
                <a:rPr sz="1600" b="1" dirty="0">
                  <a:latin typeface="Calibri"/>
                  <a:cs typeface="Calibri"/>
                </a:rPr>
                <a:t>Descent</a:t>
              </a:r>
              <a:r>
                <a:rPr sz="1600" b="1" spc="-68" dirty="0">
                  <a:latin typeface="Calibri"/>
                  <a:cs typeface="Calibri"/>
                </a:rPr>
                <a:t> </a:t>
              </a:r>
              <a:r>
                <a:rPr sz="1600" b="1" spc="-6" dirty="0">
                  <a:latin typeface="Calibri"/>
                  <a:cs typeface="Calibri"/>
                </a:rPr>
                <a:t>Variants</a:t>
              </a:r>
              <a:endParaRPr sz="1600" dirty="0">
                <a:latin typeface="Calibri"/>
                <a:cs typeface="Calibri"/>
              </a:endParaRPr>
            </a:p>
            <a:p>
              <a:pPr marL="391795" lvl="1" indent="-127635">
                <a:lnSpc>
                  <a:spcPts val="1581"/>
                </a:lnSpc>
                <a:buFont typeface="Arial MT"/>
                <a:buChar char="•"/>
                <a:tabLst>
                  <a:tab pos="392192" algn="l"/>
                </a:tabLst>
              </a:pPr>
              <a:r>
                <a:rPr sz="1600" dirty="0">
                  <a:latin typeface="Calibri"/>
                  <a:cs typeface="Calibri"/>
                </a:rPr>
                <a:t>Batch</a:t>
              </a:r>
              <a:r>
                <a:rPr sz="1600" spc="-39" dirty="0">
                  <a:latin typeface="Calibri"/>
                  <a:cs typeface="Calibri"/>
                </a:rPr>
                <a:t> </a:t>
              </a:r>
              <a:r>
                <a:rPr sz="1600" spc="-6" dirty="0">
                  <a:latin typeface="Calibri"/>
                  <a:cs typeface="Calibri"/>
                </a:rPr>
                <a:t>gradient</a:t>
              </a:r>
              <a:r>
                <a:rPr sz="1600" spc="-34" dirty="0">
                  <a:latin typeface="Calibri"/>
                  <a:cs typeface="Calibri"/>
                </a:rPr>
                <a:t> </a:t>
              </a:r>
              <a:r>
                <a:rPr sz="1600" spc="-6" dirty="0">
                  <a:latin typeface="Calibri"/>
                  <a:cs typeface="Calibri"/>
                </a:rPr>
                <a:t>descent</a:t>
              </a:r>
              <a:endParaRPr sz="1600">
                <a:latin typeface="Calibri"/>
                <a:cs typeface="Calibri"/>
              </a:endParaRPr>
            </a:p>
            <a:p>
              <a:pPr marL="391795" lvl="1" indent="-127635">
                <a:lnSpc>
                  <a:spcPts val="1575"/>
                </a:lnSpc>
                <a:buFont typeface="Arial MT"/>
                <a:buChar char="•"/>
                <a:tabLst>
                  <a:tab pos="392192" algn="l"/>
                </a:tabLst>
              </a:pPr>
              <a:r>
                <a:rPr sz="1600" dirty="0">
                  <a:latin typeface="Calibri"/>
                  <a:cs typeface="Calibri"/>
                </a:rPr>
                <a:t>Stochastic</a:t>
              </a:r>
              <a:r>
                <a:rPr sz="1600" spc="-39" dirty="0">
                  <a:latin typeface="Calibri"/>
                  <a:cs typeface="Calibri"/>
                </a:rPr>
                <a:t> </a:t>
              </a:r>
              <a:r>
                <a:rPr sz="1600" spc="-6" dirty="0">
                  <a:latin typeface="Calibri"/>
                  <a:cs typeface="Calibri"/>
                </a:rPr>
                <a:t>gradient</a:t>
              </a:r>
              <a:r>
                <a:rPr sz="1600" spc="-37" dirty="0">
                  <a:latin typeface="Calibri"/>
                  <a:cs typeface="Calibri"/>
                </a:rPr>
                <a:t> </a:t>
              </a:r>
              <a:r>
                <a:rPr sz="1600" spc="-6" dirty="0">
                  <a:latin typeface="Calibri"/>
                  <a:cs typeface="Calibri"/>
                </a:rPr>
                <a:t>descent</a:t>
              </a:r>
              <a:endParaRPr sz="1600" dirty="0">
                <a:latin typeface="Calibri"/>
                <a:cs typeface="Calibri"/>
              </a:endParaRPr>
            </a:p>
            <a:p>
              <a:pPr marL="391795" lvl="1" indent="-127635">
                <a:lnSpc>
                  <a:spcPts val="1600"/>
                </a:lnSpc>
                <a:buFont typeface="Arial MT"/>
                <a:buChar char="•"/>
                <a:tabLst>
                  <a:tab pos="392192" algn="l"/>
                </a:tabLst>
              </a:pPr>
              <a:r>
                <a:rPr sz="1600" spc="-6" dirty="0">
                  <a:latin typeface="Calibri"/>
                  <a:cs typeface="Calibri"/>
                </a:rPr>
                <a:t>Mini-</a:t>
              </a:r>
              <a:r>
                <a:rPr sz="1600" dirty="0">
                  <a:latin typeface="Calibri"/>
                  <a:cs typeface="Calibri"/>
                </a:rPr>
                <a:t>batch</a:t>
              </a:r>
              <a:r>
                <a:rPr sz="1600" spc="-34" dirty="0">
                  <a:latin typeface="Calibri"/>
                  <a:cs typeface="Calibri"/>
                </a:rPr>
                <a:t> </a:t>
              </a:r>
              <a:r>
                <a:rPr sz="1600" spc="-6" dirty="0">
                  <a:latin typeface="Calibri"/>
                  <a:cs typeface="Calibri"/>
                </a:rPr>
                <a:t>gradient</a:t>
              </a:r>
              <a:r>
                <a:rPr sz="1600" spc="-34" dirty="0">
                  <a:latin typeface="Calibri"/>
                  <a:cs typeface="Calibri"/>
                </a:rPr>
                <a:t> </a:t>
              </a:r>
              <a:r>
                <a:rPr sz="1600" spc="-6" dirty="0">
                  <a:latin typeface="Calibri"/>
                  <a:cs typeface="Calibri"/>
                </a:rPr>
                <a:t>descent</a:t>
              </a:r>
              <a:endParaRPr sz="1600" dirty="0">
                <a:latin typeface="Calibri"/>
                <a:cs typeface="Calibri"/>
              </a:endParaRPr>
            </a:p>
          </p:txBody>
        </p:sp>
        <p:sp>
          <p:nvSpPr>
            <p:cNvPr id="4" name="object 4"/>
            <p:cNvSpPr/>
            <p:nvPr/>
          </p:nvSpPr>
          <p:spPr>
            <a:xfrm>
              <a:off x="5888289" y="423045"/>
              <a:ext cx="2914650" cy="3377518"/>
            </a:xfrm>
            <a:custGeom>
              <a:avLst/>
              <a:gdLst/>
              <a:ahLst/>
              <a:cxnLst/>
              <a:rect l="l" t="t" r="r" b="b"/>
              <a:pathLst>
                <a:path w="5181600" h="4351020">
                  <a:moveTo>
                    <a:pt x="5181599" y="0"/>
                  </a:moveTo>
                  <a:lnTo>
                    <a:pt x="0" y="0"/>
                  </a:lnTo>
                  <a:lnTo>
                    <a:pt x="0" y="4351020"/>
                  </a:lnTo>
                  <a:lnTo>
                    <a:pt x="5181599" y="4351020"/>
                  </a:lnTo>
                  <a:lnTo>
                    <a:pt x="5181599" y="0"/>
                  </a:lnTo>
                  <a:close/>
                </a:path>
              </a:pathLst>
            </a:custGeom>
            <a:solidFill>
              <a:srgbClr val="FFF1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 txBox="1"/>
            <p:nvPr/>
          </p:nvSpPr>
          <p:spPr>
            <a:xfrm>
              <a:off x="5999802" y="534006"/>
              <a:ext cx="2664587" cy="3261582"/>
            </a:xfrm>
            <a:prstGeom prst="rect">
              <a:avLst/>
            </a:prstGeom>
          </p:spPr>
          <p:txBody>
            <a:bodyPr vert="horz" wrap="square" lIns="0" tIns="52864" rIns="0" bIns="0" rtlCol="0" anchor="t">
              <a:spAutoFit/>
            </a:bodyPr>
            <a:lstStyle/>
            <a:p>
              <a:pPr marL="134620" marR="2540" indent="-127635">
                <a:lnSpc>
                  <a:spcPct val="150000"/>
                </a:lnSpc>
                <a:spcBef>
                  <a:spcPts val="416"/>
                </a:spcBef>
                <a:buFont typeface="Arial MT"/>
                <a:buChar char="•"/>
                <a:tabLst>
                  <a:tab pos="135731" algn="l"/>
                </a:tabLst>
              </a:pPr>
              <a:r>
                <a:rPr b="1" spc="-6" dirty="0">
                  <a:latin typeface="Calibri"/>
                  <a:cs typeface="Calibri"/>
                </a:rPr>
                <a:t>Gradient</a:t>
              </a:r>
              <a:r>
                <a:rPr b="1" spc="-51" dirty="0">
                  <a:latin typeface="Calibri"/>
                  <a:cs typeface="Calibri"/>
                </a:rPr>
                <a:t> </a:t>
              </a:r>
              <a:r>
                <a:rPr b="1" dirty="0">
                  <a:latin typeface="Calibri"/>
                  <a:cs typeface="Calibri"/>
                </a:rPr>
                <a:t>descent</a:t>
              </a:r>
              <a:r>
                <a:rPr b="1" spc="-62" dirty="0">
                  <a:latin typeface="Calibri"/>
                  <a:cs typeface="Calibri"/>
                </a:rPr>
                <a:t> </a:t>
              </a:r>
              <a:r>
                <a:rPr b="1" spc="-6" dirty="0">
                  <a:latin typeface="Calibri"/>
                  <a:cs typeface="Calibri"/>
                </a:rPr>
                <a:t>optimization 	algorithms</a:t>
              </a:r>
              <a:endParaRPr dirty="0">
                <a:latin typeface="Calibri"/>
                <a:cs typeface="Calibri"/>
              </a:endParaRPr>
            </a:p>
            <a:p>
              <a:pPr marL="391795" lvl="1" indent="-127635">
                <a:lnSpc>
                  <a:spcPct val="150000"/>
                </a:lnSpc>
                <a:spcBef>
                  <a:spcPts val="3"/>
                </a:spcBef>
                <a:buFont typeface="Arial MT"/>
                <a:buChar char="•"/>
                <a:tabLst>
                  <a:tab pos="392192" algn="l"/>
                </a:tabLst>
              </a:pPr>
              <a:r>
                <a:rPr b="1" spc="-6" dirty="0">
                  <a:solidFill>
                    <a:srgbClr val="C00000"/>
                  </a:solidFill>
                  <a:latin typeface="Calibri"/>
                  <a:cs typeface="Calibri"/>
                </a:rPr>
                <a:t>Momentum</a:t>
              </a:r>
              <a:endParaRPr dirty="0">
                <a:latin typeface="Calibri"/>
                <a:cs typeface="Calibri"/>
              </a:endParaRPr>
            </a:p>
            <a:p>
              <a:pPr marL="391795" lvl="1" indent="-127635">
                <a:lnSpc>
                  <a:spcPct val="150000"/>
                </a:lnSpc>
                <a:buFont typeface="Arial MT"/>
                <a:buChar char="•"/>
                <a:tabLst>
                  <a:tab pos="392192" algn="l"/>
                </a:tabLst>
              </a:pPr>
              <a:r>
                <a:rPr b="1" spc="-6" dirty="0">
                  <a:solidFill>
                    <a:srgbClr val="C00000"/>
                  </a:solidFill>
                  <a:latin typeface="Calibri"/>
                  <a:cs typeface="Calibri"/>
                </a:rPr>
                <a:t>Nesterov</a:t>
              </a:r>
              <a:r>
                <a:rPr b="1" spc="-45" dirty="0">
                  <a:solidFill>
                    <a:srgbClr val="C00000"/>
                  </a:solidFill>
                  <a:latin typeface="Calibri"/>
                  <a:cs typeface="Calibri"/>
                </a:rPr>
                <a:t> </a:t>
              </a:r>
              <a:r>
                <a:rPr b="1" spc="-6" dirty="0">
                  <a:solidFill>
                    <a:srgbClr val="C00000"/>
                  </a:solidFill>
                  <a:latin typeface="Calibri"/>
                  <a:cs typeface="Calibri"/>
                </a:rPr>
                <a:t>accelerated</a:t>
              </a:r>
              <a:r>
                <a:rPr b="1" spc="-37" dirty="0">
                  <a:solidFill>
                    <a:srgbClr val="C00000"/>
                  </a:solidFill>
                  <a:latin typeface="Calibri"/>
                  <a:cs typeface="Calibri"/>
                </a:rPr>
                <a:t> </a:t>
              </a:r>
              <a:r>
                <a:rPr b="1" spc="-6" dirty="0">
                  <a:solidFill>
                    <a:srgbClr val="C00000"/>
                  </a:solidFill>
                  <a:latin typeface="Calibri"/>
                  <a:cs typeface="Calibri"/>
                </a:rPr>
                <a:t>gradient</a:t>
              </a:r>
              <a:endParaRPr dirty="0">
                <a:latin typeface="Calibri"/>
                <a:cs typeface="Calibri"/>
              </a:endParaRPr>
            </a:p>
            <a:p>
              <a:pPr marL="391795" lvl="1" indent="-127635">
                <a:lnSpc>
                  <a:spcPct val="150000"/>
                </a:lnSpc>
                <a:buFont typeface="Arial MT"/>
                <a:buChar char="•"/>
                <a:tabLst>
                  <a:tab pos="392192" algn="l"/>
                </a:tabLst>
              </a:pPr>
              <a:r>
                <a:rPr b="1" spc="-6" dirty="0">
                  <a:solidFill>
                    <a:srgbClr val="C00000"/>
                  </a:solidFill>
                  <a:latin typeface="Calibri"/>
                  <a:cs typeface="Calibri"/>
                </a:rPr>
                <a:t>Adagrad</a:t>
              </a:r>
              <a:endParaRPr dirty="0">
                <a:latin typeface="Calibri"/>
                <a:cs typeface="Calibri"/>
              </a:endParaRPr>
            </a:p>
            <a:p>
              <a:pPr marL="391795" lvl="1" indent="-127635">
                <a:lnSpc>
                  <a:spcPct val="150000"/>
                </a:lnSpc>
                <a:buFont typeface="Arial MT"/>
                <a:buChar char="•"/>
                <a:tabLst>
                  <a:tab pos="392192" algn="l"/>
                </a:tabLst>
              </a:pPr>
              <a:r>
                <a:rPr spc="-6" dirty="0">
                  <a:latin typeface="Calibri"/>
                  <a:cs typeface="Calibri"/>
                </a:rPr>
                <a:t>Adadelta</a:t>
              </a:r>
              <a:endParaRPr dirty="0">
                <a:latin typeface="Calibri"/>
                <a:cs typeface="Calibri"/>
              </a:endParaRPr>
            </a:p>
            <a:p>
              <a:pPr marL="391795" lvl="1" indent="-127635">
                <a:lnSpc>
                  <a:spcPct val="150000"/>
                </a:lnSpc>
                <a:buFont typeface="Arial MT"/>
                <a:buChar char="•"/>
                <a:tabLst>
                  <a:tab pos="392192" algn="l"/>
                </a:tabLst>
              </a:pPr>
              <a:r>
                <a:rPr b="1" spc="-6" dirty="0">
                  <a:solidFill>
                    <a:srgbClr val="C00000"/>
                  </a:solidFill>
                  <a:latin typeface="Calibri"/>
                  <a:cs typeface="Calibri"/>
                </a:rPr>
                <a:t>RMSprop</a:t>
              </a:r>
              <a:endParaRPr dirty="0">
                <a:latin typeface="Calibri"/>
                <a:cs typeface="Calibri"/>
              </a:endParaRPr>
            </a:p>
            <a:p>
              <a:pPr marL="391795" lvl="1" indent="-127635">
                <a:lnSpc>
                  <a:spcPct val="150000"/>
                </a:lnSpc>
                <a:buFont typeface="Arial MT"/>
                <a:buChar char="•"/>
                <a:tabLst>
                  <a:tab pos="392192" algn="l"/>
                </a:tabLst>
              </a:pPr>
              <a:r>
                <a:rPr b="1" spc="-11" dirty="0">
                  <a:solidFill>
                    <a:srgbClr val="C00000"/>
                  </a:solidFill>
                  <a:latin typeface="Calibri"/>
                  <a:cs typeface="Calibri"/>
                </a:rPr>
                <a:t>Adam</a:t>
              </a:r>
              <a:endParaRPr dirty="0">
                <a:latin typeface="Calibri"/>
                <a:cs typeface="Calibri"/>
              </a:endParaRPr>
            </a:p>
            <a:p>
              <a:pPr marL="391795" lvl="1" indent="-127635">
                <a:lnSpc>
                  <a:spcPct val="150000"/>
                </a:lnSpc>
                <a:buFont typeface="Arial MT"/>
                <a:buChar char="•"/>
                <a:tabLst>
                  <a:tab pos="392192" algn="l"/>
                </a:tabLst>
              </a:pPr>
              <a:r>
                <a:rPr spc="-6" dirty="0">
                  <a:latin typeface="Calibri"/>
                  <a:cs typeface="Calibri"/>
                </a:rPr>
                <a:t>AdaMax</a:t>
              </a:r>
              <a:endParaRPr dirty="0">
                <a:latin typeface="Calibri"/>
                <a:cs typeface="Calibri"/>
              </a:endParaRPr>
            </a:p>
            <a:p>
              <a:pPr marL="391795" lvl="1" indent="-127635">
                <a:lnSpc>
                  <a:spcPct val="150000"/>
                </a:lnSpc>
                <a:buFont typeface="Arial MT"/>
                <a:buChar char="•"/>
                <a:tabLst>
                  <a:tab pos="392192" algn="l"/>
                </a:tabLst>
              </a:pPr>
              <a:r>
                <a:rPr spc="-6" dirty="0">
                  <a:latin typeface="Calibri"/>
                  <a:cs typeface="Calibri"/>
                </a:rPr>
                <a:t>Nadam</a:t>
              </a:r>
              <a:endParaRPr dirty="0">
                <a:latin typeface="Calibri"/>
                <a:cs typeface="Calibri"/>
              </a:endParaRPr>
            </a:p>
            <a:p>
              <a:pPr marL="391795" lvl="1" indent="-127635">
                <a:lnSpc>
                  <a:spcPct val="150000"/>
                </a:lnSpc>
                <a:buFont typeface="Arial MT"/>
                <a:buChar char="•"/>
                <a:tabLst>
                  <a:tab pos="392192" algn="l"/>
                </a:tabLst>
              </a:pPr>
              <a:r>
                <a:rPr spc="-6" dirty="0">
                  <a:latin typeface="Calibri"/>
                  <a:cs typeface="Calibri"/>
                </a:rPr>
                <a:t>AMSGrad</a:t>
              </a:r>
              <a:endParaRPr dirty="0">
                <a:latin typeface="Calibri"/>
                <a:cs typeface="Calibri"/>
              </a:endParaRPr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50532" y="1546479"/>
              <a:ext cx="2037827" cy="1126426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599462" y="2028629"/>
              <a:ext cx="2112263" cy="1120426"/>
            </a:xfrm>
            <a:prstGeom prst="rect">
              <a:avLst/>
            </a:prstGeom>
          </p:spPr>
        </p:pic>
        <p:sp>
          <p:nvSpPr>
            <p:cNvPr id="8" name="object 8"/>
            <p:cNvSpPr txBox="1"/>
            <p:nvPr/>
          </p:nvSpPr>
          <p:spPr>
            <a:xfrm>
              <a:off x="2863196" y="3046552"/>
              <a:ext cx="2878370" cy="613534"/>
            </a:xfrm>
            <a:prstGeom prst="rect">
              <a:avLst/>
            </a:prstGeom>
          </p:spPr>
          <p:txBody>
            <a:bodyPr vert="horz" wrap="square" lIns="0" tIns="8573" rIns="0" bIns="0" rtlCol="0" anchor="t">
              <a:spAutoFit/>
            </a:bodyPr>
            <a:lstStyle/>
            <a:p>
              <a:pPr marL="6985" marR="2540" algn="just">
                <a:lnSpc>
                  <a:spcPct val="98900"/>
                </a:lnSpc>
                <a:spcBef>
                  <a:spcPts val="68"/>
                </a:spcBef>
              </a:pPr>
              <a:r>
                <a:rPr sz="1400" dirty="0">
                  <a:solidFill>
                    <a:srgbClr val="303A3E"/>
                  </a:solidFill>
                  <a:latin typeface="Georgia"/>
                  <a:cs typeface="Georgia"/>
                </a:rPr>
                <a:t>Depending</a:t>
              </a:r>
              <a:r>
                <a:rPr sz="1400" spc="-25" dirty="0">
                  <a:solidFill>
                    <a:srgbClr val="303A3E"/>
                  </a:solidFill>
                  <a:latin typeface="Georgia"/>
                  <a:cs typeface="Georgia"/>
                </a:rPr>
                <a:t> </a:t>
              </a:r>
              <a:r>
                <a:rPr sz="1400" dirty="0">
                  <a:solidFill>
                    <a:srgbClr val="303A3E"/>
                  </a:solidFill>
                  <a:latin typeface="Georgia"/>
                  <a:cs typeface="Georgia"/>
                </a:rPr>
                <a:t>on</a:t>
              </a:r>
              <a:r>
                <a:rPr sz="1400" spc="-20" dirty="0">
                  <a:solidFill>
                    <a:srgbClr val="303A3E"/>
                  </a:solidFill>
                  <a:latin typeface="Georgia"/>
                  <a:cs typeface="Georgia"/>
                </a:rPr>
                <a:t> </a:t>
              </a:r>
              <a:r>
                <a:rPr sz="1400" dirty="0">
                  <a:solidFill>
                    <a:srgbClr val="303A3E"/>
                  </a:solidFill>
                  <a:latin typeface="Georgia"/>
                  <a:cs typeface="Georgia"/>
                </a:rPr>
                <a:t>the</a:t>
              </a:r>
              <a:r>
                <a:rPr sz="1400" spc="-11" dirty="0">
                  <a:solidFill>
                    <a:srgbClr val="303A3E"/>
                  </a:solidFill>
                  <a:latin typeface="Georgia"/>
                  <a:cs typeface="Georgia"/>
                </a:rPr>
                <a:t> </a:t>
              </a:r>
              <a:r>
                <a:rPr sz="1400" dirty="0">
                  <a:solidFill>
                    <a:srgbClr val="303A3E"/>
                  </a:solidFill>
                  <a:latin typeface="Georgia"/>
                  <a:cs typeface="Georgia"/>
                </a:rPr>
                <a:t>amount</a:t>
              </a:r>
              <a:r>
                <a:rPr sz="1400" spc="-14" dirty="0">
                  <a:solidFill>
                    <a:srgbClr val="303A3E"/>
                  </a:solidFill>
                  <a:latin typeface="Georgia"/>
                  <a:cs typeface="Georgia"/>
                </a:rPr>
                <a:t> </a:t>
              </a:r>
              <a:r>
                <a:rPr sz="1400" dirty="0">
                  <a:solidFill>
                    <a:srgbClr val="303A3E"/>
                  </a:solidFill>
                  <a:latin typeface="Georgia"/>
                  <a:cs typeface="Georgia"/>
                </a:rPr>
                <a:t>of</a:t>
              </a:r>
              <a:r>
                <a:rPr sz="1400" spc="-14" dirty="0">
                  <a:solidFill>
                    <a:srgbClr val="303A3E"/>
                  </a:solidFill>
                  <a:latin typeface="Georgia"/>
                  <a:cs typeface="Georgia"/>
                </a:rPr>
                <a:t> </a:t>
              </a:r>
              <a:r>
                <a:rPr sz="1400" dirty="0">
                  <a:solidFill>
                    <a:srgbClr val="303A3E"/>
                  </a:solidFill>
                  <a:latin typeface="Georgia"/>
                  <a:cs typeface="Georgia"/>
                </a:rPr>
                <a:t>data,</a:t>
              </a:r>
              <a:r>
                <a:rPr sz="1400" spc="-17" dirty="0">
                  <a:solidFill>
                    <a:srgbClr val="303A3E"/>
                  </a:solidFill>
                  <a:latin typeface="Georgia"/>
                  <a:cs typeface="Georgia"/>
                </a:rPr>
                <a:t> </a:t>
              </a:r>
              <a:r>
                <a:rPr sz="1400" dirty="0">
                  <a:solidFill>
                    <a:srgbClr val="303A3E"/>
                  </a:solidFill>
                  <a:latin typeface="Georgia"/>
                  <a:cs typeface="Georgia"/>
                </a:rPr>
                <a:t>we</a:t>
              </a:r>
              <a:r>
                <a:rPr sz="1400" spc="-17" dirty="0">
                  <a:solidFill>
                    <a:srgbClr val="303A3E"/>
                  </a:solidFill>
                  <a:latin typeface="Georgia"/>
                  <a:cs typeface="Georgia"/>
                </a:rPr>
                <a:t> </a:t>
              </a:r>
              <a:r>
                <a:rPr sz="1400" dirty="0">
                  <a:solidFill>
                    <a:srgbClr val="303A3E"/>
                  </a:solidFill>
                  <a:latin typeface="Georgia"/>
                  <a:cs typeface="Georgia"/>
                </a:rPr>
                <a:t>make</a:t>
              </a:r>
              <a:r>
                <a:rPr sz="1400" spc="-17" dirty="0">
                  <a:solidFill>
                    <a:srgbClr val="303A3E"/>
                  </a:solidFill>
                  <a:latin typeface="Georgia"/>
                  <a:cs typeface="Georgia"/>
                </a:rPr>
                <a:t> </a:t>
              </a:r>
              <a:r>
                <a:rPr sz="1400" dirty="0">
                  <a:solidFill>
                    <a:srgbClr val="303A3E"/>
                  </a:solidFill>
                  <a:latin typeface="Georgia"/>
                  <a:cs typeface="Georgia"/>
                </a:rPr>
                <a:t>a</a:t>
              </a:r>
              <a:r>
                <a:rPr sz="1400" spc="-20" dirty="0">
                  <a:solidFill>
                    <a:srgbClr val="303A3E"/>
                  </a:solidFill>
                  <a:latin typeface="Georgia"/>
                  <a:cs typeface="Georgia"/>
                </a:rPr>
                <a:t> </a:t>
              </a:r>
              <a:r>
                <a:rPr sz="1400" spc="-6" dirty="0">
                  <a:solidFill>
                    <a:srgbClr val="303A3E"/>
                  </a:solidFill>
                  <a:latin typeface="Georgia"/>
                  <a:cs typeface="Georgia"/>
                </a:rPr>
                <a:t>trade-</a:t>
              </a:r>
              <a:r>
                <a:rPr sz="1400" dirty="0">
                  <a:solidFill>
                    <a:srgbClr val="303A3E"/>
                  </a:solidFill>
                  <a:latin typeface="Georgia"/>
                  <a:cs typeface="Georgia"/>
                </a:rPr>
                <a:t>off</a:t>
              </a:r>
              <a:r>
                <a:rPr sz="1400" spc="-8" dirty="0">
                  <a:solidFill>
                    <a:srgbClr val="303A3E"/>
                  </a:solidFill>
                  <a:latin typeface="Georgia"/>
                  <a:cs typeface="Georgia"/>
                </a:rPr>
                <a:t> </a:t>
              </a:r>
              <a:r>
                <a:rPr sz="1400" dirty="0">
                  <a:solidFill>
                    <a:srgbClr val="303A3E"/>
                  </a:solidFill>
                  <a:latin typeface="Georgia"/>
                  <a:cs typeface="Georgia"/>
                </a:rPr>
                <a:t>between</a:t>
              </a:r>
              <a:r>
                <a:rPr sz="1400" spc="-23" dirty="0">
                  <a:solidFill>
                    <a:srgbClr val="303A3E"/>
                  </a:solidFill>
                  <a:latin typeface="Georgia"/>
                  <a:cs typeface="Georgia"/>
                </a:rPr>
                <a:t> </a:t>
              </a:r>
              <a:r>
                <a:rPr sz="1400" spc="-14" dirty="0">
                  <a:solidFill>
                    <a:srgbClr val="303A3E"/>
                  </a:solidFill>
                  <a:latin typeface="Georgia"/>
                  <a:cs typeface="Georgia"/>
                </a:rPr>
                <a:t>the </a:t>
              </a:r>
              <a:r>
                <a:rPr sz="1400" dirty="0">
                  <a:solidFill>
                    <a:srgbClr val="303A3E"/>
                  </a:solidFill>
                  <a:latin typeface="Georgia"/>
                  <a:cs typeface="Georgia"/>
                </a:rPr>
                <a:t>accuracy</a:t>
              </a:r>
              <a:r>
                <a:rPr sz="1400" spc="-20" dirty="0">
                  <a:solidFill>
                    <a:srgbClr val="303A3E"/>
                  </a:solidFill>
                  <a:latin typeface="Georgia"/>
                  <a:cs typeface="Georgia"/>
                </a:rPr>
                <a:t> </a:t>
              </a:r>
              <a:r>
                <a:rPr sz="1400" dirty="0">
                  <a:solidFill>
                    <a:srgbClr val="303A3E"/>
                  </a:solidFill>
                  <a:latin typeface="Georgia"/>
                  <a:cs typeface="Georgia"/>
                </a:rPr>
                <a:t>of</a:t>
              </a:r>
              <a:r>
                <a:rPr sz="1400" spc="-25" dirty="0">
                  <a:solidFill>
                    <a:srgbClr val="303A3E"/>
                  </a:solidFill>
                  <a:latin typeface="Georgia"/>
                  <a:cs typeface="Georgia"/>
                </a:rPr>
                <a:t> </a:t>
              </a:r>
              <a:r>
                <a:rPr sz="1400" dirty="0">
                  <a:solidFill>
                    <a:srgbClr val="303A3E"/>
                  </a:solidFill>
                  <a:latin typeface="Georgia"/>
                  <a:cs typeface="Georgia"/>
                </a:rPr>
                <a:t>the</a:t>
              </a:r>
              <a:r>
                <a:rPr sz="1400" spc="-23" dirty="0">
                  <a:solidFill>
                    <a:srgbClr val="303A3E"/>
                  </a:solidFill>
                  <a:latin typeface="Georgia"/>
                  <a:cs typeface="Georgia"/>
                </a:rPr>
                <a:t> </a:t>
              </a:r>
              <a:r>
                <a:rPr sz="1400" dirty="0">
                  <a:solidFill>
                    <a:srgbClr val="303A3E"/>
                  </a:solidFill>
                  <a:latin typeface="Georgia"/>
                  <a:cs typeface="Georgia"/>
                </a:rPr>
                <a:t>parameter</a:t>
              </a:r>
              <a:r>
                <a:rPr sz="1400" spc="-23" dirty="0">
                  <a:solidFill>
                    <a:srgbClr val="303A3E"/>
                  </a:solidFill>
                  <a:latin typeface="Georgia"/>
                  <a:cs typeface="Georgia"/>
                </a:rPr>
                <a:t> </a:t>
              </a:r>
              <a:r>
                <a:rPr sz="1400" dirty="0">
                  <a:solidFill>
                    <a:srgbClr val="303A3E"/>
                  </a:solidFill>
                  <a:latin typeface="Georgia"/>
                  <a:cs typeface="Georgia"/>
                </a:rPr>
                <a:t>update</a:t>
              </a:r>
              <a:r>
                <a:rPr sz="1400" spc="-20" dirty="0">
                  <a:solidFill>
                    <a:srgbClr val="303A3E"/>
                  </a:solidFill>
                  <a:latin typeface="Georgia"/>
                  <a:cs typeface="Georgia"/>
                </a:rPr>
                <a:t> </a:t>
              </a:r>
              <a:r>
                <a:rPr sz="1400" dirty="0">
                  <a:solidFill>
                    <a:srgbClr val="303A3E"/>
                  </a:solidFill>
                  <a:latin typeface="Georgia"/>
                  <a:cs typeface="Georgia"/>
                </a:rPr>
                <a:t>and</a:t>
              </a:r>
              <a:r>
                <a:rPr sz="1400" spc="-23" dirty="0">
                  <a:solidFill>
                    <a:srgbClr val="303A3E"/>
                  </a:solidFill>
                  <a:latin typeface="Georgia"/>
                  <a:cs typeface="Georgia"/>
                </a:rPr>
                <a:t> </a:t>
              </a:r>
              <a:r>
                <a:rPr sz="1400" dirty="0">
                  <a:solidFill>
                    <a:srgbClr val="303A3E"/>
                  </a:solidFill>
                  <a:latin typeface="Georgia"/>
                  <a:cs typeface="Georgia"/>
                </a:rPr>
                <a:t>the</a:t>
              </a:r>
              <a:r>
                <a:rPr sz="1400" spc="-17" dirty="0">
                  <a:solidFill>
                    <a:srgbClr val="303A3E"/>
                  </a:solidFill>
                  <a:latin typeface="Georgia"/>
                  <a:cs typeface="Georgia"/>
                </a:rPr>
                <a:t> </a:t>
              </a:r>
              <a:r>
                <a:rPr sz="1400" dirty="0">
                  <a:solidFill>
                    <a:srgbClr val="303A3E"/>
                  </a:solidFill>
                  <a:latin typeface="Georgia"/>
                  <a:cs typeface="Georgia"/>
                </a:rPr>
                <a:t>time</a:t>
              </a:r>
              <a:r>
                <a:rPr sz="1400" spc="-23" dirty="0">
                  <a:solidFill>
                    <a:srgbClr val="303A3E"/>
                  </a:solidFill>
                  <a:latin typeface="Georgia"/>
                  <a:cs typeface="Georgia"/>
                </a:rPr>
                <a:t> </a:t>
              </a:r>
              <a:r>
                <a:rPr sz="1400" dirty="0">
                  <a:solidFill>
                    <a:srgbClr val="303A3E"/>
                  </a:solidFill>
                  <a:latin typeface="Georgia"/>
                  <a:cs typeface="Georgia"/>
                </a:rPr>
                <a:t>it</a:t>
              </a:r>
              <a:r>
                <a:rPr sz="1400" spc="-25" dirty="0">
                  <a:solidFill>
                    <a:srgbClr val="303A3E"/>
                  </a:solidFill>
                  <a:latin typeface="Georgia"/>
                  <a:cs typeface="Georgia"/>
                </a:rPr>
                <a:t> </a:t>
              </a:r>
              <a:r>
                <a:rPr sz="1400" dirty="0">
                  <a:solidFill>
                    <a:srgbClr val="303A3E"/>
                  </a:solidFill>
                  <a:latin typeface="Georgia"/>
                  <a:cs typeface="Georgia"/>
                </a:rPr>
                <a:t>takes</a:t>
              </a:r>
              <a:r>
                <a:rPr sz="1400" spc="-20" dirty="0">
                  <a:solidFill>
                    <a:srgbClr val="303A3E"/>
                  </a:solidFill>
                  <a:latin typeface="Georgia"/>
                  <a:cs typeface="Georgia"/>
                </a:rPr>
                <a:t> </a:t>
              </a:r>
              <a:r>
                <a:rPr sz="1400" dirty="0">
                  <a:solidFill>
                    <a:srgbClr val="303A3E"/>
                  </a:solidFill>
                  <a:latin typeface="Georgia"/>
                  <a:cs typeface="Georgia"/>
                </a:rPr>
                <a:t>to</a:t>
              </a:r>
              <a:r>
                <a:rPr sz="1400" spc="-25" dirty="0">
                  <a:solidFill>
                    <a:srgbClr val="303A3E"/>
                  </a:solidFill>
                  <a:latin typeface="Georgia"/>
                  <a:cs typeface="Georgia"/>
                </a:rPr>
                <a:t> </a:t>
              </a:r>
              <a:r>
                <a:rPr sz="1400" dirty="0">
                  <a:solidFill>
                    <a:srgbClr val="303A3E"/>
                  </a:solidFill>
                  <a:latin typeface="Georgia"/>
                  <a:cs typeface="Georgia"/>
                </a:rPr>
                <a:t>perform</a:t>
              </a:r>
              <a:r>
                <a:rPr sz="1400" spc="-17" dirty="0">
                  <a:solidFill>
                    <a:srgbClr val="303A3E"/>
                  </a:solidFill>
                  <a:latin typeface="Georgia"/>
                  <a:cs typeface="Georgia"/>
                </a:rPr>
                <a:t> </a:t>
              </a:r>
              <a:r>
                <a:rPr sz="1400" spc="-14" dirty="0">
                  <a:solidFill>
                    <a:srgbClr val="303A3E"/>
                  </a:solidFill>
                  <a:latin typeface="Georgia"/>
                  <a:cs typeface="Georgia"/>
                </a:rPr>
                <a:t>an </a:t>
              </a:r>
              <a:r>
                <a:rPr sz="1400" spc="-6" dirty="0">
                  <a:solidFill>
                    <a:srgbClr val="303A3E"/>
                  </a:solidFill>
                  <a:latin typeface="Georgia"/>
                  <a:cs typeface="Georgia"/>
                </a:rPr>
                <a:t>update.</a:t>
              </a:r>
              <a:endParaRPr sz="1400">
                <a:latin typeface="Georgia"/>
                <a:cs typeface="Georgia"/>
              </a:endParaRPr>
            </a:p>
          </p:txBody>
        </p:sp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06054" rIns="0" bIns="0" rtlCol="0" anchor="ctr">
            <a:spAutoFit/>
          </a:bodyPr>
          <a:lstStyle/>
          <a:p>
            <a:pPr marL="242530">
              <a:lnSpc>
                <a:spcPct val="100000"/>
              </a:lnSpc>
              <a:spcBef>
                <a:spcPts val="56"/>
              </a:spcBef>
            </a:pPr>
            <a:r>
              <a:rPr spc="-121" dirty="0"/>
              <a:t>Regularization-</a:t>
            </a:r>
            <a:r>
              <a:rPr spc="-48" dirty="0"/>
              <a:t> </a:t>
            </a:r>
            <a:r>
              <a:rPr spc="-107" dirty="0"/>
              <a:t>Intuition</a:t>
            </a:r>
            <a:r>
              <a:rPr spc="-23" dirty="0"/>
              <a:t> </a:t>
            </a:r>
            <a:r>
              <a:rPr spc="-143" dirty="0"/>
              <a:t>behind</a:t>
            </a:r>
            <a:r>
              <a:rPr spc="-20" dirty="0"/>
              <a:t> </a:t>
            </a:r>
            <a:r>
              <a:rPr spc="-149" dirty="0"/>
              <a:t>L2</a:t>
            </a:r>
            <a:r>
              <a:rPr spc="-23" dirty="0"/>
              <a:t> </a:t>
            </a:r>
            <a:r>
              <a:rPr spc="-104" dirty="0"/>
              <a:t>regularization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05F12CB-6D0D-4AD2-7644-46F469C1390C}"/>
              </a:ext>
            </a:extLst>
          </p:cNvPr>
          <p:cNvGrpSpPr/>
          <p:nvPr/>
        </p:nvGrpSpPr>
        <p:grpSpPr>
          <a:xfrm>
            <a:off x="571005" y="1137062"/>
            <a:ext cx="8459190" cy="4419600"/>
            <a:chOff x="2831649" y="494633"/>
            <a:chExt cx="6058839" cy="3047636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697443" y="777228"/>
              <a:ext cx="3193045" cy="2346513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67038" y="494633"/>
              <a:ext cx="2421731" cy="2560606"/>
            </a:xfrm>
            <a:prstGeom prst="rect">
              <a:avLst/>
            </a:prstGeom>
          </p:spPr>
        </p:pic>
        <p:sp>
          <p:nvSpPr>
            <p:cNvPr id="5" name="object 5"/>
            <p:cNvSpPr txBox="1"/>
            <p:nvPr/>
          </p:nvSpPr>
          <p:spPr>
            <a:xfrm>
              <a:off x="2831649" y="3175654"/>
              <a:ext cx="5707856" cy="366615"/>
            </a:xfrm>
            <a:prstGeom prst="rect">
              <a:avLst/>
            </a:prstGeom>
          </p:spPr>
          <p:txBody>
            <a:bodyPr vert="horz" wrap="square" lIns="0" tIns="28932" rIns="0" bIns="0" rtlCol="0">
              <a:spAutoFit/>
            </a:bodyPr>
            <a:lstStyle/>
            <a:p>
              <a:pPr marL="7144">
                <a:spcBef>
                  <a:spcPts val="228"/>
                </a:spcBef>
              </a:pPr>
              <a:r>
                <a:rPr sz="1013" b="1" i="1" dirty="0">
                  <a:latin typeface="Calibri"/>
                  <a:cs typeface="Calibri"/>
                </a:rPr>
                <a:t>sgd</a:t>
              </a:r>
              <a:r>
                <a:rPr sz="1013" b="1" i="1" spc="20" dirty="0">
                  <a:latin typeface="Calibri"/>
                  <a:cs typeface="Calibri"/>
                </a:rPr>
                <a:t> </a:t>
              </a:r>
              <a:r>
                <a:rPr sz="1013" b="1" i="1" dirty="0">
                  <a:latin typeface="Calibri"/>
                  <a:cs typeface="Calibri"/>
                </a:rPr>
                <a:t>=</a:t>
              </a:r>
              <a:r>
                <a:rPr sz="1013" b="1" i="1" spc="17" dirty="0">
                  <a:latin typeface="Calibri"/>
                  <a:cs typeface="Calibri"/>
                </a:rPr>
                <a:t> </a:t>
              </a:r>
              <a:r>
                <a:rPr sz="1013" b="1" i="1" spc="-6" dirty="0">
                  <a:latin typeface="Calibri"/>
                  <a:cs typeface="Calibri"/>
                </a:rPr>
                <a:t>torch.optim.SGD(model.parameters(),</a:t>
              </a:r>
              <a:r>
                <a:rPr sz="1013" b="1" i="1" spc="14" dirty="0">
                  <a:latin typeface="Calibri"/>
                  <a:cs typeface="Calibri"/>
                </a:rPr>
                <a:t> </a:t>
              </a:r>
              <a:r>
                <a:rPr sz="1013" b="1" i="1" spc="-6" dirty="0">
                  <a:latin typeface="Calibri"/>
                  <a:cs typeface="Calibri"/>
                </a:rPr>
                <a:t>weight_decay=weight_decay)</a:t>
              </a:r>
              <a:endParaRPr sz="1013">
                <a:latin typeface="Calibri"/>
                <a:cs typeface="Calibri"/>
              </a:endParaRPr>
            </a:p>
            <a:p>
              <a:pPr marL="60722">
                <a:spcBef>
                  <a:spcPts val="174"/>
                </a:spcBef>
              </a:pPr>
              <a:r>
                <a:rPr sz="1013" dirty="0">
                  <a:latin typeface="Calibri"/>
                  <a:cs typeface="Calibri"/>
                </a:rPr>
                <a:t>pytorch</a:t>
              </a:r>
              <a:r>
                <a:rPr sz="1013" spc="-20" dirty="0">
                  <a:latin typeface="Calibri"/>
                  <a:cs typeface="Calibri"/>
                </a:rPr>
                <a:t> </a:t>
              </a:r>
              <a:r>
                <a:rPr sz="1013" spc="-6" dirty="0">
                  <a:latin typeface="Calibri"/>
                  <a:cs typeface="Calibri"/>
                </a:rPr>
                <a:t>optimizers</a:t>
              </a:r>
              <a:r>
                <a:rPr sz="1013" spc="-20" dirty="0">
                  <a:latin typeface="Calibri"/>
                  <a:cs typeface="Calibri"/>
                </a:rPr>
                <a:t> </a:t>
              </a:r>
              <a:r>
                <a:rPr sz="1013" dirty="0">
                  <a:latin typeface="Calibri"/>
                  <a:cs typeface="Calibri"/>
                </a:rPr>
                <a:t>have</a:t>
              </a:r>
              <a:r>
                <a:rPr sz="1013" spc="-31" dirty="0">
                  <a:latin typeface="Calibri"/>
                  <a:cs typeface="Calibri"/>
                </a:rPr>
                <a:t> </a:t>
              </a:r>
              <a:r>
                <a:rPr sz="1013" dirty="0">
                  <a:latin typeface="Calibri"/>
                  <a:cs typeface="Calibri"/>
                </a:rPr>
                <a:t>a</a:t>
              </a:r>
              <a:r>
                <a:rPr sz="1013" spc="-28" dirty="0">
                  <a:latin typeface="Calibri"/>
                  <a:cs typeface="Calibri"/>
                </a:rPr>
                <a:t> </a:t>
              </a:r>
              <a:r>
                <a:rPr sz="1013" spc="-6" dirty="0">
                  <a:latin typeface="Calibri"/>
                  <a:cs typeface="Calibri"/>
                </a:rPr>
                <a:t>parameter</a:t>
              </a:r>
              <a:r>
                <a:rPr sz="1013" spc="-23" dirty="0">
                  <a:latin typeface="Calibri"/>
                  <a:cs typeface="Calibri"/>
                </a:rPr>
                <a:t> </a:t>
              </a:r>
              <a:r>
                <a:rPr sz="1013" dirty="0">
                  <a:latin typeface="Calibri"/>
                  <a:cs typeface="Calibri"/>
                </a:rPr>
                <a:t>called</a:t>
              </a:r>
              <a:r>
                <a:rPr sz="1013" spc="-8" dirty="0">
                  <a:latin typeface="Calibri"/>
                  <a:cs typeface="Calibri"/>
                </a:rPr>
                <a:t> </a:t>
              </a:r>
              <a:r>
                <a:rPr sz="1013" spc="-6" dirty="0">
                  <a:latin typeface="Calibri"/>
                  <a:cs typeface="Calibri"/>
                </a:rPr>
                <a:t>weight_decay</a:t>
              </a:r>
              <a:r>
                <a:rPr sz="1013" spc="-23" dirty="0">
                  <a:latin typeface="Calibri"/>
                  <a:cs typeface="Calibri"/>
                </a:rPr>
                <a:t> </a:t>
              </a:r>
              <a:r>
                <a:rPr sz="1013" dirty="0">
                  <a:latin typeface="Calibri"/>
                  <a:cs typeface="Calibri"/>
                </a:rPr>
                <a:t>which</a:t>
              </a:r>
              <a:r>
                <a:rPr sz="1013" spc="-17" dirty="0">
                  <a:latin typeface="Calibri"/>
                  <a:cs typeface="Calibri"/>
                </a:rPr>
                <a:t> </a:t>
              </a:r>
              <a:r>
                <a:rPr sz="1013" dirty="0">
                  <a:latin typeface="Calibri"/>
                  <a:cs typeface="Calibri"/>
                </a:rPr>
                <a:t>corresponds</a:t>
              </a:r>
              <a:r>
                <a:rPr sz="1013" spc="-23" dirty="0">
                  <a:latin typeface="Calibri"/>
                  <a:cs typeface="Calibri"/>
                </a:rPr>
                <a:t> </a:t>
              </a:r>
              <a:r>
                <a:rPr sz="1013" dirty="0">
                  <a:latin typeface="Calibri"/>
                  <a:cs typeface="Calibri"/>
                </a:rPr>
                <a:t>to</a:t>
              </a:r>
              <a:r>
                <a:rPr sz="1013" spc="-23" dirty="0">
                  <a:latin typeface="Calibri"/>
                  <a:cs typeface="Calibri"/>
                </a:rPr>
                <a:t> </a:t>
              </a:r>
              <a:r>
                <a:rPr sz="1013" dirty="0">
                  <a:latin typeface="Calibri"/>
                  <a:cs typeface="Calibri"/>
                </a:rPr>
                <a:t>the</a:t>
              </a:r>
              <a:r>
                <a:rPr sz="1013" spc="-23" dirty="0">
                  <a:latin typeface="Calibri"/>
                  <a:cs typeface="Calibri"/>
                </a:rPr>
                <a:t> </a:t>
              </a:r>
              <a:r>
                <a:rPr sz="1013" dirty="0">
                  <a:latin typeface="Calibri"/>
                  <a:cs typeface="Calibri"/>
                </a:rPr>
                <a:t>L2</a:t>
              </a:r>
              <a:r>
                <a:rPr sz="1013" spc="-23" dirty="0">
                  <a:latin typeface="Calibri"/>
                  <a:cs typeface="Calibri"/>
                </a:rPr>
                <a:t> </a:t>
              </a:r>
              <a:r>
                <a:rPr sz="1013" spc="-6" dirty="0">
                  <a:latin typeface="Calibri"/>
                  <a:cs typeface="Calibri"/>
                </a:rPr>
                <a:t>regularization</a:t>
              </a:r>
              <a:r>
                <a:rPr sz="1013" spc="-17" dirty="0">
                  <a:latin typeface="Calibri"/>
                  <a:cs typeface="Calibri"/>
                </a:rPr>
                <a:t> </a:t>
              </a:r>
              <a:r>
                <a:rPr sz="1013" spc="-6" dirty="0">
                  <a:latin typeface="Calibri"/>
                  <a:cs typeface="Calibri"/>
                </a:rPr>
                <a:t>factor:</a:t>
              </a:r>
              <a:endParaRPr sz="1013">
                <a:latin typeface="Calibri"/>
                <a:cs typeface="Calibri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CDA87F12-D527-F11A-18FF-BBE60668EFEF}"/>
              </a:ext>
            </a:extLst>
          </p:cNvPr>
          <p:cNvSpPr txBox="1"/>
          <p:nvPr/>
        </p:nvSpPr>
        <p:spPr>
          <a:xfrm>
            <a:off x="8781803" y="1132114"/>
            <a:ext cx="3208315" cy="181588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sz="1400" dirty="0"/>
              <a:t>L2 (Ridge) regularization (also called </a:t>
            </a:r>
            <a:r>
              <a:rPr lang="en-US" sz="1400" b="1" dirty="0"/>
              <a:t>weight decay</a:t>
            </a:r>
            <a:r>
              <a:rPr lang="en-US" sz="1400" dirty="0"/>
              <a:t>) is a technique used in deep learning to </a:t>
            </a:r>
            <a:r>
              <a:rPr lang="en-US" sz="1400" b="1" dirty="0"/>
              <a:t>prevent overfitting</a:t>
            </a:r>
            <a:r>
              <a:rPr lang="en-US" sz="1400" dirty="0"/>
              <a:t> by discouraging large weights in the model.</a:t>
            </a:r>
          </a:p>
          <a:p>
            <a:pPr algn="just"/>
            <a:r>
              <a:rPr lang="en-US" sz="1400" dirty="0"/>
              <a:t>It works by </a:t>
            </a:r>
            <a:r>
              <a:rPr lang="en-US" sz="1400" b="1" dirty="0"/>
              <a:t>adding a penalty term</a:t>
            </a:r>
            <a:r>
              <a:rPr lang="en-US" sz="1400" dirty="0"/>
              <a:t> proportional to the squared magnitude of the weights to the loss function.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ED5461-7B66-B4F8-D3C4-01C2FB22190E}"/>
              </a:ext>
            </a:extLst>
          </p:cNvPr>
          <p:cNvSpPr txBox="1"/>
          <p:nvPr/>
        </p:nvSpPr>
        <p:spPr>
          <a:xfrm>
            <a:off x="380011" y="5545777"/>
            <a:ext cx="6097976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dirty="0"/>
              <a:t>Common values: λ (</a:t>
            </a:r>
            <a:r>
              <a:rPr lang="en-US" sz="1200" err="1"/>
              <a:t>weight_decay</a:t>
            </a:r>
            <a:r>
              <a:rPr lang="en-US" sz="1200" dirty="0"/>
              <a:t>) is in the range </a:t>
            </a:r>
            <a:r>
              <a:rPr lang="en-US" sz="1200" b="1" dirty="0"/>
              <a:t>1e-5 to 1e-2</a:t>
            </a:r>
            <a:r>
              <a:rPr lang="en-US" sz="1200" dirty="0"/>
              <a:t>, tuned via validation.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1DD1B7A2-7F77-F138-5FB4-36D5193A71B6}"/>
              </a:ext>
            </a:extLst>
          </p:cNvPr>
          <p:cNvGrpSpPr/>
          <p:nvPr/>
        </p:nvGrpSpPr>
        <p:grpSpPr>
          <a:xfrm>
            <a:off x="1676400" y="914400"/>
            <a:ext cx="9296400" cy="4041173"/>
            <a:chOff x="3181358" y="683227"/>
            <a:chExt cx="5599754" cy="2527174"/>
          </a:xfrm>
        </p:grpSpPr>
        <p:pic>
          <p:nvPicPr>
            <p:cNvPr id="2" name="object 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81358" y="821231"/>
              <a:ext cx="2186390" cy="2389170"/>
            </a:xfrm>
            <a:prstGeom prst="rect">
              <a:avLst/>
            </a:prstGeom>
          </p:spPr>
        </p:pic>
        <p:pic>
          <p:nvPicPr>
            <p:cNvPr id="3" name="object 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15854" y="683227"/>
              <a:ext cx="2765258" cy="249116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8163" rIns="0" bIns="0" rtlCol="0" anchor="ctr">
            <a:spAutoFit/>
          </a:bodyPr>
          <a:lstStyle/>
          <a:p>
            <a:pPr marL="215027">
              <a:lnSpc>
                <a:spcPct val="100000"/>
              </a:lnSpc>
              <a:spcBef>
                <a:spcPts val="56"/>
              </a:spcBef>
            </a:pPr>
            <a:r>
              <a:rPr spc="-121" dirty="0"/>
              <a:t>Regularization-</a:t>
            </a:r>
            <a:r>
              <a:rPr spc="-42" dirty="0"/>
              <a:t> </a:t>
            </a:r>
            <a:r>
              <a:rPr spc="-155" dirty="0"/>
              <a:t>Early</a:t>
            </a:r>
            <a:r>
              <a:rPr spc="-34" dirty="0"/>
              <a:t> </a:t>
            </a:r>
            <a:r>
              <a:rPr spc="-157" dirty="0"/>
              <a:t>Stopping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2B84FE4-24B7-88A6-48FF-1E31697CA4EA}"/>
              </a:ext>
            </a:extLst>
          </p:cNvPr>
          <p:cNvGrpSpPr/>
          <p:nvPr/>
        </p:nvGrpSpPr>
        <p:grpSpPr>
          <a:xfrm>
            <a:off x="2782728" y="1447800"/>
            <a:ext cx="8647272" cy="3200400"/>
            <a:chOff x="2667000" y="533400"/>
            <a:chExt cx="6626543" cy="268712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DF39809E-6DA4-A64B-428D-CCB335730F21}"/>
                </a:ext>
              </a:extLst>
            </p:cNvPr>
            <p:cNvGrpSpPr/>
            <p:nvPr/>
          </p:nvGrpSpPr>
          <p:grpSpPr>
            <a:xfrm>
              <a:off x="2667000" y="533400"/>
              <a:ext cx="6626543" cy="2687122"/>
              <a:chOff x="2718220" y="567082"/>
              <a:chExt cx="6626543" cy="2687122"/>
            </a:xfrm>
          </p:grpSpPr>
          <p:grpSp>
            <p:nvGrpSpPr>
              <p:cNvPr id="2" name="object 2"/>
              <p:cNvGrpSpPr/>
              <p:nvPr/>
            </p:nvGrpSpPr>
            <p:grpSpPr>
              <a:xfrm>
                <a:off x="2718220" y="567082"/>
                <a:ext cx="6626543" cy="2687122"/>
                <a:chOff x="190510" y="1057655"/>
                <a:chExt cx="11780520" cy="4777105"/>
              </a:xfrm>
            </p:grpSpPr>
            <p:pic>
              <p:nvPicPr>
                <p:cNvPr id="3" name="object 3"/>
                <p:cNvPicPr/>
                <p:nvPr/>
              </p:nvPicPr>
              <p:blipFill>
                <a:blip r:embed="rId2" cstate="print"/>
                <a:stretch>
                  <a:fillRect/>
                </a:stretch>
              </p:blipFill>
              <p:spPr>
                <a:xfrm>
                  <a:off x="190510" y="1776602"/>
                  <a:ext cx="6601176" cy="4057650"/>
                </a:xfrm>
                <a:prstGeom prst="rect">
                  <a:avLst/>
                </a:prstGeom>
              </p:spPr>
            </p:pic>
            <p:sp>
              <p:nvSpPr>
                <p:cNvPr id="4" name="object 4"/>
                <p:cNvSpPr/>
                <p:nvPr/>
              </p:nvSpPr>
              <p:spPr>
                <a:xfrm>
                  <a:off x="6950964" y="1057655"/>
                  <a:ext cx="5020310" cy="28625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20309" h="2862579">
                      <a:moveTo>
                        <a:pt x="5020056" y="0"/>
                      </a:moveTo>
                      <a:lnTo>
                        <a:pt x="0" y="0"/>
                      </a:lnTo>
                      <a:lnTo>
                        <a:pt x="0" y="2862072"/>
                      </a:lnTo>
                      <a:lnTo>
                        <a:pt x="5020056" y="2862072"/>
                      </a:lnTo>
                      <a:lnTo>
                        <a:pt x="5020056" y="0"/>
                      </a:lnTo>
                      <a:close/>
                    </a:path>
                  </a:pathLst>
                </a:custGeom>
                <a:solidFill>
                  <a:srgbClr val="E1EFD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</p:grpSp>
          <p:sp>
            <p:nvSpPr>
              <p:cNvPr id="6" name="object 6"/>
              <p:cNvSpPr txBox="1"/>
              <p:nvPr/>
            </p:nvSpPr>
            <p:spPr>
              <a:xfrm>
                <a:off x="6621923" y="610076"/>
                <a:ext cx="2722840" cy="1375660"/>
              </a:xfrm>
              <a:prstGeom prst="rect">
                <a:avLst/>
              </a:prstGeom>
            </p:spPr>
            <p:txBody>
              <a:bodyPr vert="horz" wrap="square" lIns="0" tIns="7144" rIns="0" bIns="0" rtlCol="0">
                <a:spAutoFit/>
              </a:bodyPr>
              <a:lstStyle/>
              <a:p>
                <a:pPr marL="7144" marR="149662">
                  <a:spcBef>
                    <a:spcPts val="56"/>
                  </a:spcBef>
                </a:pPr>
                <a:r>
                  <a:rPr sz="1200" spc="-51" dirty="0">
                    <a:solidFill>
                      <a:srgbClr val="545454"/>
                    </a:solidFill>
                    <a:latin typeface="Tahoma"/>
                    <a:cs typeface="Tahoma"/>
                  </a:rPr>
                  <a:t>After</a:t>
                </a:r>
                <a:r>
                  <a:rPr sz="1200" spc="-28" dirty="0">
                    <a:solidFill>
                      <a:srgbClr val="545454"/>
                    </a:solidFill>
                    <a:latin typeface="Tahoma"/>
                    <a:cs typeface="Tahoma"/>
                  </a:rPr>
                  <a:t> </a:t>
                </a:r>
                <a:r>
                  <a:rPr sz="1200" spc="-48" dirty="0">
                    <a:solidFill>
                      <a:srgbClr val="545454"/>
                    </a:solidFill>
                    <a:latin typeface="Tahoma"/>
                    <a:cs typeface="Tahoma"/>
                  </a:rPr>
                  <a:t>certain</a:t>
                </a:r>
                <a:r>
                  <a:rPr sz="1200" spc="-34" dirty="0">
                    <a:solidFill>
                      <a:srgbClr val="545454"/>
                    </a:solidFill>
                    <a:latin typeface="Tahoma"/>
                    <a:cs typeface="Tahoma"/>
                  </a:rPr>
                  <a:t> </a:t>
                </a:r>
                <a:r>
                  <a:rPr sz="1200" spc="-56" dirty="0">
                    <a:solidFill>
                      <a:srgbClr val="545454"/>
                    </a:solidFill>
                    <a:latin typeface="Tahoma"/>
                    <a:cs typeface="Tahoma"/>
                  </a:rPr>
                  <a:t>no</a:t>
                </a:r>
                <a:r>
                  <a:rPr sz="1200" spc="-31" dirty="0">
                    <a:solidFill>
                      <a:srgbClr val="545454"/>
                    </a:solidFill>
                    <a:latin typeface="Tahoma"/>
                    <a:cs typeface="Tahoma"/>
                  </a:rPr>
                  <a:t> </a:t>
                </a:r>
                <a:r>
                  <a:rPr sz="1200" spc="-45" dirty="0">
                    <a:solidFill>
                      <a:srgbClr val="545454"/>
                    </a:solidFill>
                    <a:latin typeface="Tahoma"/>
                    <a:cs typeface="Tahoma"/>
                  </a:rPr>
                  <a:t>of</a:t>
                </a:r>
                <a:r>
                  <a:rPr sz="1200" spc="-23" dirty="0">
                    <a:solidFill>
                      <a:srgbClr val="545454"/>
                    </a:solidFill>
                    <a:latin typeface="Tahoma"/>
                    <a:cs typeface="Tahoma"/>
                  </a:rPr>
                  <a:t> </a:t>
                </a:r>
                <a:r>
                  <a:rPr sz="1200" spc="-51" dirty="0">
                    <a:solidFill>
                      <a:srgbClr val="545454"/>
                    </a:solidFill>
                    <a:latin typeface="Tahoma"/>
                    <a:cs typeface="Tahoma"/>
                  </a:rPr>
                  <a:t>epoch</a:t>
                </a:r>
                <a:r>
                  <a:rPr sz="1200" spc="-31" dirty="0">
                    <a:solidFill>
                      <a:srgbClr val="545454"/>
                    </a:solidFill>
                    <a:latin typeface="Tahoma"/>
                    <a:cs typeface="Tahoma"/>
                  </a:rPr>
                  <a:t> </a:t>
                </a:r>
                <a:r>
                  <a:rPr sz="1200" spc="-17" dirty="0">
                    <a:solidFill>
                      <a:srgbClr val="545454"/>
                    </a:solidFill>
                    <a:latin typeface="Tahoma"/>
                    <a:cs typeface="Tahoma"/>
                  </a:rPr>
                  <a:t>if </a:t>
                </a:r>
                <a:r>
                  <a:rPr sz="1200" spc="-53" dirty="0">
                    <a:solidFill>
                      <a:srgbClr val="545454"/>
                    </a:solidFill>
                    <a:latin typeface="Tahoma"/>
                    <a:cs typeface="Tahoma"/>
                  </a:rPr>
                  <a:t>validation</a:t>
                </a:r>
                <a:r>
                  <a:rPr sz="1200" spc="-31" dirty="0">
                    <a:solidFill>
                      <a:srgbClr val="545454"/>
                    </a:solidFill>
                    <a:latin typeface="Tahoma"/>
                    <a:cs typeface="Tahoma"/>
                  </a:rPr>
                  <a:t> </a:t>
                </a:r>
                <a:r>
                  <a:rPr sz="1200" spc="-42" dirty="0">
                    <a:solidFill>
                      <a:srgbClr val="545454"/>
                    </a:solidFill>
                    <a:latin typeface="Tahoma"/>
                    <a:cs typeface="Tahoma"/>
                  </a:rPr>
                  <a:t>error</a:t>
                </a:r>
                <a:r>
                  <a:rPr sz="1200" spc="-37" dirty="0">
                    <a:solidFill>
                      <a:srgbClr val="545454"/>
                    </a:solidFill>
                    <a:latin typeface="Tahoma"/>
                    <a:cs typeface="Tahoma"/>
                  </a:rPr>
                  <a:t> </a:t>
                </a:r>
                <a:r>
                  <a:rPr sz="1200" spc="-14" dirty="0">
                    <a:solidFill>
                      <a:srgbClr val="545454"/>
                    </a:solidFill>
                    <a:latin typeface="Tahoma"/>
                    <a:cs typeface="Tahoma"/>
                  </a:rPr>
                  <a:t>is </a:t>
                </a:r>
                <a:r>
                  <a:rPr sz="1200" spc="-42" dirty="0">
                    <a:solidFill>
                      <a:srgbClr val="545454"/>
                    </a:solidFill>
                    <a:latin typeface="Tahoma"/>
                    <a:cs typeface="Tahoma"/>
                  </a:rPr>
                  <a:t>increasing</a:t>
                </a:r>
                <a:r>
                  <a:rPr sz="1200" spc="-14" dirty="0">
                    <a:solidFill>
                      <a:srgbClr val="545454"/>
                    </a:solidFill>
                    <a:latin typeface="Tahoma"/>
                    <a:cs typeface="Tahoma"/>
                  </a:rPr>
                  <a:t> </a:t>
                </a:r>
                <a:r>
                  <a:rPr sz="1200" spc="-62" dirty="0">
                    <a:solidFill>
                      <a:srgbClr val="545454"/>
                    </a:solidFill>
                    <a:latin typeface="Tahoma"/>
                    <a:cs typeface="Tahoma"/>
                  </a:rPr>
                  <a:t>through</a:t>
                </a:r>
                <a:r>
                  <a:rPr sz="1200" spc="-14" dirty="0">
                    <a:solidFill>
                      <a:srgbClr val="545454"/>
                    </a:solidFill>
                    <a:latin typeface="Tahoma"/>
                    <a:cs typeface="Tahoma"/>
                  </a:rPr>
                  <a:t> </a:t>
                </a:r>
                <a:r>
                  <a:rPr sz="1200" spc="-56" dirty="0">
                    <a:solidFill>
                      <a:srgbClr val="545454"/>
                    </a:solidFill>
                    <a:latin typeface="Tahoma"/>
                    <a:cs typeface="Tahoma"/>
                  </a:rPr>
                  <a:t>training</a:t>
                </a:r>
                <a:r>
                  <a:rPr sz="1200" spc="-8" dirty="0">
                    <a:solidFill>
                      <a:srgbClr val="545454"/>
                    </a:solidFill>
                    <a:latin typeface="Tahoma"/>
                    <a:cs typeface="Tahoma"/>
                  </a:rPr>
                  <a:t> </a:t>
                </a:r>
                <a:r>
                  <a:rPr sz="1200" spc="-42" dirty="0">
                    <a:solidFill>
                      <a:srgbClr val="545454"/>
                    </a:solidFill>
                    <a:latin typeface="Tahoma"/>
                    <a:cs typeface="Tahoma"/>
                  </a:rPr>
                  <a:t>error</a:t>
                </a:r>
                <a:r>
                  <a:rPr sz="1200" spc="-20" dirty="0">
                    <a:solidFill>
                      <a:srgbClr val="545454"/>
                    </a:solidFill>
                    <a:latin typeface="Tahoma"/>
                    <a:cs typeface="Tahoma"/>
                  </a:rPr>
                  <a:t> </a:t>
                </a:r>
                <a:r>
                  <a:rPr sz="1200" spc="-48" dirty="0">
                    <a:solidFill>
                      <a:srgbClr val="545454"/>
                    </a:solidFill>
                    <a:latin typeface="Tahoma"/>
                    <a:cs typeface="Tahoma"/>
                  </a:rPr>
                  <a:t>decreasing,</a:t>
                </a:r>
                <a:r>
                  <a:rPr sz="1200" spc="-25" dirty="0">
                    <a:solidFill>
                      <a:srgbClr val="545454"/>
                    </a:solidFill>
                    <a:latin typeface="Tahoma"/>
                    <a:cs typeface="Tahoma"/>
                  </a:rPr>
                  <a:t> </a:t>
                </a:r>
                <a:r>
                  <a:rPr sz="1200" spc="-14" dirty="0">
                    <a:solidFill>
                      <a:srgbClr val="545454"/>
                    </a:solidFill>
                    <a:latin typeface="Tahoma"/>
                    <a:cs typeface="Tahoma"/>
                  </a:rPr>
                  <a:t>it </a:t>
                </a:r>
                <a:r>
                  <a:rPr sz="1200" spc="-59" dirty="0">
                    <a:solidFill>
                      <a:srgbClr val="545454"/>
                    </a:solidFill>
                    <a:latin typeface="Tahoma"/>
                    <a:cs typeface="Tahoma"/>
                  </a:rPr>
                  <a:t>means</a:t>
                </a:r>
                <a:r>
                  <a:rPr sz="1200" spc="-25" dirty="0">
                    <a:solidFill>
                      <a:srgbClr val="545454"/>
                    </a:solidFill>
                    <a:latin typeface="Tahoma"/>
                    <a:cs typeface="Tahoma"/>
                  </a:rPr>
                  <a:t> </a:t>
                </a:r>
                <a:r>
                  <a:rPr sz="1200" spc="-53" dirty="0">
                    <a:solidFill>
                      <a:srgbClr val="545454"/>
                    </a:solidFill>
                    <a:latin typeface="Tahoma"/>
                    <a:cs typeface="Tahoma"/>
                  </a:rPr>
                  <a:t>model</a:t>
                </a:r>
                <a:r>
                  <a:rPr sz="1200" spc="-28" dirty="0">
                    <a:solidFill>
                      <a:srgbClr val="545454"/>
                    </a:solidFill>
                    <a:latin typeface="Tahoma"/>
                    <a:cs typeface="Tahoma"/>
                  </a:rPr>
                  <a:t> </a:t>
                </a:r>
                <a:r>
                  <a:rPr sz="1200" dirty="0">
                    <a:solidFill>
                      <a:srgbClr val="545454"/>
                    </a:solidFill>
                    <a:latin typeface="Tahoma"/>
                    <a:cs typeface="Tahoma"/>
                  </a:rPr>
                  <a:t>is</a:t>
                </a:r>
                <a:r>
                  <a:rPr sz="1200" spc="-23" dirty="0">
                    <a:solidFill>
                      <a:srgbClr val="545454"/>
                    </a:solidFill>
                    <a:latin typeface="Tahoma"/>
                    <a:cs typeface="Tahoma"/>
                  </a:rPr>
                  <a:t> </a:t>
                </a:r>
                <a:r>
                  <a:rPr sz="1200" spc="-62" dirty="0">
                    <a:solidFill>
                      <a:srgbClr val="545454"/>
                    </a:solidFill>
                    <a:latin typeface="Tahoma"/>
                    <a:cs typeface="Tahoma"/>
                  </a:rPr>
                  <a:t>getting</a:t>
                </a:r>
                <a:r>
                  <a:rPr sz="1200" spc="-17" dirty="0">
                    <a:solidFill>
                      <a:srgbClr val="545454"/>
                    </a:solidFill>
                    <a:latin typeface="Tahoma"/>
                    <a:cs typeface="Tahoma"/>
                  </a:rPr>
                  <a:t> </a:t>
                </a:r>
                <a:r>
                  <a:rPr sz="1200" spc="-51" dirty="0">
                    <a:solidFill>
                      <a:srgbClr val="545454"/>
                    </a:solidFill>
                    <a:latin typeface="Tahoma"/>
                    <a:cs typeface="Tahoma"/>
                  </a:rPr>
                  <a:t>over</a:t>
                </a:r>
                <a:r>
                  <a:rPr sz="1200" spc="-34" dirty="0">
                    <a:solidFill>
                      <a:srgbClr val="545454"/>
                    </a:solidFill>
                    <a:latin typeface="Tahoma"/>
                    <a:cs typeface="Tahoma"/>
                  </a:rPr>
                  <a:t> </a:t>
                </a:r>
                <a:r>
                  <a:rPr sz="1200" spc="-59" dirty="0">
                    <a:solidFill>
                      <a:srgbClr val="545454"/>
                    </a:solidFill>
                    <a:latin typeface="Tahoma"/>
                    <a:cs typeface="Tahoma"/>
                  </a:rPr>
                  <a:t>fitted.</a:t>
                </a:r>
                <a:r>
                  <a:rPr sz="1200" spc="-14" dirty="0">
                    <a:solidFill>
                      <a:srgbClr val="545454"/>
                    </a:solidFill>
                    <a:latin typeface="Tahoma"/>
                    <a:cs typeface="Tahoma"/>
                  </a:rPr>
                  <a:t> </a:t>
                </a:r>
                <a:r>
                  <a:rPr sz="1200" spc="-17" dirty="0">
                    <a:solidFill>
                      <a:srgbClr val="545454"/>
                    </a:solidFill>
                    <a:latin typeface="Tahoma"/>
                    <a:cs typeface="Tahoma"/>
                  </a:rPr>
                  <a:t>So</a:t>
                </a:r>
                <a:r>
                  <a:rPr sz="1200" spc="-25" dirty="0">
                    <a:solidFill>
                      <a:srgbClr val="545454"/>
                    </a:solidFill>
                    <a:latin typeface="Tahoma"/>
                    <a:cs typeface="Tahoma"/>
                  </a:rPr>
                  <a:t> </a:t>
                </a:r>
                <a:r>
                  <a:rPr sz="1200" spc="-76" dirty="0">
                    <a:solidFill>
                      <a:srgbClr val="545454"/>
                    </a:solidFill>
                    <a:latin typeface="Tahoma"/>
                    <a:cs typeface="Tahoma"/>
                  </a:rPr>
                  <a:t>we</a:t>
                </a:r>
                <a:r>
                  <a:rPr sz="1200" spc="-23" dirty="0">
                    <a:solidFill>
                      <a:srgbClr val="545454"/>
                    </a:solidFill>
                    <a:latin typeface="Tahoma"/>
                    <a:cs typeface="Tahoma"/>
                  </a:rPr>
                  <a:t> </a:t>
                </a:r>
                <a:r>
                  <a:rPr sz="1200" spc="-64" dirty="0">
                    <a:solidFill>
                      <a:srgbClr val="545454"/>
                    </a:solidFill>
                    <a:latin typeface="Tahoma"/>
                    <a:cs typeface="Tahoma"/>
                  </a:rPr>
                  <a:t>need</a:t>
                </a:r>
                <a:r>
                  <a:rPr sz="1200" spc="-31" dirty="0">
                    <a:solidFill>
                      <a:srgbClr val="545454"/>
                    </a:solidFill>
                    <a:latin typeface="Tahoma"/>
                    <a:cs typeface="Tahoma"/>
                  </a:rPr>
                  <a:t> </a:t>
                </a:r>
                <a:r>
                  <a:rPr sz="1200" spc="-14" dirty="0">
                    <a:solidFill>
                      <a:srgbClr val="545454"/>
                    </a:solidFill>
                    <a:latin typeface="Tahoma"/>
                    <a:cs typeface="Tahoma"/>
                  </a:rPr>
                  <a:t>to </a:t>
                </a:r>
                <a:r>
                  <a:rPr sz="1200" spc="-39" dirty="0">
                    <a:solidFill>
                      <a:srgbClr val="545454"/>
                    </a:solidFill>
                    <a:latin typeface="Tahoma"/>
                    <a:cs typeface="Tahoma"/>
                  </a:rPr>
                  <a:t>stop</a:t>
                </a:r>
                <a:r>
                  <a:rPr sz="1200" spc="-28" dirty="0">
                    <a:solidFill>
                      <a:srgbClr val="545454"/>
                    </a:solidFill>
                    <a:latin typeface="Tahoma"/>
                    <a:cs typeface="Tahoma"/>
                  </a:rPr>
                  <a:t> </a:t>
                </a:r>
                <a:r>
                  <a:rPr sz="1200" spc="-62" dirty="0">
                    <a:solidFill>
                      <a:srgbClr val="545454"/>
                    </a:solidFill>
                    <a:latin typeface="Tahoma"/>
                    <a:cs typeface="Tahoma"/>
                  </a:rPr>
                  <a:t>the</a:t>
                </a:r>
                <a:r>
                  <a:rPr sz="1200" spc="-34" dirty="0">
                    <a:solidFill>
                      <a:srgbClr val="545454"/>
                    </a:solidFill>
                    <a:latin typeface="Tahoma"/>
                    <a:cs typeface="Tahoma"/>
                  </a:rPr>
                  <a:t> </a:t>
                </a:r>
                <a:r>
                  <a:rPr sz="1200" spc="-6" dirty="0">
                    <a:solidFill>
                      <a:srgbClr val="545454"/>
                    </a:solidFill>
                    <a:latin typeface="Tahoma"/>
                    <a:cs typeface="Tahoma"/>
                  </a:rPr>
                  <a:t>training</a:t>
                </a:r>
                <a:endParaRPr sz="1200" dirty="0">
                  <a:latin typeface="Tahoma"/>
                  <a:cs typeface="Tahoma"/>
                </a:endParaRPr>
              </a:p>
              <a:p>
                <a:pPr marL="7144" marR="2858">
                  <a:spcBef>
                    <a:spcPts val="1215"/>
                  </a:spcBef>
                </a:pPr>
                <a:r>
                  <a:rPr sz="1200" b="1" spc="-96" dirty="0">
                    <a:solidFill>
                      <a:srgbClr val="C00000"/>
                    </a:solidFill>
                    <a:latin typeface="Arial"/>
                    <a:cs typeface="Arial"/>
                  </a:rPr>
                  <a:t>Stopping</a:t>
                </a:r>
                <a:r>
                  <a:rPr sz="1200" b="1" spc="-6" dirty="0">
                    <a:solidFill>
                      <a:srgbClr val="C00000"/>
                    </a:solidFill>
                    <a:latin typeface="Arial"/>
                    <a:cs typeface="Arial"/>
                  </a:rPr>
                  <a:t> </a:t>
                </a:r>
                <a:r>
                  <a:rPr sz="1200" b="1" spc="-76" dirty="0">
                    <a:solidFill>
                      <a:srgbClr val="C00000"/>
                    </a:solidFill>
                    <a:latin typeface="Arial"/>
                    <a:cs typeface="Arial"/>
                  </a:rPr>
                  <a:t>Criteria</a:t>
                </a:r>
                <a:r>
                  <a:rPr sz="1200" spc="-76" dirty="0">
                    <a:solidFill>
                      <a:srgbClr val="545454"/>
                    </a:solidFill>
                    <a:latin typeface="Tahoma"/>
                    <a:cs typeface="Tahoma"/>
                  </a:rPr>
                  <a:t>:</a:t>
                </a:r>
                <a:r>
                  <a:rPr sz="1200" spc="-17" dirty="0">
                    <a:solidFill>
                      <a:srgbClr val="545454"/>
                    </a:solidFill>
                    <a:latin typeface="Tahoma"/>
                    <a:cs typeface="Tahoma"/>
                  </a:rPr>
                  <a:t> </a:t>
                </a:r>
                <a:r>
                  <a:rPr sz="1200" spc="-70" dirty="0">
                    <a:solidFill>
                      <a:srgbClr val="545454"/>
                    </a:solidFill>
                    <a:latin typeface="Tahoma"/>
                    <a:cs typeface="Tahoma"/>
                  </a:rPr>
                  <a:t>Training</a:t>
                </a:r>
                <a:r>
                  <a:rPr sz="1200" spc="-23" dirty="0">
                    <a:solidFill>
                      <a:srgbClr val="545454"/>
                    </a:solidFill>
                    <a:latin typeface="Tahoma"/>
                    <a:cs typeface="Tahoma"/>
                  </a:rPr>
                  <a:t> </a:t>
                </a:r>
                <a:r>
                  <a:rPr sz="1200" dirty="0">
                    <a:solidFill>
                      <a:srgbClr val="545454"/>
                    </a:solidFill>
                    <a:latin typeface="Tahoma"/>
                    <a:cs typeface="Tahoma"/>
                  </a:rPr>
                  <a:t>is</a:t>
                </a:r>
                <a:r>
                  <a:rPr sz="1200" spc="-25" dirty="0">
                    <a:solidFill>
                      <a:srgbClr val="545454"/>
                    </a:solidFill>
                    <a:latin typeface="Tahoma"/>
                    <a:cs typeface="Tahoma"/>
                  </a:rPr>
                  <a:t> </a:t>
                </a:r>
                <a:r>
                  <a:rPr sz="1200" spc="-53" dirty="0">
                    <a:solidFill>
                      <a:srgbClr val="545454"/>
                    </a:solidFill>
                    <a:latin typeface="Tahoma"/>
                    <a:cs typeface="Tahoma"/>
                  </a:rPr>
                  <a:t>stopped</a:t>
                </a:r>
                <a:r>
                  <a:rPr sz="1200" spc="-14" dirty="0">
                    <a:solidFill>
                      <a:srgbClr val="545454"/>
                    </a:solidFill>
                    <a:latin typeface="Tahoma"/>
                    <a:cs typeface="Tahoma"/>
                  </a:rPr>
                  <a:t> </a:t>
                </a:r>
                <a:r>
                  <a:rPr sz="1200" spc="-45" dirty="0">
                    <a:solidFill>
                      <a:srgbClr val="545454"/>
                    </a:solidFill>
                    <a:latin typeface="Tahoma"/>
                    <a:cs typeface="Tahoma"/>
                  </a:rPr>
                  <a:t>as</a:t>
                </a:r>
                <a:r>
                  <a:rPr sz="1200" spc="-25" dirty="0">
                    <a:solidFill>
                      <a:srgbClr val="545454"/>
                    </a:solidFill>
                    <a:latin typeface="Tahoma"/>
                    <a:cs typeface="Tahoma"/>
                  </a:rPr>
                  <a:t> </a:t>
                </a:r>
                <a:r>
                  <a:rPr sz="1200" spc="-34" dirty="0">
                    <a:solidFill>
                      <a:srgbClr val="545454"/>
                    </a:solidFill>
                    <a:latin typeface="Tahoma"/>
                    <a:cs typeface="Tahoma"/>
                  </a:rPr>
                  <a:t>soon</a:t>
                </a:r>
                <a:r>
                  <a:rPr sz="1200" spc="-14" dirty="0">
                    <a:solidFill>
                      <a:srgbClr val="545454"/>
                    </a:solidFill>
                    <a:latin typeface="Tahoma"/>
                    <a:cs typeface="Tahoma"/>
                  </a:rPr>
                  <a:t> </a:t>
                </a:r>
                <a:r>
                  <a:rPr sz="1200" spc="-45" dirty="0">
                    <a:solidFill>
                      <a:srgbClr val="545454"/>
                    </a:solidFill>
                    <a:latin typeface="Tahoma"/>
                    <a:cs typeface="Tahoma"/>
                  </a:rPr>
                  <a:t>as</a:t>
                </a:r>
                <a:r>
                  <a:rPr sz="1200" spc="-25" dirty="0">
                    <a:solidFill>
                      <a:srgbClr val="545454"/>
                    </a:solidFill>
                    <a:latin typeface="Tahoma"/>
                    <a:cs typeface="Tahoma"/>
                  </a:rPr>
                  <a:t> </a:t>
                </a:r>
                <a:r>
                  <a:rPr sz="1200" spc="-14" dirty="0">
                    <a:solidFill>
                      <a:srgbClr val="545454"/>
                    </a:solidFill>
                    <a:latin typeface="Tahoma"/>
                    <a:cs typeface="Tahoma"/>
                  </a:rPr>
                  <a:t>the </a:t>
                </a:r>
                <a:r>
                  <a:rPr sz="1200" spc="-51" dirty="0">
                    <a:solidFill>
                      <a:srgbClr val="545454"/>
                    </a:solidFill>
                    <a:latin typeface="Tahoma"/>
                    <a:cs typeface="Tahoma"/>
                  </a:rPr>
                  <a:t>performance</a:t>
                </a:r>
                <a:r>
                  <a:rPr sz="1200" spc="-25" dirty="0">
                    <a:solidFill>
                      <a:srgbClr val="545454"/>
                    </a:solidFill>
                    <a:latin typeface="Tahoma"/>
                    <a:cs typeface="Tahoma"/>
                  </a:rPr>
                  <a:t> </a:t>
                </a:r>
                <a:r>
                  <a:rPr sz="1200" spc="-53" dirty="0">
                    <a:solidFill>
                      <a:srgbClr val="545454"/>
                    </a:solidFill>
                    <a:latin typeface="Tahoma"/>
                    <a:cs typeface="Tahoma"/>
                  </a:rPr>
                  <a:t>on</a:t>
                </a:r>
                <a:r>
                  <a:rPr sz="1200" spc="-25" dirty="0">
                    <a:solidFill>
                      <a:srgbClr val="545454"/>
                    </a:solidFill>
                    <a:latin typeface="Tahoma"/>
                    <a:cs typeface="Tahoma"/>
                  </a:rPr>
                  <a:t> </a:t>
                </a:r>
                <a:r>
                  <a:rPr sz="1200" spc="-62" dirty="0">
                    <a:solidFill>
                      <a:srgbClr val="545454"/>
                    </a:solidFill>
                    <a:latin typeface="Tahoma"/>
                    <a:cs typeface="Tahoma"/>
                  </a:rPr>
                  <a:t>the</a:t>
                </a:r>
                <a:r>
                  <a:rPr sz="1200" spc="-25" dirty="0">
                    <a:solidFill>
                      <a:srgbClr val="545454"/>
                    </a:solidFill>
                    <a:latin typeface="Tahoma"/>
                    <a:cs typeface="Tahoma"/>
                  </a:rPr>
                  <a:t> </a:t>
                </a:r>
                <a:r>
                  <a:rPr sz="1200" spc="-53" dirty="0">
                    <a:solidFill>
                      <a:srgbClr val="545454"/>
                    </a:solidFill>
                    <a:latin typeface="Tahoma"/>
                    <a:cs typeface="Tahoma"/>
                  </a:rPr>
                  <a:t>validation</a:t>
                </a:r>
                <a:r>
                  <a:rPr sz="1200" spc="-28" dirty="0">
                    <a:solidFill>
                      <a:srgbClr val="545454"/>
                    </a:solidFill>
                    <a:latin typeface="Tahoma"/>
                    <a:cs typeface="Tahoma"/>
                  </a:rPr>
                  <a:t> </a:t>
                </a:r>
                <a:r>
                  <a:rPr sz="1200" spc="-64" dirty="0">
                    <a:solidFill>
                      <a:srgbClr val="545454"/>
                    </a:solidFill>
                    <a:latin typeface="Tahoma"/>
                    <a:cs typeface="Tahoma"/>
                  </a:rPr>
                  <a:t>dataset</a:t>
                </a:r>
                <a:r>
                  <a:rPr sz="1200" spc="-23" dirty="0">
                    <a:solidFill>
                      <a:srgbClr val="545454"/>
                    </a:solidFill>
                    <a:latin typeface="Tahoma"/>
                    <a:cs typeface="Tahoma"/>
                  </a:rPr>
                  <a:t> </a:t>
                </a:r>
                <a:r>
                  <a:rPr sz="1200" spc="-42" dirty="0">
                    <a:solidFill>
                      <a:srgbClr val="545454"/>
                    </a:solidFill>
                    <a:latin typeface="Tahoma"/>
                    <a:cs typeface="Tahoma"/>
                  </a:rPr>
                  <a:t>decreases</a:t>
                </a:r>
                <a:r>
                  <a:rPr sz="1200" spc="-28" dirty="0">
                    <a:solidFill>
                      <a:srgbClr val="545454"/>
                    </a:solidFill>
                    <a:latin typeface="Tahoma"/>
                    <a:cs typeface="Tahoma"/>
                  </a:rPr>
                  <a:t> </a:t>
                </a:r>
                <a:r>
                  <a:rPr sz="1200" spc="-14" dirty="0">
                    <a:solidFill>
                      <a:srgbClr val="545454"/>
                    </a:solidFill>
                    <a:latin typeface="Tahoma"/>
                    <a:cs typeface="Tahoma"/>
                  </a:rPr>
                  <a:t>as </a:t>
                </a:r>
                <a:r>
                  <a:rPr sz="1200" spc="-56" dirty="0">
                    <a:solidFill>
                      <a:srgbClr val="545454"/>
                    </a:solidFill>
                    <a:latin typeface="Tahoma"/>
                    <a:cs typeface="Tahoma"/>
                  </a:rPr>
                  <a:t>compared</a:t>
                </a:r>
                <a:r>
                  <a:rPr sz="1200" spc="-28" dirty="0">
                    <a:solidFill>
                      <a:srgbClr val="545454"/>
                    </a:solidFill>
                    <a:latin typeface="Tahoma"/>
                    <a:cs typeface="Tahoma"/>
                  </a:rPr>
                  <a:t> </a:t>
                </a:r>
                <a:r>
                  <a:rPr sz="1200" spc="-56" dirty="0">
                    <a:solidFill>
                      <a:srgbClr val="545454"/>
                    </a:solidFill>
                    <a:latin typeface="Tahoma"/>
                    <a:cs typeface="Tahoma"/>
                  </a:rPr>
                  <a:t>to</a:t>
                </a:r>
                <a:r>
                  <a:rPr sz="1200" spc="-28" dirty="0">
                    <a:solidFill>
                      <a:srgbClr val="545454"/>
                    </a:solidFill>
                    <a:latin typeface="Tahoma"/>
                    <a:cs typeface="Tahoma"/>
                  </a:rPr>
                  <a:t> </a:t>
                </a:r>
                <a:r>
                  <a:rPr sz="1200" spc="-64" dirty="0">
                    <a:solidFill>
                      <a:srgbClr val="545454"/>
                    </a:solidFill>
                    <a:latin typeface="Tahoma"/>
                    <a:cs typeface="Tahoma"/>
                  </a:rPr>
                  <a:t>the</a:t>
                </a:r>
                <a:r>
                  <a:rPr sz="1200" spc="-11" dirty="0">
                    <a:solidFill>
                      <a:srgbClr val="545454"/>
                    </a:solidFill>
                    <a:latin typeface="Tahoma"/>
                    <a:cs typeface="Tahoma"/>
                  </a:rPr>
                  <a:t> </a:t>
                </a:r>
                <a:r>
                  <a:rPr sz="1200" spc="-51" dirty="0">
                    <a:solidFill>
                      <a:srgbClr val="545454"/>
                    </a:solidFill>
                    <a:latin typeface="Tahoma"/>
                    <a:cs typeface="Tahoma"/>
                  </a:rPr>
                  <a:t>performance</a:t>
                </a:r>
                <a:r>
                  <a:rPr sz="1200" spc="-23" dirty="0">
                    <a:solidFill>
                      <a:srgbClr val="545454"/>
                    </a:solidFill>
                    <a:latin typeface="Tahoma"/>
                    <a:cs typeface="Tahoma"/>
                  </a:rPr>
                  <a:t> </a:t>
                </a:r>
                <a:r>
                  <a:rPr sz="1200" spc="-53" dirty="0">
                    <a:solidFill>
                      <a:srgbClr val="545454"/>
                    </a:solidFill>
                    <a:latin typeface="Tahoma"/>
                    <a:cs typeface="Tahoma"/>
                  </a:rPr>
                  <a:t>on</a:t>
                </a:r>
                <a:r>
                  <a:rPr sz="1200" spc="-23" dirty="0">
                    <a:solidFill>
                      <a:srgbClr val="545454"/>
                    </a:solidFill>
                    <a:latin typeface="Tahoma"/>
                    <a:cs typeface="Tahoma"/>
                  </a:rPr>
                  <a:t> </a:t>
                </a:r>
                <a:r>
                  <a:rPr sz="1200" spc="-62" dirty="0">
                    <a:solidFill>
                      <a:srgbClr val="545454"/>
                    </a:solidFill>
                    <a:latin typeface="Tahoma"/>
                    <a:cs typeface="Tahoma"/>
                  </a:rPr>
                  <a:t>the</a:t>
                </a:r>
                <a:r>
                  <a:rPr sz="1200" spc="-23" dirty="0">
                    <a:solidFill>
                      <a:srgbClr val="545454"/>
                    </a:solidFill>
                    <a:latin typeface="Tahoma"/>
                    <a:cs typeface="Tahoma"/>
                  </a:rPr>
                  <a:t> </a:t>
                </a:r>
                <a:r>
                  <a:rPr sz="1200" spc="-6" dirty="0">
                    <a:solidFill>
                      <a:srgbClr val="545454"/>
                    </a:solidFill>
                    <a:latin typeface="Tahoma"/>
                    <a:cs typeface="Tahoma"/>
                  </a:rPr>
                  <a:t>validation </a:t>
                </a:r>
                <a:r>
                  <a:rPr sz="1200" spc="-64" dirty="0">
                    <a:solidFill>
                      <a:srgbClr val="545454"/>
                    </a:solidFill>
                    <a:latin typeface="Tahoma"/>
                    <a:cs typeface="Tahoma"/>
                  </a:rPr>
                  <a:t>dataset</a:t>
                </a:r>
                <a:r>
                  <a:rPr sz="1200" spc="-14" dirty="0">
                    <a:solidFill>
                      <a:srgbClr val="545454"/>
                    </a:solidFill>
                    <a:latin typeface="Tahoma"/>
                    <a:cs typeface="Tahoma"/>
                  </a:rPr>
                  <a:t> </a:t>
                </a:r>
                <a:r>
                  <a:rPr sz="1200" spc="-79" dirty="0">
                    <a:solidFill>
                      <a:srgbClr val="545454"/>
                    </a:solidFill>
                    <a:latin typeface="Tahoma"/>
                    <a:cs typeface="Tahoma"/>
                  </a:rPr>
                  <a:t>at</a:t>
                </a:r>
                <a:r>
                  <a:rPr sz="1200" spc="-23" dirty="0">
                    <a:solidFill>
                      <a:srgbClr val="545454"/>
                    </a:solidFill>
                    <a:latin typeface="Tahoma"/>
                    <a:cs typeface="Tahoma"/>
                  </a:rPr>
                  <a:t> </a:t>
                </a:r>
                <a:r>
                  <a:rPr sz="1200" spc="-62" dirty="0">
                    <a:solidFill>
                      <a:srgbClr val="545454"/>
                    </a:solidFill>
                    <a:latin typeface="Tahoma"/>
                    <a:cs typeface="Tahoma"/>
                  </a:rPr>
                  <a:t>the</a:t>
                </a:r>
                <a:r>
                  <a:rPr sz="1200" spc="-17" dirty="0">
                    <a:solidFill>
                      <a:srgbClr val="545454"/>
                    </a:solidFill>
                    <a:latin typeface="Tahoma"/>
                    <a:cs typeface="Tahoma"/>
                  </a:rPr>
                  <a:t> </a:t>
                </a:r>
                <a:r>
                  <a:rPr sz="1200" spc="-39" dirty="0">
                    <a:solidFill>
                      <a:srgbClr val="545454"/>
                    </a:solidFill>
                    <a:latin typeface="Tahoma"/>
                    <a:cs typeface="Tahoma"/>
                  </a:rPr>
                  <a:t>prior</a:t>
                </a:r>
                <a:r>
                  <a:rPr sz="1200" spc="-23" dirty="0">
                    <a:solidFill>
                      <a:srgbClr val="545454"/>
                    </a:solidFill>
                    <a:latin typeface="Tahoma"/>
                    <a:cs typeface="Tahoma"/>
                  </a:rPr>
                  <a:t> </a:t>
                </a:r>
                <a:r>
                  <a:rPr sz="1200" spc="-56" dirty="0">
                    <a:solidFill>
                      <a:srgbClr val="545454"/>
                    </a:solidFill>
                    <a:latin typeface="Tahoma"/>
                    <a:cs typeface="Tahoma"/>
                  </a:rPr>
                  <a:t>training</a:t>
                </a:r>
                <a:r>
                  <a:rPr sz="1200" spc="-14" dirty="0">
                    <a:solidFill>
                      <a:srgbClr val="545454"/>
                    </a:solidFill>
                    <a:latin typeface="Tahoma"/>
                    <a:cs typeface="Tahoma"/>
                  </a:rPr>
                  <a:t> </a:t>
                </a:r>
                <a:r>
                  <a:rPr sz="1200" spc="-51" dirty="0">
                    <a:solidFill>
                      <a:srgbClr val="545454"/>
                    </a:solidFill>
                    <a:latin typeface="Tahoma"/>
                    <a:cs typeface="Tahoma"/>
                  </a:rPr>
                  <a:t>epoch</a:t>
                </a:r>
                <a:r>
                  <a:rPr sz="1200" spc="-23" dirty="0">
                    <a:solidFill>
                      <a:srgbClr val="545454"/>
                    </a:solidFill>
                    <a:latin typeface="Tahoma"/>
                    <a:cs typeface="Tahoma"/>
                  </a:rPr>
                  <a:t> </a:t>
                </a:r>
                <a:r>
                  <a:rPr sz="1200" spc="-68" dirty="0">
                    <a:solidFill>
                      <a:srgbClr val="545454"/>
                    </a:solidFill>
                    <a:latin typeface="Tahoma"/>
                    <a:cs typeface="Tahoma"/>
                  </a:rPr>
                  <a:t>(e.g.</a:t>
                </a:r>
                <a:r>
                  <a:rPr sz="1200" spc="-20" dirty="0">
                    <a:solidFill>
                      <a:srgbClr val="545454"/>
                    </a:solidFill>
                    <a:latin typeface="Tahoma"/>
                    <a:cs typeface="Tahoma"/>
                  </a:rPr>
                  <a:t> </a:t>
                </a:r>
                <a:r>
                  <a:rPr sz="1200" spc="-79" dirty="0">
                    <a:solidFill>
                      <a:srgbClr val="545454"/>
                    </a:solidFill>
                    <a:latin typeface="Tahoma"/>
                    <a:cs typeface="Tahoma"/>
                  </a:rPr>
                  <a:t>an</a:t>
                </a:r>
                <a:r>
                  <a:rPr sz="1200" spc="-25" dirty="0">
                    <a:solidFill>
                      <a:srgbClr val="545454"/>
                    </a:solidFill>
                    <a:latin typeface="Tahoma"/>
                    <a:cs typeface="Tahoma"/>
                  </a:rPr>
                  <a:t> </a:t>
                </a:r>
                <a:r>
                  <a:rPr sz="1200" spc="-6" dirty="0">
                    <a:solidFill>
                      <a:srgbClr val="545454"/>
                    </a:solidFill>
                    <a:latin typeface="Tahoma"/>
                    <a:cs typeface="Tahoma"/>
                  </a:rPr>
                  <a:t>increase </a:t>
                </a:r>
                <a:r>
                  <a:rPr sz="1200" spc="-42" dirty="0">
                    <a:solidFill>
                      <a:srgbClr val="545454"/>
                    </a:solidFill>
                    <a:latin typeface="Tahoma"/>
                    <a:cs typeface="Tahoma"/>
                  </a:rPr>
                  <a:t>in</a:t>
                </a:r>
                <a:r>
                  <a:rPr sz="1200" spc="-34" dirty="0">
                    <a:solidFill>
                      <a:srgbClr val="545454"/>
                    </a:solidFill>
                    <a:latin typeface="Tahoma"/>
                    <a:cs typeface="Tahoma"/>
                  </a:rPr>
                  <a:t> </a:t>
                </a:r>
                <a:r>
                  <a:rPr sz="1200" spc="-6" dirty="0">
                    <a:solidFill>
                      <a:srgbClr val="545454"/>
                    </a:solidFill>
                    <a:latin typeface="Tahoma"/>
                    <a:cs typeface="Tahoma"/>
                  </a:rPr>
                  <a:t>loss).</a:t>
                </a:r>
                <a:endParaRPr sz="1200" dirty="0">
                  <a:latin typeface="Tahoma"/>
                  <a:cs typeface="Tahoma"/>
                </a:endParaRPr>
              </a:p>
            </p:txBody>
          </p:sp>
        </p:grpSp>
        <p:sp>
          <p:nvSpPr>
            <p:cNvPr id="7" name="object 7"/>
            <p:cNvSpPr/>
            <p:nvPr/>
          </p:nvSpPr>
          <p:spPr>
            <a:xfrm>
              <a:off x="4580811" y="1440894"/>
              <a:ext cx="2050613" cy="1554123"/>
            </a:xfrm>
            <a:custGeom>
              <a:avLst/>
              <a:gdLst/>
              <a:ahLst/>
              <a:cxnLst/>
              <a:rect l="l" t="t" r="r" b="b"/>
              <a:pathLst>
                <a:path w="3645534" h="2762885">
                  <a:moveTo>
                    <a:pt x="37719" y="2686558"/>
                  </a:moveTo>
                  <a:lnTo>
                    <a:pt x="0" y="2762885"/>
                  </a:lnTo>
                  <a:lnTo>
                    <a:pt x="83693" y="2747264"/>
                  </a:lnTo>
                  <a:lnTo>
                    <a:pt x="74171" y="2734691"/>
                  </a:lnTo>
                  <a:lnTo>
                    <a:pt x="58293" y="2734691"/>
                  </a:lnTo>
                  <a:lnTo>
                    <a:pt x="42925" y="2714498"/>
                  </a:lnTo>
                  <a:lnTo>
                    <a:pt x="53067" y="2706824"/>
                  </a:lnTo>
                  <a:lnTo>
                    <a:pt x="37719" y="2686558"/>
                  </a:lnTo>
                  <a:close/>
                </a:path>
                <a:path w="3645534" h="2762885">
                  <a:moveTo>
                    <a:pt x="53067" y="2706824"/>
                  </a:moveTo>
                  <a:lnTo>
                    <a:pt x="42925" y="2714498"/>
                  </a:lnTo>
                  <a:lnTo>
                    <a:pt x="58293" y="2734691"/>
                  </a:lnTo>
                  <a:lnTo>
                    <a:pt x="68386" y="2727053"/>
                  </a:lnTo>
                  <a:lnTo>
                    <a:pt x="53067" y="2706824"/>
                  </a:lnTo>
                  <a:close/>
                </a:path>
                <a:path w="3645534" h="2762885">
                  <a:moveTo>
                    <a:pt x="68386" y="2727053"/>
                  </a:moveTo>
                  <a:lnTo>
                    <a:pt x="58293" y="2734691"/>
                  </a:lnTo>
                  <a:lnTo>
                    <a:pt x="74171" y="2734691"/>
                  </a:lnTo>
                  <a:lnTo>
                    <a:pt x="68386" y="2727053"/>
                  </a:lnTo>
                  <a:close/>
                </a:path>
                <a:path w="3645534" h="2762885">
                  <a:moveTo>
                    <a:pt x="3630295" y="0"/>
                  </a:moveTo>
                  <a:lnTo>
                    <a:pt x="53067" y="2706824"/>
                  </a:lnTo>
                  <a:lnTo>
                    <a:pt x="68386" y="2727053"/>
                  </a:lnTo>
                  <a:lnTo>
                    <a:pt x="3645535" y="20320"/>
                  </a:lnTo>
                  <a:lnTo>
                    <a:pt x="363029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object 5"/>
          <p:cNvGrpSpPr/>
          <p:nvPr/>
        </p:nvGrpSpPr>
        <p:grpSpPr>
          <a:xfrm>
            <a:off x="3124200" y="2133600"/>
            <a:ext cx="4991338" cy="2162413"/>
            <a:chOff x="2436622" y="1506982"/>
            <a:chExt cx="8873490" cy="3844290"/>
          </a:xfrm>
        </p:grpSpPr>
        <p:sp>
          <p:nvSpPr>
            <p:cNvPr id="6" name="object 6"/>
            <p:cNvSpPr/>
            <p:nvPr/>
          </p:nvSpPr>
          <p:spPr>
            <a:xfrm>
              <a:off x="2442972" y="1513332"/>
              <a:ext cx="8860790" cy="3831590"/>
            </a:xfrm>
            <a:custGeom>
              <a:avLst/>
              <a:gdLst/>
              <a:ahLst/>
              <a:cxnLst/>
              <a:rect l="l" t="t" r="r" b="b"/>
              <a:pathLst>
                <a:path w="8860790" h="3831590">
                  <a:moveTo>
                    <a:pt x="8860536" y="0"/>
                  </a:moveTo>
                  <a:lnTo>
                    <a:pt x="0" y="0"/>
                  </a:lnTo>
                  <a:lnTo>
                    <a:pt x="0" y="3831336"/>
                  </a:lnTo>
                  <a:lnTo>
                    <a:pt x="8860536" y="3831336"/>
                  </a:lnTo>
                  <a:lnTo>
                    <a:pt x="8860536" y="0"/>
                  </a:lnTo>
                  <a:close/>
                </a:path>
              </a:pathLst>
            </a:custGeom>
            <a:solidFill>
              <a:srgbClr val="FCDA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442972" y="1513332"/>
              <a:ext cx="8860790" cy="3831590"/>
            </a:xfrm>
            <a:custGeom>
              <a:avLst/>
              <a:gdLst/>
              <a:ahLst/>
              <a:cxnLst/>
              <a:rect l="l" t="t" r="r" b="b"/>
              <a:pathLst>
                <a:path w="8860790" h="3831590">
                  <a:moveTo>
                    <a:pt x="0" y="3831336"/>
                  </a:moveTo>
                  <a:lnTo>
                    <a:pt x="8860536" y="3831336"/>
                  </a:lnTo>
                  <a:lnTo>
                    <a:pt x="8860536" y="0"/>
                  </a:lnTo>
                  <a:lnTo>
                    <a:pt x="0" y="0"/>
                  </a:lnTo>
                  <a:lnTo>
                    <a:pt x="0" y="3831336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390DBDB9-7595-0681-15FF-264F9CC27EBD}"/>
              </a:ext>
            </a:extLst>
          </p:cNvPr>
          <p:cNvSpPr txBox="1"/>
          <p:nvPr/>
        </p:nvSpPr>
        <p:spPr>
          <a:xfrm>
            <a:off x="3127772" y="3059668"/>
            <a:ext cx="487322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dirty="0"/>
              <a:t>Batch Normalisation Drop out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71499" y="329906"/>
            <a:ext cx="11209376" cy="501512"/>
          </a:xfrm>
          <a:prstGeom prst="rect">
            <a:avLst/>
          </a:prstGeom>
        </p:spPr>
        <p:txBody>
          <a:bodyPr vert="horz" wrap="square" lIns="0" tIns="130902" rIns="0" bIns="0" rtlCol="0" anchor="ctr">
            <a:spAutoFit/>
          </a:bodyPr>
          <a:lstStyle/>
          <a:p>
            <a:pPr marL="7144">
              <a:lnSpc>
                <a:spcPct val="100000"/>
              </a:lnSpc>
              <a:spcBef>
                <a:spcPts val="56"/>
              </a:spcBef>
            </a:pPr>
            <a:r>
              <a:rPr sz="2400" dirty="0">
                <a:solidFill>
                  <a:srgbClr val="A3123E"/>
                </a:solidFill>
                <a:latin typeface="Georgia"/>
                <a:cs typeface="Georgia"/>
              </a:rPr>
              <a:t>Normalizing</a:t>
            </a:r>
            <a:r>
              <a:rPr sz="2400" spc="-31" dirty="0">
                <a:solidFill>
                  <a:srgbClr val="A3123E"/>
                </a:solidFill>
                <a:latin typeface="Georgia"/>
                <a:cs typeface="Georgia"/>
              </a:rPr>
              <a:t> </a:t>
            </a:r>
            <a:r>
              <a:rPr sz="2400" dirty="0">
                <a:solidFill>
                  <a:srgbClr val="A3123E"/>
                </a:solidFill>
                <a:latin typeface="Georgia"/>
                <a:cs typeface="Georgia"/>
              </a:rPr>
              <a:t>the</a:t>
            </a:r>
            <a:r>
              <a:rPr sz="2400" spc="-17" dirty="0">
                <a:solidFill>
                  <a:srgbClr val="A3123E"/>
                </a:solidFill>
                <a:latin typeface="Georgia"/>
                <a:cs typeface="Georgia"/>
              </a:rPr>
              <a:t> </a:t>
            </a:r>
            <a:r>
              <a:rPr sz="2400" dirty="0">
                <a:solidFill>
                  <a:srgbClr val="A3123E"/>
                </a:solidFill>
                <a:latin typeface="Georgia"/>
                <a:cs typeface="Georgia"/>
              </a:rPr>
              <a:t>input</a:t>
            </a:r>
            <a:r>
              <a:rPr sz="2400" spc="-28" dirty="0">
                <a:solidFill>
                  <a:srgbClr val="A3123E"/>
                </a:solidFill>
                <a:latin typeface="Georgia"/>
                <a:cs typeface="Georgia"/>
              </a:rPr>
              <a:t> </a:t>
            </a:r>
            <a:r>
              <a:rPr sz="2400" spc="-6" dirty="0">
                <a:solidFill>
                  <a:srgbClr val="A3123E"/>
                </a:solidFill>
                <a:latin typeface="Georgia"/>
                <a:cs typeface="Georgia"/>
              </a:rPr>
              <a:t>features</a:t>
            </a:r>
            <a:endParaRPr sz="2400" dirty="0">
              <a:latin typeface="Georgia"/>
              <a:cs typeface="Georgia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6889" y="1101437"/>
            <a:ext cx="7848600" cy="40386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EABC1CF-6E70-12C2-09F9-ACD66292D831}"/>
              </a:ext>
            </a:extLst>
          </p:cNvPr>
          <p:cNvSpPr txBox="1"/>
          <p:nvPr/>
        </p:nvSpPr>
        <p:spPr>
          <a:xfrm>
            <a:off x="8534400" y="1102426"/>
            <a:ext cx="3455719" cy="181588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dirty="0"/>
              <a:t>Where:</a:t>
            </a:r>
            <a:endParaRPr lang="en-US" sz="1400">
              <a:solidFill>
                <a:srgbClr val="000000"/>
              </a:solidFill>
            </a:endParaRPr>
          </a:p>
          <a:p>
            <a:pPr marL="228600" indent="-228600">
              <a:buFont typeface=""/>
              <a:buChar char="•"/>
            </a:pPr>
            <a:r>
              <a:rPr lang="en-US" sz="1400" b="1" err="1"/>
              <a:t>x</a:t>
            </a:r>
            <a:r>
              <a:rPr lang="en-US" sz="1400" b="1" baseline="-25000" err="1"/>
              <a:t>ij</a:t>
            </a:r>
            <a:r>
              <a:rPr lang="en-US" sz="1400" dirty="0"/>
              <a:t> = value of feature j for smartphone </a:t>
            </a:r>
            <a:r>
              <a:rPr lang="en-US" sz="1400" err="1"/>
              <a:t>i</a:t>
            </a:r>
            <a:endParaRPr lang="en-US" sz="1400"/>
          </a:p>
          <a:p>
            <a:pPr marL="228600" indent="-228600">
              <a:buFont typeface=""/>
              <a:buChar char="•"/>
            </a:pPr>
            <a:r>
              <a:rPr lang="en-US" sz="1400" b="1" dirty="0" err="1"/>
              <a:t>μ</a:t>
            </a:r>
            <a:r>
              <a:rPr lang="en-US" sz="1400" b="1" baseline="-25000" dirty="0" err="1"/>
              <a:t>j</a:t>
            </a:r>
            <a:r>
              <a:rPr lang="en-US" sz="1400" b="1" dirty="0"/>
              <a:t>​</a:t>
            </a:r>
            <a:r>
              <a:rPr lang="en-US" sz="1400" dirty="0"/>
              <a:t> = mean of feature j across all smartphones</a:t>
            </a:r>
          </a:p>
          <a:p>
            <a:pPr marL="228600" indent="-228600">
              <a:buFont typeface=""/>
              <a:buChar char="•"/>
            </a:pPr>
            <a:r>
              <a:rPr lang="en-US" sz="1400" b="1" dirty="0"/>
              <a:t>σ </a:t>
            </a:r>
            <a:r>
              <a:rPr lang="en-US" sz="1400" baseline="-25000" dirty="0"/>
              <a:t>j </a:t>
            </a:r>
            <a:r>
              <a:rPr lang="en-US" sz="1400" dirty="0"/>
              <a:t>= standard deviation of feature j across all smartphones</a:t>
            </a:r>
          </a:p>
          <a:p>
            <a:r>
              <a:rPr lang="en-US" sz="1400" dirty="0"/>
              <a:t>So each feature column is normalized to </a:t>
            </a:r>
            <a:r>
              <a:rPr lang="en-US" sz="1400" b="1" dirty="0"/>
              <a:t>mean = 0, standard deviation = 1</a:t>
            </a:r>
            <a:r>
              <a:rPr lang="en-US" sz="1400" dirty="0"/>
              <a:t>.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71499" y="329041"/>
            <a:ext cx="11209376" cy="503243"/>
          </a:xfrm>
          <a:prstGeom prst="rect">
            <a:avLst/>
          </a:prstGeom>
        </p:spPr>
        <p:txBody>
          <a:bodyPr vert="horz" wrap="square" lIns="0" tIns="132616" rIns="0" bIns="0" rtlCol="0" anchor="ctr">
            <a:spAutoFit/>
          </a:bodyPr>
          <a:lstStyle/>
          <a:p>
            <a:pPr marL="7144">
              <a:lnSpc>
                <a:spcPct val="100000"/>
              </a:lnSpc>
              <a:spcBef>
                <a:spcPts val="56"/>
              </a:spcBef>
            </a:pPr>
            <a:r>
              <a:rPr sz="2400" spc="-143" dirty="0"/>
              <a:t>Normalisation</a:t>
            </a:r>
            <a:r>
              <a:rPr sz="2400" spc="-68" dirty="0"/>
              <a:t> </a:t>
            </a:r>
            <a:r>
              <a:rPr sz="2400" spc="-146" dirty="0"/>
              <a:t>of</a:t>
            </a:r>
            <a:r>
              <a:rPr sz="2400" spc="-42" dirty="0"/>
              <a:t> </a:t>
            </a:r>
            <a:r>
              <a:rPr sz="2400" spc="-143" dirty="0"/>
              <a:t>hidden</a:t>
            </a:r>
            <a:r>
              <a:rPr sz="2400" spc="-59" dirty="0"/>
              <a:t> </a:t>
            </a:r>
            <a:r>
              <a:rPr sz="2400" spc="-98" dirty="0"/>
              <a:t>layers</a:t>
            </a:r>
            <a:endParaRPr sz="2400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01C9AAD-6A2B-F603-B72C-A9BB1859E014}"/>
              </a:ext>
            </a:extLst>
          </p:cNvPr>
          <p:cNvGrpSpPr/>
          <p:nvPr/>
        </p:nvGrpSpPr>
        <p:grpSpPr>
          <a:xfrm>
            <a:off x="994475" y="1344478"/>
            <a:ext cx="7768704" cy="4173350"/>
            <a:chOff x="2794959" y="253746"/>
            <a:chExt cx="6412501" cy="3248368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38504" y="491993"/>
              <a:ext cx="1995279" cy="2888143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25108" y="2376297"/>
              <a:ext cx="3382352" cy="1024414"/>
            </a:xfrm>
            <a:prstGeom prst="rect">
              <a:avLst/>
            </a:prstGeom>
          </p:spPr>
        </p:pic>
        <p:sp>
          <p:nvSpPr>
            <p:cNvPr id="8" name="object 8"/>
            <p:cNvSpPr txBox="1"/>
            <p:nvPr/>
          </p:nvSpPr>
          <p:spPr>
            <a:xfrm>
              <a:off x="6169580" y="2091590"/>
              <a:ext cx="3037880" cy="353102"/>
            </a:xfrm>
            <a:prstGeom prst="rect">
              <a:avLst/>
            </a:prstGeom>
          </p:spPr>
          <p:txBody>
            <a:bodyPr vert="horz" wrap="square" lIns="0" tIns="6787" rIns="0" bIns="0" rtlCol="0">
              <a:spAutoFit/>
            </a:bodyPr>
            <a:lstStyle/>
            <a:p>
              <a:pPr marL="7144">
                <a:spcBef>
                  <a:spcPts val="53"/>
                </a:spcBef>
              </a:pPr>
              <a:r>
                <a:rPr sz="2250" b="1" spc="-253" dirty="0">
                  <a:solidFill>
                    <a:srgbClr val="C00000"/>
                  </a:solidFill>
                  <a:latin typeface="Arial"/>
                  <a:cs typeface="Arial"/>
                </a:rPr>
                <a:t>Why</a:t>
              </a:r>
              <a:r>
                <a:rPr sz="2250" b="1" spc="-59" dirty="0">
                  <a:solidFill>
                    <a:srgbClr val="C00000"/>
                  </a:solidFill>
                  <a:latin typeface="Arial"/>
                  <a:cs typeface="Arial"/>
                </a:rPr>
                <a:t> </a:t>
              </a:r>
              <a:r>
                <a:rPr sz="2250" b="1" spc="-230" dirty="0">
                  <a:solidFill>
                    <a:srgbClr val="C00000"/>
                  </a:solidFill>
                  <a:latin typeface="Arial"/>
                  <a:cs typeface="Arial"/>
                </a:rPr>
                <a:t>Batch</a:t>
              </a:r>
              <a:r>
                <a:rPr sz="2250" b="1" spc="-45" dirty="0">
                  <a:solidFill>
                    <a:srgbClr val="C00000"/>
                  </a:solidFill>
                  <a:latin typeface="Arial"/>
                  <a:cs typeface="Arial"/>
                </a:rPr>
                <a:t> </a:t>
              </a:r>
              <a:r>
                <a:rPr sz="2250" b="1" spc="-194" dirty="0">
                  <a:solidFill>
                    <a:srgbClr val="C00000"/>
                  </a:solidFill>
                  <a:latin typeface="Arial"/>
                  <a:cs typeface="Arial"/>
                </a:rPr>
                <a:t>normalization?</a:t>
              </a:r>
              <a:endParaRPr sz="2250">
                <a:latin typeface="Arial"/>
                <a:cs typeface="Arial"/>
              </a:endParaRPr>
            </a:p>
          </p:txBody>
        </p:sp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72425" y="253746"/>
              <a:ext cx="1844970" cy="1789938"/>
            </a:xfrm>
            <a:prstGeom prst="rect">
              <a:avLst/>
            </a:prstGeom>
          </p:spPr>
        </p:pic>
        <p:sp>
          <p:nvSpPr>
            <p:cNvPr id="10" name="object 10"/>
            <p:cNvSpPr txBox="1"/>
            <p:nvPr/>
          </p:nvSpPr>
          <p:spPr>
            <a:xfrm>
              <a:off x="2794959" y="3352762"/>
              <a:ext cx="3207776" cy="149352"/>
            </a:xfrm>
            <a:prstGeom prst="rect">
              <a:avLst/>
            </a:prstGeom>
          </p:spPr>
          <p:txBody>
            <a:bodyPr vert="horz" wrap="square" lIns="0" tIns="7144" rIns="0" bIns="0" rtlCol="0">
              <a:spAutoFit/>
            </a:bodyPr>
            <a:lstStyle/>
            <a:p>
              <a:pPr marL="7144">
                <a:spcBef>
                  <a:spcPts val="56"/>
                </a:spcBef>
              </a:pPr>
              <a:r>
                <a:rPr sz="1200" b="1" dirty="0">
                  <a:solidFill>
                    <a:srgbClr val="C00000"/>
                  </a:solidFill>
                  <a:latin typeface="Calibri"/>
                  <a:cs typeface="Calibri"/>
                </a:rPr>
                <a:t>Inputs</a:t>
              </a:r>
              <a:r>
                <a:rPr sz="1200" b="1" spc="-31" dirty="0">
                  <a:solidFill>
                    <a:srgbClr val="C00000"/>
                  </a:solidFill>
                  <a:latin typeface="Calibri"/>
                  <a:cs typeface="Calibri"/>
                </a:rPr>
                <a:t> </a:t>
              </a:r>
              <a:r>
                <a:rPr sz="1200" b="1" dirty="0">
                  <a:solidFill>
                    <a:srgbClr val="C00000"/>
                  </a:solidFill>
                  <a:latin typeface="Calibri"/>
                  <a:cs typeface="Calibri"/>
                </a:rPr>
                <a:t>are</a:t>
              </a:r>
              <a:r>
                <a:rPr sz="1200" b="1" spc="-6" dirty="0">
                  <a:solidFill>
                    <a:srgbClr val="C00000"/>
                  </a:solidFill>
                  <a:latin typeface="Calibri"/>
                  <a:cs typeface="Calibri"/>
                </a:rPr>
                <a:t> standardised.</a:t>
              </a:r>
              <a:r>
                <a:rPr sz="1200" b="1" spc="-31" dirty="0">
                  <a:solidFill>
                    <a:srgbClr val="C00000"/>
                  </a:solidFill>
                  <a:latin typeface="Calibri"/>
                  <a:cs typeface="Calibri"/>
                </a:rPr>
                <a:t> </a:t>
              </a:r>
              <a:r>
                <a:rPr sz="1200" b="1" dirty="0">
                  <a:solidFill>
                    <a:srgbClr val="C00000"/>
                  </a:solidFill>
                  <a:latin typeface="Calibri"/>
                  <a:cs typeface="Calibri"/>
                </a:rPr>
                <a:t>What</a:t>
              </a:r>
              <a:r>
                <a:rPr sz="1200" b="1" spc="-14" dirty="0">
                  <a:solidFill>
                    <a:srgbClr val="C00000"/>
                  </a:solidFill>
                  <a:latin typeface="Calibri"/>
                  <a:cs typeface="Calibri"/>
                </a:rPr>
                <a:t> </a:t>
              </a:r>
              <a:r>
                <a:rPr sz="1200" b="1" dirty="0">
                  <a:solidFill>
                    <a:srgbClr val="C00000"/>
                  </a:solidFill>
                  <a:latin typeface="Calibri"/>
                  <a:cs typeface="Calibri"/>
                </a:rPr>
                <a:t>about</a:t>
              </a:r>
              <a:r>
                <a:rPr sz="1200" b="1" spc="-25" dirty="0">
                  <a:solidFill>
                    <a:srgbClr val="C00000"/>
                  </a:solidFill>
                  <a:latin typeface="Calibri"/>
                  <a:cs typeface="Calibri"/>
                </a:rPr>
                <a:t> </a:t>
              </a:r>
              <a:r>
                <a:rPr sz="1200" b="1" dirty="0">
                  <a:solidFill>
                    <a:srgbClr val="C00000"/>
                  </a:solidFill>
                  <a:latin typeface="Calibri"/>
                  <a:cs typeface="Calibri"/>
                </a:rPr>
                <a:t>hidden</a:t>
              </a:r>
              <a:r>
                <a:rPr sz="1200" b="1" spc="-34" dirty="0">
                  <a:solidFill>
                    <a:srgbClr val="C00000"/>
                  </a:solidFill>
                  <a:latin typeface="Calibri"/>
                  <a:cs typeface="Calibri"/>
                </a:rPr>
                <a:t> </a:t>
              </a:r>
              <a:r>
                <a:rPr sz="1200" b="1" dirty="0">
                  <a:solidFill>
                    <a:srgbClr val="C00000"/>
                  </a:solidFill>
                  <a:latin typeface="Calibri"/>
                  <a:cs typeface="Calibri"/>
                </a:rPr>
                <a:t>layers?</a:t>
              </a:r>
              <a:r>
                <a:rPr sz="1200" b="1" spc="-11" dirty="0">
                  <a:solidFill>
                    <a:srgbClr val="C00000"/>
                  </a:solidFill>
                  <a:latin typeface="Calibri"/>
                  <a:cs typeface="Calibri"/>
                </a:rPr>
                <a:t> hij?</a:t>
              </a:r>
              <a:endParaRPr sz="1200" dirty="0">
                <a:latin typeface="Calibri"/>
                <a:cs typeface="Calibri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96BE484-1F32-FCF8-2871-08DA811A2471}"/>
              </a:ext>
            </a:extLst>
          </p:cNvPr>
          <p:cNvSpPr txBox="1"/>
          <p:nvPr/>
        </p:nvSpPr>
        <p:spPr>
          <a:xfrm>
            <a:off x="6816673" y="333213"/>
            <a:ext cx="5377910" cy="122615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b="1"/>
              <a:t>Batch Normalization (BN)</a:t>
            </a:r>
            <a:r>
              <a:rPr lang="en-US"/>
              <a:t> is a </a:t>
            </a:r>
            <a:r>
              <a:rPr lang="en-US" b="1"/>
              <a:t>technique used in deep learning to stabilize and accelerate the training of neural networks</a:t>
            </a:r>
            <a:r>
              <a:rPr lang="en-US"/>
              <a:t> by normalizing the inputs of each layer.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71499" y="299863"/>
            <a:ext cx="11209376" cy="561600"/>
          </a:xfrm>
          <a:prstGeom prst="rect">
            <a:avLst/>
          </a:prstGeom>
        </p:spPr>
        <p:txBody>
          <a:bodyPr vert="horz" wrap="square" lIns="0" tIns="190409" rIns="0" bIns="0" rtlCol="0" anchor="ctr">
            <a:spAutoFit/>
          </a:bodyPr>
          <a:lstStyle/>
          <a:p>
            <a:pPr marL="7144">
              <a:lnSpc>
                <a:spcPct val="100000"/>
              </a:lnSpc>
              <a:spcBef>
                <a:spcPts val="59"/>
              </a:spcBef>
            </a:pPr>
            <a:r>
              <a:rPr sz="2400" dirty="0">
                <a:solidFill>
                  <a:srgbClr val="A3123E"/>
                </a:solidFill>
                <a:latin typeface="Georgia"/>
                <a:cs typeface="Georgia"/>
              </a:rPr>
              <a:t>Flexibility</a:t>
            </a:r>
            <a:r>
              <a:rPr sz="2400" spc="-17" dirty="0">
                <a:solidFill>
                  <a:srgbClr val="A3123E"/>
                </a:solidFill>
                <a:latin typeface="Georgia"/>
                <a:cs typeface="Georgia"/>
              </a:rPr>
              <a:t> </a:t>
            </a:r>
            <a:r>
              <a:rPr sz="2400" dirty="0">
                <a:solidFill>
                  <a:srgbClr val="A3123E"/>
                </a:solidFill>
                <a:latin typeface="Georgia"/>
                <a:cs typeface="Georgia"/>
              </a:rPr>
              <a:t>to</a:t>
            </a:r>
            <a:r>
              <a:rPr sz="2400" spc="-6" dirty="0">
                <a:solidFill>
                  <a:srgbClr val="A3123E"/>
                </a:solidFill>
                <a:latin typeface="Georgia"/>
                <a:cs typeface="Georgia"/>
              </a:rPr>
              <a:t> </a:t>
            </a:r>
            <a:r>
              <a:rPr sz="2400" dirty="0">
                <a:solidFill>
                  <a:srgbClr val="A3123E"/>
                </a:solidFill>
                <a:latin typeface="Georgia"/>
                <a:cs typeface="Georgia"/>
              </a:rPr>
              <a:t>the</a:t>
            </a:r>
            <a:r>
              <a:rPr sz="2400" spc="-14" dirty="0">
                <a:solidFill>
                  <a:srgbClr val="A3123E"/>
                </a:solidFill>
                <a:latin typeface="Georgia"/>
                <a:cs typeface="Georgia"/>
              </a:rPr>
              <a:t> </a:t>
            </a:r>
            <a:r>
              <a:rPr sz="2400" dirty="0">
                <a:solidFill>
                  <a:srgbClr val="A3123E"/>
                </a:solidFill>
                <a:latin typeface="Georgia"/>
                <a:cs typeface="Georgia"/>
              </a:rPr>
              <a:t>network</a:t>
            </a:r>
            <a:r>
              <a:rPr sz="2400" spc="-20" dirty="0">
                <a:solidFill>
                  <a:srgbClr val="A3123E"/>
                </a:solidFill>
                <a:latin typeface="Georgia"/>
                <a:cs typeface="Georgia"/>
              </a:rPr>
              <a:t> </a:t>
            </a:r>
            <a:r>
              <a:rPr sz="2400" dirty="0">
                <a:solidFill>
                  <a:srgbClr val="A3123E"/>
                </a:solidFill>
                <a:latin typeface="Georgia"/>
                <a:cs typeface="Georgia"/>
              </a:rPr>
              <a:t>to</a:t>
            </a:r>
            <a:r>
              <a:rPr sz="2400" spc="-8" dirty="0">
                <a:solidFill>
                  <a:srgbClr val="A3123E"/>
                </a:solidFill>
                <a:latin typeface="Georgia"/>
                <a:cs typeface="Georgia"/>
              </a:rPr>
              <a:t> </a:t>
            </a:r>
            <a:r>
              <a:rPr sz="2400" dirty="0">
                <a:solidFill>
                  <a:srgbClr val="A3123E"/>
                </a:solidFill>
                <a:latin typeface="Georgia"/>
                <a:cs typeface="Georgia"/>
              </a:rPr>
              <a:t>decide</a:t>
            </a:r>
            <a:r>
              <a:rPr sz="2400" spc="-25" dirty="0">
                <a:solidFill>
                  <a:srgbClr val="A3123E"/>
                </a:solidFill>
                <a:latin typeface="Georgia"/>
                <a:cs typeface="Georgia"/>
              </a:rPr>
              <a:t> </a:t>
            </a:r>
            <a:r>
              <a:rPr sz="2400" dirty="0">
                <a:solidFill>
                  <a:srgbClr val="A3123E"/>
                </a:solidFill>
                <a:latin typeface="Georgia"/>
                <a:cs typeface="Georgia"/>
              </a:rPr>
              <a:t>whether</a:t>
            </a:r>
            <a:r>
              <a:rPr sz="2400" spc="-23" dirty="0">
                <a:solidFill>
                  <a:srgbClr val="A3123E"/>
                </a:solidFill>
                <a:latin typeface="Georgia"/>
                <a:cs typeface="Georgia"/>
              </a:rPr>
              <a:t> </a:t>
            </a:r>
            <a:r>
              <a:rPr sz="2400" dirty="0">
                <a:solidFill>
                  <a:srgbClr val="A3123E"/>
                </a:solidFill>
                <a:latin typeface="Georgia"/>
                <a:cs typeface="Georgia"/>
              </a:rPr>
              <a:t>normalization</a:t>
            </a:r>
            <a:r>
              <a:rPr sz="2400" spc="-17" dirty="0">
                <a:solidFill>
                  <a:srgbClr val="A3123E"/>
                </a:solidFill>
                <a:latin typeface="Georgia"/>
                <a:cs typeface="Georgia"/>
              </a:rPr>
              <a:t> </a:t>
            </a:r>
            <a:r>
              <a:rPr sz="2400" dirty="0">
                <a:solidFill>
                  <a:srgbClr val="A3123E"/>
                </a:solidFill>
                <a:latin typeface="Georgia"/>
                <a:cs typeface="Georgia"/>
              </a:rPr>
              <a:t>is</a:t>
            </a:r>
            <a:r>
              <a:rPr sz="2400" spc="-14" dirty="0">
                <a:solidFill>
                  <a:srgbClr val="A3123E"/>
                </a:solidFill>
                <a:latin typeface="Georgia"/>
                <a:cs typeface="Georgia"/>
              </a:rPr>
              <a:t> </a:t>
            </a:r>
            <a:r>
              <a:rPr sz="2400" dirty="0">
                <a:solidFill>
                  <a:srgbClr val="A3123E"/>
                </a:solidFill>
                <a:latin typeface="Georgia"/>
                <a:cs typeface="Georgia"/>
              </a:rPr>
              <a:t>required</a:t>
            </a:r>
            <a:r>
              <a:rPr sz="2400" spc="-20" dirty="0">
                <a:solidFill>
                  <a:srgbClr val="A3123E"/>
                </a:solidFill>
                <a:latin typeface="Georgia"/>
                <a:cs typeface="Georgia"/>
              </a:rPr>
              <a:t> </a:t>
            </a:r>
            <a:r>
              <a:rPr sz="2400" dirty="0">
                <a:solidFill>
                  <a:srgbClr val="A3123E"/>
                </a:solidFill>
                <a:latin typeface="Georgia"/>
                <a:cs typeface="Georgia"/>
              </a:rPr>
              <a:t>or</a:t>
            </a:r>
            <a:r>
              <a:rPr sz="2400" spc="-17" dirty="0">
                <a:solidFill>
                  <a:srgbClr val="A3123E"/>
                </a:solidFill>
                <a:latin typeface="Georgia"/>
                <a:cs typeface="Georgia"/>
              </a:rPr>
              <a:t> </a:t>
            </a:r>
            <a:r>
              <a:rPr sz="2400" spc="-14" dirty="0">
                <a:solidFill>
                  <a:srgbClr val="A3123E"/>
                </a:solidFill>
                <a:latin typeface="Georgia"/>
                <a:cs typeface="Georgia"/>
              </a:rPr>
              <a:t>not</a:t>
            </a:r>
            <a:endParaRPr sz="2400" dirty="0">
              <a:latin typeface="Georgia"/>
              <a:cs typeface="Georgia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CAC7867-DB21-BD24-5384-36ECB65398EA}"/>
              </a:ext>
            </a:extLst>
          </p:cNvPr>
          <p:cNvGrpSpPr/>
          <p:nvPr/>
        </p:nvGrpSpPr>
        <p:grpSpPr>
          <a:xfrm>
            <a:off x="1371600" y="1234774"/>
            <a:ext cx="9307521" cy="4251626"/>
            <a:chOff x="3038504" y="400256"/>
            <a:chExt cx="5877135" cy="297988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54712" y="1615295"/>
              <a:ext cx="1906070" cy="139155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38504" y="491993"/>
              <a:ext cx="1995279" cy="2888143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65902" y="400256"/>
              <a:ext cx="3070725" cy="672084"/>
            </a:xfrm>
            <a:prstGeom prst="rect">
              <a:avLst/>
            </a:prstGeom>
          </p:spPr>
        </p:pic>
        <p:sp>
          <p:nvSpPr>
            <p:cNvPr id="10" name="object 10"/>
            <p:cNvSpPr txBox="1"/>
            <p:nvPr/>
          </p:nvSpPr>
          <p:spPr>
            <a:xfrm>
              <a:off x="7009570" y="1201797"/>
              <a:ext cx="1906069" cy="476361"/>
            </a:xfrm>
            <a:prstGeom prst="rect">
              <a:avLst/>
            </a:prstGeom>
          </p:spPr>
          <p:txBody>
            <a:bodyPr vert="horz" wrap="square" lIns="0" tIns="7144" rIns="0" bIns="0" rtlCol="0">
              <a:spAutoFit/>
            </a:bodyPr>
            <a:lstStyle/>
            <a:p>
              <a:pPr marL="7144" marR="2858">
                <a:spcBef>
                  <a:spcPts val="56"/>
                </a:spcBef>
              </a:pPr>
              <a:r>
                <a:rPr sz="1400" dirty="0">
                  <a:latin typeface="Calibri"/>
                  <a:cs typeface="Calibri"/>
                </a:rPr>
                <a:t>Give</a:t>
              </a:r>
              <a:r>
                <a:rPr sz="1400" spc="-25" dirty="0">
                  <a:latin typeface="Calibri"/>
                  <a:cs typeface="Calibri"/>
                </a:rPr>
                <a:t> </a:t>
              </a:r>
              <a:r>
                <a:rPr sz="1400" dirty="0">
                  <a:latin typeface="Calibri"/>
                  <a:cs typeface="Calibri"/>
                </a:rPr>
                <a:t>flexibility</a:t>
              </a:r>
              <a:r>
                <a:rPr sz="1400" spc="-23" dirty="0">
                  <a:latin typeface="Calibri"/>
                  <a:cs typeface="Calibri"/>
                </a:rPr>
                <a:t> </a:t>
              </a:r>
              <a:r>
                <a:rPr sz="1400" dirty="0">
                  <a:latin typeface="Calibri"/>
                  <a:cs typeface="Calibri"/>
                </a:rPr>
                <a:t>to</a:t>
              </a:r>
              <a:r>
                <a:rPr sz="1400" spc="-25" dirty="0">
                  <a:latin typeface="Calibri"/>
                  <a:cs typeface="Calibri"/>
                </a:rPr>
                <a:t> </a:t>
              </a:r>
              <a:r>
                <a:rPr sz="1400" dirty="0">
                  <a:latin typeface="Calibri"/>
                  <a:cs typeface="Calibri"/>
                </a:rPr>
                <a:t>the</a:t>
              </a:r>
              <a:r>
                <a:rPr sz="1400" spc="-17" dirty="0">
                  <a:latin typeface="Calibri"/>
                  <a:cs typeface="Calibri"/>
                </a:rPr>
                <a:t> </a:t>
              </a:r>
              <a:r>
                <a:rPr sz="1400" dirty="0">
                  <a:latin typeface="Calibri"/>
                  <a:cs typeface="Calibri"/>
                </a:rPr>
                <a:t>network</a:t>
              </a:r>
              <a:r>
                <a:rPr sz="1400" spc="-28" dirty="0">
                  <a:latin typeface="Calibri"/>
                  <a:cs typeface="Calibri"/>
                </a:rPr>
                <a:t> </a:t>
              </a:r>
              <a:r>
                <a:rPr sz="1400" spc="-14" dirty="0">
                  <a:latin typeface="Calibri"/>
                  <a:cs typeface="Calibri"/>
                </a:rPr>
                <a:t>to </a:t>
              </a:r>
              <a:r>
                <a:rPr sz="1400" dirty="0">
                  <a:latin typeface="Calibri"/>
                  <a:cs typeface="Calibri"/>
                </a:rPr>
                <a:t>decide</a:t>
              </a:r>
              <a:r>
                <a:rPr sz="1400" spc="-28" dirty="0">
                  <a:latin typeface="Calibri"/>
                  <a:cs typeface="Calibri"/>
                </a:rPr>
                <a:t> </a:t>
              </a:r>
              <a:r>
                <a:rPr sz="1400" dirty="0">
                  <a:latin typeface="Calibri"/>
                  <a:cs typeface="Calibri"/>
                </a:rPr>
                <a:t>whether</a:t>
              </a:r>
              <a:r>
                <a:rPr sz="1400" spc="-37" dirty="0">
                  <a:latin typeface="Calibri"/>
                  <a:cs typeface="Calibri"/>
                </a:rPr>
                <a:t> </a:t>
              </a:r>
              <a:r>
                <a:rPr sz="1400" dirty="0">
                  <a:latin typeface="Calibri"/>
                  <a:cs typeface="Calibri"/>
                </a:rPr>
                <a:t>normalization</a:t>
              </a:r>
              <a:r>
                <a:rPr sz="1400" spc="-34" dirty="0">
                  <a:latin typeface="Calibri"/>
                  <a:cs typeface="Calibri"/>
                </a:rPr>
                <a:t> </a:t>
              </a:r>
              <a:r>
                <a:rPr sz="1400" spc="-14" dirty="0">
                  <a:latin typeface="Calibri"/>
                  <a:cs typeface="Calibri"/>
                </a:rPr>
                <a:t>is </a:t>
              </a:r>
              <a:r>
                <a:rPr sz="1400" spc="-6" dirty="0">
                  <a:latin typeface="Calibri"/>
                  <a:cs typeface="Calibri"/>
                </a:rPr>
                <a:t>required</a:t>
              </a:r>
              <a:r>
                <a:rPr sz="1400" spc="-3" dirty="0">
                  <a:latin typeface="Calibri"/>
                  <a:cs typeface="Calibri"/>
                </a:rPr>
                <a:t> </a:t>
              </a:r>
              <a:r>
                <a:rPr sz="1400" dirty="0">
                  <a:latin typeface="Calibri"/>
                  <a:cs typeface="Calibri"/>
                </a:rPr>
                <a:t>or</a:t>
              </a:r>
              <a:r>
                <a:rPr sz="1400" spc="-6" dirty="0">
                  <a:latin typeface="Calibri"/>
                  <a:cs typeface="Calibri"/>
                </a:rPr>
                <a:t> </a:t>
              </a:r>
              <a:r>
                <a:rPr sz="1400" dirty="0">
                  <a:latin typeface="Calibri"/>
                  <a:cs typeface="Calibri"/>
                </a:rPr>
                <a:t>not.</a:t>
              </a:r>
              <a:r>
                <a:rPr sz="1400" spc="-11" dirty="0">
                  <a:latin typeface="Calibri"/>
                  <a:cs typeface="Calibri"/>
                </a:rPr>
                <a:t> </a:t>
              </a:r>
              <a:r>
                <a:rPr sz="1400" dirty="0">
                  <a:latin typeface="Calibri"/>
                  <a:cs typeface="Calibri"/>
                </a:rPr>
                <a:t>It</a:t>
              </a:r>
              <a:r>
                <a:rPr sz="1400" spc="-11" dirty="0">
                  <a:latin typeface="Calibri"/>
                  <a:cs typeface="Calibri"/>
                </a:rPr>
                <a:t> </a:t>
              </a:r>
              <a:r>
                <a:rPr sz="1400" spc="-6" dirty="0">
                  <a:latin typeface="Calibri"/>
                  <a:cs typeface="Calibri"/>
                </a:rPr>
                <a:t>learns </a:t>
              </a:r>
              <a:r>
                <a:rPr sz="1400" dirty="0">
                  <a:latin typeface="Calibri"/>
                  <a:cs typeface="Calibri"/>
                </a:rPr>
                <a:t>accordingly</a:t>
              </a:r>
              <a:r>
                <a:rPr sz="1400" spc="-59" dirty="0">
                  <a:latin typeface="Calibri"/>
                  <a:cs typeface="Calibri"/>
                </a:rPr>
                <a:t> </a:t>
              </a:r>
              <a:r>
                <a:rPr sz="1400" spc="-6" dirty="0">
                  <a:latin typeface="Calibri"/>
                  <a:cs typeface="Calibri"/>
                </a:rPr>
                <a:t>parameters</a:t>
              </a:r>
              <a:endParaRPr sz="1400" dirty="0">
                <a:latin typeface="Calibri"/>
                <a:cs typeface="Calibri"/>
              </a:endParaRPr>
            </a:p>
          </p:txBody>
        </p:sp>
      </p:grpSp>
      <p:pic>
        <p:nvPicPr>
          <p:cNvPr id="2" name="Picture 1" descr="A math equations on a white background&#10;&#10;AI-generated content may be incorrect.">
            <a:extLst>
              <a:ext uri="{FF2B5EF4-FFF2-40B4-BE49-F238E27FC236}">
                <a16:creationId xmlns:a16="http://schemas.microsoft.com/office/drawing/2014/main" id="{4A70509F-7562-767D-19D6-15F912D229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93900" y="3337152"/>
            <a:ext cx="1733550" cy="2143125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71499" y="434375"/>
            <a:ext cx="11209376" cy="292573"/>
          </a:xfrm>
          <a:prstGeom prst="rect">
            <a:avLst/>
          </a:prstGeom>
        </p:spPr>
        <p:txBody>
          <a:bodyPr vert="horz" wrap="square" lIns="0" tIns="38219" rIns="0" bIns="0" rtlCol="0" anchor="ctr">
            <a:spAutoFit/>
          </a:bodyPr>
          <a:lstStyle/>
          <a:p>
            <a:pPr marL="7144" marR="2858">
              <a:lnSpc>
                <a:spcPts val="1946"/>
              </a:lnSpc>
              <a:spcBef>
                <a:spcPts val="301"/>
              </a:spcBef>
            </a:pPr>
            <a:r>
              <a:rPr sz="2400" dirty="0">
                <a:solidFill>
                  <a:srgbClr val="A3123E"/>
                </a:solidFill>
                <a:latin typeface="Georgia"/>
                <a:cs typeface="Georgia"/>
              </a:rPr>
              <a:t>Ensemble</a:t>
            </a:r>
            <a:r>
              <a:rPr sz="2400" spc="-23" dirty="0">
                <a:solidFill>
                  <a:srgbClr val="A3123E"/>
                </a:solidFill>
                <a:latin typeface="Georgia"/>
                <a:cs typeface="Georgia"/>
              </a:rPr>
              <a:t> </a:t>
            </a:r>
            <a:r>
              <a:rPr sz="2400" dirty="0">
                <a:solidFill>
                  <a:srgbClr val="A3123E"/>
                </a:solidFill>
                <a:latin typeface="Georgia"/>
                <a:cs typeface="Georgia"/>
              </a:rPr>
              <a:t>methods</a:t>
            </a:r>
            <a:r>
              <a:rPr sz="2400" spc="-11" dirty="0">
                <a:solidFill>
                  <a:srgbClr val="A3123E"/>
                </a:solidFill>
                <a:latin typeface="Georgia"/>
                <a:cs typeface="Georgia"/>
              </a:rPr>
              <a:t> </a:t>
            </a:r>
            <a:r>
              <a:rPr sz="2400" dirty="0">
                <a:solidFill>
                  <a:srgbClr val="A3123E"/>
                </a:solidFill>
                <a:latin typeface="Georgia"/>
                <a:cs typeface="Georgia"/>
              </a:rPr>
              <a:t>(</a:t>
            </a:r>
            <a:r>
              <a:rPr sz="2400" spc="-11" dirty="0">
                <a:solidFill>
                  <a:srgbClr val="A3123E"/>
                </a:solidFill>
                <a:latin typeface="Georgia"/>
                <a:cs typeface="Georgia"/>
              </a:rPr>
              <a:t> </a:t>
            </a:r>
            <a:r>
              <a:rPr sz="2400" dirty="0">
                <a:solidFill>
                  <a:srgbClr val="A3123E"/>
                </a:solidFill>
                <a:latin typeface="Georgia"/>
                <a:cs typeface="Georgia"/>
              </a:rPr>
              <a:t>rely</a:t>
            </a:r>
            <a:r>
              <a:rPr sz="2400" spc="-14" dirty="0">
                <a:solidFill>
                  <a:srgbClr val="A3123E"/>
                </a:solidFill>
                <a:latin typeface="Georgia"/>
                <a:cs typeface="Georgia"/>
              </a:rPr>
              <a:t> </a:t>
            </a:r>
            <a:r>
              <a:rPr sz="2400" dirty="0">
                <a:solidFill>
                  <a:srgbClr val="A3123E"/>
                </a:solidFill>
                <a:latin typeface="Georgia"/>
                <a:cs typeface="Georgia"/>
              </a:rPr>
              <a:t>on</a:t>
            </a:r>
            <a:r>
              <a:rPr sz="2400" spc="-23" dirty="0">
                <a:solidFill>
                  <a:srgbClr val="A3123E"/>
                </a:solidFill>
                <a:latin typeface="Georgia"/>
                <a:cs typeface="Georgia"/>
              </a:rPr>
              <a:t> </a:t>
            </a:r>
            <a:r>
              <a:rPr sz="2400" dirty="0">
                <a:solidFill>
                  <a:srgbClr val="A3123E"/>
                </a:solidFill>
                <a:latin typeface="Georgia"/>
                <a:cs typeface="Georgia"/>
              </a:rPr>
              <a:t>multiple</a:t>
            </a:r>
            <a:r>
              <a:rPr sz="2400" spc="-14" dirty="0">
                <a:solidFill>
                  <a:srgbClr val="A3123E"/>
                </a:solidFill>
                <a:latin typeface="Georgia"/>
                <a:cs typeface="Georgia"/>
              </a:rPr>
              <a:t> </a:t>
            </a:r>
            <a:r>
              <a:rPr sz="2400" dirty="0">
                <a:solidFill>
                  <a:srgbClr val="A3123E"/>
                </a:solidFill>
                <a:latin typeface="Georgia"/>
                <a:cs typeface="Georgia"/>
              </a:rPr>
              <a:t>models</a:t>
            </a:r>
            <a:r>
              <a:rPr sz="2400" spc="-14" dirty="0">
                <a:solidFill>
                  <a:srgbClr val="A3123E"/>
                </a:solidFill>
                <a:latin typeface="Georgia"/>
                <a:cs typeface="Georgia"/>
              </a:rPr>
              <a:t> </a:t>
            </a:r>
            <a:r>
              <a:rPr sz="2400" dirty="0">
                <a:solidFill>
                  <a:srgbClr val="A3123E"/>
                </a:solidFill>
                <a:latin typeface="Georgia"/>
                <a:cs typeface="Georgia"/>
              </a:rPr>
              <a:t>than</a:t>
            </a:r>
            <a:r>
              <a:rPr sz="2400" spc="-23" dirty="0">
                <a:solidFill>
                  <a:srgbClr val="A3123E"/>
                </a:solidFill>
                <a:latin typeface="Georgia"/>
                <a:cs typeface="Georgia"/>
              </a:rPr>
              <a:t> </a:t>
            </a:r>
            <a:r>
              <a:rPr sz="2400" dirty="0">
                <a:solidFill>
                  <a:srgbClr val="A3123E"/>
                </a:solidFill>
                <a:latin typeface="Georgia"/>
                <a:cs typeface="Georgia"/>
              </a:rPr>
              <a:t>a</a:t>
            </a:r>
            <a:r>
              <a:rPr sz="2400" spc="-14" dirty="0">
                <a:solidFill>
                  <a:srgbClr val="A3123E"/>
                </a:solidFill>
                <a:latin typeface="Georgia"/>
                <a:cs typeface="Georgia"/>
              </a:rPr>
              <a:t> </a:t>
            </a:r>
            <a:r>
              <a:rPr sz="2400" spc="-6" dirty="0">
                <a:solidFill>
                  <a:srgbClr val="A3123E"/>
                </a:solidFill>
                <a:latin typeface="Georgia"/>
                <a:cs typeface="Georgia"/>
              </a:rPr>
              <a:t>single model)</a:t>
            </a:r>
            <a:endParaRPr sz="2400" dirty="0">
              <a:latin typeface="Georgia"/>
              <a:cs typeface="Georgia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1EE5D7F-B929-B8D6-BADF-261C09193245}"/>
              </a:ext>
            </a:extLst>
          </p:cNvPr>
          <p:cNvGrpSpPr/>
          <p:nvPr/>
        </p:nvGrpSpPr>
        <p:grpSpPr>
          <a:xfrm>
            <a:off x="1219200" y="1752600"/>
            <a:ext cx="9448800" cy="3733800"/>
            <a:chOff x="2811623" y="744950"/>
            <a:chExt cx="6453242" cy="2391077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11623" y="744950"/>
              <a:ext cx="3145123" cy="235701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20620" y="821249"/>
              <a:ext cx="3144245" cy="231477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71499" y="329906"/>
            <a:ext cx="11209376" cy="501512"/>
          </a:xfrm>
          <a:prstGeom prst="rect">
            <a:avLst/>
          </a:prstGeom>
        </p:spPr>
        <p:txBody>
          <a:bodyPr vert="horz" wrap="square" lIns="0" tIns="130902" rIns="0" bIns="0" rtlCol="0" anchor="ctr">
            <a:spAutoFit/>
          </a:bodyPr>
          <a:lstStyle/>
          <a:p>
            <a:pPr marL="7144">
              <a:lnSpc>
                <a:spcPct val="100000"/>
              </a:lnSpc>
              <a:spcBef>
                <a:spcPts val="56"/>
              </a:spcBef>
            </a:pPr>
            <a:r>
              <a:rPr sz="2400" dirty="0">
                <a:solidFill>
                  <a:srgbClr val="A3123E"/>
                </a:solidFill>
                <a:latin typeface="Georgia"/>
                <a:cs typeface="Georgia"/>
              </a:rPr>
              <a:t>Ensemble</a:t>
            </a:r>
            <a:r>
              <a:rPr sz="2400" spc="-23" dirty="0">
                <a:solidFill>
                  <a:srgbClr val="A3123E"/>
                </a:solidFill>
                <a:latin typeface="Georgia"/>
                <a:cs typeface="Georgia"/>
              </a:rPr>
              <a:t> </a:t>
            </a:r>
            <a:r>
              <a:rPr sz="2400" dirty="0">
                <a:solidFill>
                  <a:srgbClr val="A3123E"/>
                </a:solidFill>
                <a:latin typeface="Georgia"/>
                <a:cs typeface="Georgia"/>
              </a:rPr>
              <a:t>of</a:t>
            </a:r>
            <a:r>
              <a:rPr sz="2400" spc="-14" dirty="0">
                <a:solidFill>
                  <a:srgbClr val="A3123E"/>
                </a:solidFill>
                <a:latin typeface="Georgia"/>
                <a:cs typeface="Georgia"/>
              </a:rPr>
              <a:t> </a:t>
            </a:r>
            <a:r>
              <a:rPr sz="2400" dirty="0">
                <a:solidFill>
                  <a:srgbClr val="A3123E"/>
                </a:solidFill>
                <a:latin typeface="Georgia"/>
                <a:cs typeface="Georgia"/>
              </a:rPr>
              <a:t>Neural</a:t>
            </a:r>
            <a:r>
              <a:rPr sz="2400" spc="-20" dirty="0">
                <a:solidFill>
                  <a:srgbClr val="A3123E"/>
                </a:solidFill>
                <a:latin typeface="Georgia"/>
                <a:cs typeface="Georgia"/>
              </a:rPr>
              <a:t> </a:t>
            </a:r>
            <a:r>
              <a:rPr sz="2400" spc="-6" dirty="0">
                <a:solidFill>
                  <a:srgbClr val="A3123E"/>
                </a:solidFill>
                <a:latin typeface="Georgia"/>
                <a:cs typeface="Georgia"/>
              </a:rPr>
              <a:t>Networks</a:t>
            </a:r>
            <a:endParaRPr sz="2400" dirty="0">
              <a:latin typeface="Georgia"/>
              <a:cs typeface="Georgia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7942E83-0D23-5784-D5A3-6B329CCCEF00}"/>
              </a:ext>
            </a:extLst>
          </p:cNvPr>
          <p:cNvGrpSpPr/>
          <p:nvPr/>
        </p:nvGrpSpPr>
        <p:grpSpPr>
          <a:xfrm>
            <a:off x="2590800" y="1676400"/>
            <a:ext cx="7772400" cy="3505200"/>
            <a:chOff x="2898458" y="750094"/>
            <a:chExt cx="6267564" cy="231457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98458" y="750094"/>
              <a:ext cx="4152519" cy="2314575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79862" y="2207419"/>
              <a:ext cx="1886160" cy="825532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279862" y="1059561"/>
              <a:ext cx="1870519" cy="69115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571499" y="392389"/>
            <a:ext cx="11209376" cy="376546"/>
          </a:xfrm>
          <a:prstGeom prst="rect">
            <a:avLst/>
          </a:prstGeom>
        </p:spPr>
        <p:txBody>
          <a:bodyPr vert="horz" wrap="square" lIns="0" tIns="7144" rIns="0" bIns="0" rtlCol="0" anchor="ctr">
            <a:spAutoFit/>
          </a:bodyPr>
          <a:lstStyle/>
          <a:p>
            <a:pPr marL="7144">
              <a:lnSpc>
                <a:spcPct val="100000"/>
              </a:lnSpc>
              <a:spcBef>
                <a:spcPts val="56"/>
              </a:spcBef>
            </a:pPr>
            <a:r>
              <a:rPr sz="2400" dirty="0">
                <a:solidFill>
                  <a:srgbClr val="A3123E"/>
                </a:solidFill>
                <a:latin typeface="Georgia"/>
                <a:cs typeface="Georgia"/>
              </a:rPr>
              <a:t>Idea</a:t>
            </a:r>
            <a:r>
              <a:rPr sz="2400" spc="-11" dirty="0">
                <a:solidFill>
                  <a:srgbClr val="A3123E"/>
                </a:solidFill>
                <a:latin typeface="Georgia"/>
                <a:cs typeface="Georgia"/>
              </a:rPr>
              <a:t> </a:t>
            </a:r>
            <a:r>
              <a:rPr sz="2400" dirty="0">
                <a:solidFill>
                  <a:srgbClr val="A3123E"/>
                </a:solidFill>
                <a:latin typeface="Georgia"/>
                <a:cs typeface="Georgia"/>
              </a:rPr>
              <a:t>of</a:t>
            </a:r>
            <a:r>
              <a:rPr sz="2400" spc="-6" dirty="0">
                <a:solidFill>
                  <a:srgbClr val="A3123E"/>
                </a:solidFill>
                <a:latin typeface="Georgia"/>
                <a:cs typeface="Georgia"/>
              </a:rPr>
              <a:t> </a:t>
            </a:r>
            <a:r>
              <a:rPr sz="2400" dirty="0">
                <a:solidFill>
                  <a:srgbClr val="A3123E"/>
                </a:solidFill>
                <a:latin typeface="Georgia"/>
                <a:cs typeface="Georgia"/>
              </a:rPr>
              <a:t>Drop</a:t>
            </a:r>
            <a:r>
              <a:rPr sz="2400" spc="-6" dirty="0">
                <a:solidFill>
                  <a:srgbClr val="A3123E"/>
                </a:solidFill>
                <a:latin typeface="Georgia"/>
                <a:cs typeface="Georgia"/>
              </a:rPr>
              <a:t> </a:t>
            </a:r>
            <a:r>
              <a:rPr sz="2400" spc="-14" dirty="0">
                <a:solidFill>
                  <a:srgbClr val="A3123E"/>
                </a:solidFill>
                <a:latin typeface="Georgia"/>
                <a:cs typeface="Georgia"/>
              </a:rPr>
              <a:t>Out</a:t>
            </a:r>
            <a:endParaRPr sz="2400" dirty="0">
              <a:latin typeface="Georgia"/>
              <a:cs typeface="Georgia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D836516-AD2E-D892-DFE8-5726CC2CCDCA}"/>
              </a:ext>
            </a:extLst>
          </p:cNvPr>
          <p:cNvGrpSpPr/>
          <p:nvPr/>
        </p:nvGrpSpPr>
        <p:grpSpPr>
          <a:xfrm>
            <a:off x="889674" y="1066800"/>
            <a:ext cx="10311727" cy="4495800"/>
            <a:chOff x="2499097" y="66865"/>
            <a:chExt cx="7025903" cy="3457947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309455" y="564070"/>
              <a:ext cx="2871788" cy="2100263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79377" y="658178"/>
              <a:ext cx="2325089" cy="206873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249894" y="2726913"/>
              <a:ext cx="4275106" cy="797899"/>
            </a:xfrm>
            <a:prstGeom prst="rect">
              <a:avLst/>
            </a:prstGeom>
          </p:spPr>
        </p:pic>
        <p:sp>
          <p:nvSpPr>
            <p:cNvPr id="9" name="object 9"/>
            <p:cNvSpPr txBox="1"/>
            <p:nvPr/>
          </p:nvSpPr>
          <p:spPr>
            <a:xfrm>
              <a:off x="2499097" y="2812351"/>
              <a:ext cx="2497813" cy="573693"/>
            </a:xfrm>
            <a:prstGeom prst="rect">
              <a:avLst/>
            </a:prstGeom>
          </p:spPr>
          <p:txBody>
            <a:bodyPr vert="horz" wrap="square" lIns="0" tIns="7144" rIns="0" bIns="0" rtlCol="0" anchor="t">
              <a:spAutoFit/>
            </a:bodyPr>
            <a:lstStyle/>
            <a:p>
              <a:pPr marL="20955" marR="17145">
                <a:spcBef>
                  <a:spcPts val="56"/>
                </a:spcBef>
              </a:pPr>
              <a:r>
                <a:rPr sz="1600" dirty="0">
                  <a:latin typeface="Calibri"/>
                  <a:cs typeface="Calibri"/>
                </a:rPr>
                <a:t>If</a:t>
              </a:r>
              <a:r>
                <a:rPr sz="1600" spc="-11" dirty="0">
                  <a:latin typeface="Calibri"/>
                  <a:cs typeface="Calibri"/>
                </a:rPr>
                <a:t> </a:t>
              </a:r>
              <a:r>
                <a:rPr sz="1600" dirty="0">
                  <a:latin typeface="Calibri"/>
                  <a:cs typeface="Calibri"/>
                </a:rPr>
                <a:t>I</a:t>
              </a:r>
              <a:r>
                <a:rPr sz="1600" spc="-11" dirty="0">
                  <a:latin typeface="Calibri"/>
                  <a:cs typeface="Calibri"/>
                </a:rPr>
                <a:t> </a:t>
              </a:r>
              <a:r>
                <a:rPr sz="1600" dirty="0">
                  <a:latin typeface="Calibri"/>
                  <a:cs typeface="Calibri"/>
                </a:rPr>
                <a:t>have</a:t>
              </a:r>
              <a:r>
                <a:rPr sz="1600" spc="-17" dirty="0">
                  <a:latin typeface="Calibri"/>
                  <a:cs typeface="Calibri"/>
                </a:rPr>
                <a:t> </a:t>
              </a:r>
              <a:r>
                <a:rPr sz="1600" dirty="0">
                  <a:latin typeface="Calibri"/>
                  <a:cs typeface="Calibri"/>
                </a:rPr>
                <a:t>n</a:t>
              </a:r>
              <a:r>
                <a:rPr sz="1600" spc="-14" dirty="0">
                  <a:latin typeface="Calibri"/>
                  <a:cs typeface="Calibri"/>
                </a:rPr>
                <a:t> </a:t>
              </a:r>
              <a:r>
                <a:rPr sz="1600" dirty="0">
                  <a:latin typeface="Calibri"/>
                  <a:cs typeface="Calibri"/>
                </a:rPr>
                <a:t>nodes</a:t>
              </a:r>
              <a:r>
                <a:rPr sz="1600" spc="-3" dirty="0">
                  <a:latin typeface="Calibri"/>
                  <a:cs typeface="Calibri"/>
                </a:rPr>
                <a:t> </a:t>
              </a:r>
              <a:r>
                <a:rPr sz="1600" dirty="0">
                  <a:latin typeface="Calibri"/>
                  <a:cs typeface="Calibri"/>
                </a:rPr>
                <a:t>in</a:t>
              </a:r>
              <a:r>
                <a:rPr sz="1600" spc="-14" dirty="0">
                  <a:latin typeface="Calibri"/>
                  <a:cs typeface="Calibri"/>
                </a:rPr>
                <a:t> </a:t>
              </a:r>
              <a:r>
                <a:rPr sz="1600" dirty="0">
                  <a:latin typeface="Calibri"/>
                  <a:cs typeface="Calibri"/>
                </a:rPr>
                <a:t>a</a:t>
              </a:r>
              <a:r>
                <a:rPr sz="1600" spc="-6" dirty="0">
                  <a:latin typeface="Calibri"/>
                  <a:cs typeface="Calibri"/>
                </a:rPr>
                <a:t> neural </a:t>
              </a:r>
              <a:r>
                <a:rPr sz="1600" dirty="0">
                  <a:latin typeface="Calibri"/>
                  <a:cs typeface="Calibri"/>
                </a:rPr>
                <a:t>network</a:t>
              </a:r>
              <a:r>
                <a:rPr sz="1600" spc="-14" dirty="0">
                  <a:latin typeface="Calibri"/>
                  <a:cs typeface="Calibri"/>
                </a:rPr>
                <a:t> </a:t>
              </a:r>
              <a:r>
                <a:rPr sz="1600" dirty="0">
                  <a:latin typeface="Calibri"/>
                  <a:cs typeface="Calibri"/>
                </a:rPr>
                <a:t>I</a:t>
              </a:r>
              <a:r>
                <a:rPr sz="1600" spc="-17" dirty="0">
                  <a:latin typeface="Calibri"/>
                  <a:cs typeface="Calibri"/>
                </a:rPr>
                <a:t> </a:t>
              </a:r>
              <a:r>
                <a:rPr sz="1600" dirty="0">
                  <a:latin typeface="Calibri"/>
                  <a:cs typeface="Calibri"/>
                </a:rPr>
                <a:t>can</a:t>
              </a:r>
              <a:r>
                <a:rPr sz="1600" spc="-6" dirty="0">
                  <a:latin typeface="Calibri"/>
                  <a:cs typeface="Calibri"/>
                </a:rPr>
                <a:t> </a:t>
              </a:r>
              <a:r>
                <a:rPr sz="1600" dirty="0">
                  <a:latin typeface="Calibri"/>
                  <a:cs typeface="Calibri"/>
                </a:rPr>
                <a:t>create</a:t>
              </a:r>
              <a:r>
                <a:rPr sz="1600" spc="-3" dirty="0">
                  <a:latin typeface="Calibri"/>
                  <a:cs typeface="Calibri"/>
                </a:rPr>
                <a:t> </a:t>
              </a:r>
              <a:r>
                <a:rPr sz="1600" dirty="0">
                  <a:latin typeface="Cambria Math"/>
                  <a:cs typeface="Cambria Math"/>
                </a:rPr>
                <a:t>2</a:t>
              </a:r>
              <a:r>
                <a:rPr sz="1600" baseline="27777" dirty="0">
                  <a:latin typeface="Cambria Math"/>
                  <a:cs typeface="Cambria Math"/>
                </a:rPr>
                <a:t>𝑛</a:t>
              </a:r>
              <a:r>
                <a:rPr sz="1600" spc="164" baseline="27777" dirty="0">
                  <a:latin typeface="Cambria Math"/>
                  <a:cs typeface="Cambria Math"/>
                </a:rPr>
                <a:t> </a:t>
              </a:r>
              <a:r>
                <a:rPr sz="1600" spc="-6" dirty="0">
                  <a:latin typeface="Calibri"/>
                  <a:cs typeface="Calibri"/>
                </a:rPr>
                <a:t>number </a:t>
              </a:r>
              <a:r>
                <a:rPr sz="1600" dirty="0">
                  <a:latin typeface="Calibri"/>
                  <a:cs typeface="Calibri"/>
                </a:rPr>
                <a:t>of</a:t>
              </a:r>
              <a:r>
                <a:rPr sz="1600" spc="-34" dirty="0">
                  <a:latin typeface="Calibri"/>
                  <a:cs typeface="Calibri"/>
                </a:rPr>
                <a:t> </a:t>
              </a:r>
              <a:r>
                <a:rPr sz="1600" dirty="0">
                  <a:latin typeface="Calibri"/>
                  <a:cs typeface="Calibri"/>
                </a:rPr>
                <a:t>neural</a:t>
              </a:r>
              <a:r>
                <a:rPr sz="1600" spc="-25" dirty="0">
                  <a:latin typeface="Calibri"/>
                  <a:cs typeface="Calibri"/>
                </a:rPr>
                <a:t> </a:t>
              </a:r>
              <a:r>
                <a:rPr sz="1600" dirty="0">
                  <a:latin typeface="Calibri"/>
                  <a:cs typeface="Calibri"/>
                </a:rPr>
                <a:t>networks</a:t>
              </a:r>
              <a:r>
                <a:rPr sz="1600" spc="-28" dirty="0">
                  <a:latin typeface="Calibri"/>
                  <a:cs typeface="Calibri"/>
                </a:rPr>
                <a:t> </a:t>
              </a:r>
              <a:r>
                <a:rPr sz="1600" dirty="0">
                  <a:latin typeface="Calibri"/>
                  <a:cs typeface="Calibri"/>
                </a:rPr>
                <a:t>with</a:t>
              </a:r>
              <a:r>
                <a:rPr sz="1600" spc="-23" dirty="0">
                  <a:latin typeface="Calibri"/>
                  <a:cs typeface="Calibri"/>
                </a:rPr>
                <a:t> </a:t>
              </a:r>
              <a:r>
                <a:rPr sz="1600" spc="-11" dirty="0">
                  <a:latin typeface="Calibri"/>
                  <a:cs typeface="Calibri"/>
                </a:rPr>
                <a:t>some </a:t>
              </a:r>
              <a:r>
                <a:rPr sz="1600" dirty="0">
                  <a:latin typeface="Calibri"/>
                  <a:cs typeface="Calibri"/>
                </a:rPr>
                <a:t>weights</a:t>
              </a:r>
              <a:r>
                <a:rPr sz="1600" spc="-53" dirty="0">
                  <a:latin typeface="Calibri"/>
                  <a:cs typeface="Calibri"/>
                </a:rPr>
                <a:t> </a:t>
              </a:r>
              <a:r>
                <a:rPr sz="1600" dirty="0">
                  <a:latin typeface="Calibri"/>
                  <a:cs typeface="Calibri"/>
                </a:rPr>
                <a:t>dropped</a:t>
              </a:r>
              <a:r>
                <a:rPr sz="1600" spc="-45" dirty="0">
                  <a:latin typeface="Calibri"/>
                  <a:cs typeface="Calibri"/>
                </a:rPr>
                <a:t> </a:t>
              </a:r>
              <a:r>
                <a:rPr sz="1600" spc="-14" dirty="0">
                  <a:latin typeface="Calibri"/>
                  <a:cs typeface="Calibri"/>
                </a:rPr>
                <a:t>out</a:t>
              </a:r>
              <a:endParaRPr sz="1600" dirty="0">
                <a:latin typeface="Calibri"/>
                <a:cs typeface="Calibri"/>
              </a:endParaRPr>
            </a:p>
          </p:txBody>
        </p:sp>
        <p:sp>
          <p:nvSpPr>
            <p:cNvPr id="10" name="object 10"/>
            <p:cNvSpPr txBox="1"/>
            <p:nvPr/>
          </p:nvSpPr>
          <p:spPr>
            <a:xfrm>
              <a:off x="5882544" y="66865"/>
              <a:ext cx="3539728" cy="439423"/>
            </a:xfrm>
            <a:prstGeom prst="rect">
              <a:avLst/>
            </a:prstGeom>
            <a:solidFill>
              <a:srgbClr val="E1EFD9"/>
            </a:solidFill>
          </p:spPr>
          <p:txBody>
            <a:bodyPr vert="horz" wrap="square" lIns="0" tIns="17145" rIns="0" bIns="0" rtlCol="0">
              <a:spAutoFit/>
            </a:bodyPr>
            <a:lstStyle/>
            <a:p>
              <a:pPr marL="51435">
                <a:spcBef>
                  <a:spcPts val="135"/>
                </a:spcBef>
              </a:pPr>
              <a:r>
                <a:rPr sz="1200" dirty="0">
                  <a:latin typeface="Calibri"/>
                  <a:cs typeface="Calibri"/>
                </a:rPr>
                <a:t>How</a:t>
              </a:r>
              <a:r>
                <a:rPr sz="1200" spc="-14" dirty="0">
                  <a:latin typeface="Calibri"/>
                  <a:cs typeface="Calibri"/>
                </a:rPr>
                <a:t> </a:t>
              </a:r>
              <a:r>
                <a:rPr sz="1200" dirty="0">
                  <a:latin typeface="Calibri"/>
                  <a:cs typeface="Calibri"/>
                </a:rPr>
                <a:t>to</a:t>
              </a:r>
              <a:r>
                <a:rPr sz="1200" spc="-25" dirty="0">
                  <a:latin typeface="Calibri"/>
                  <a:cs typeface="Calibri"/>
                </a:rPr>
                <a:t> </a:t>
              </a:r>
              <a:r>
                <a:rPr sz="1200" dirty="0">
                  <a:latin typeface="Calibri"/>
                  <a:cs typeface="Calibri"/>
                </a:rPr>
                <a:t>choose</a:t>
              </a:r>
              <a:r>
                <a:rPr sz="1200" spc="-14" dirty="0">
                  <a:latin typeface="Calibri"/>
                  <a:cs typeface="Calibri"/>
                </a:rPr>
                <a:t> </a:t>
              </a:r>
              <a:r>
                <a:rPr sz="1200" dirty="0">
                  <a:latin typeface="Calibri"/>
                  <a:cs typeface="Calibri"/>
                </a:rPr>
                <a:t>which</a:t>
              </a:r>
              <a:r>
                <a:rPr sz="1200" spc="-8" dirty="0">
                  <a:latin typeface="Calibri"/>
                  <a:cs typeface="Calibri"/>
                </a:rPr>
                <a:t> </a:t>
              </a:r>
              <a:r>
                <a:rPr sz="1200" dirty="0">
                  <a:latin typeface="Calibri"/>
                  <a:cs typeface="Calibri"/>
                </a:rPr>
                <a:t>nodes</a:t>
              </a:r>
              <a:r>
                <a:rPr sz="1200" spc="-20" dirty="0">
                  <a:latin typeface="Calibri"/>
                  <a:cs typeface="Calibri"/>
                </a:rPr>
                <a:t> </a:t>
              </a:r>
              <a:r>
                <a:rPr sz="1200" dirty="0">
                  <a:latin typeface="Calibri"/>
                  <a:cs typeface="Calibri"/>
                </a:rPr>
                <a:t>to</a:t>
              </a:r>
              <a:r>
                <a:rPr sz="1200" spc="-25" dirty="0">
                  <a:latin typeface="Calibri"/>
                  <a:cs typeface="Calibri"/>
                </a:rPr>
                <a:t> </a:t>
              </a:r>
              <a:r>
                <a:rPr sz="1200" dirty="0">
                  <a:latin typeface="Calibri"/>
                  <a:cs typeface="Calibri"/>
                </a:rPr>
                <a:t>be</a:t>
              </a:r>
              <a:r>
                <a:rPr sz="1200" spc="-11" dirty="0">
                  <a:latin typeface="Calibri"/>
                  <a:cs typeface="Calibri"/>
                </a:rPr>
                <a:t> </a:t>
              </a:r>
              <a:r>
                <a:rPr sz="1200" spc="-6" dirty="0">
                  <a:latin typeface="Calibri"/>
                  <a:cs typeface="Calibri"/>
                </a:rPr>
                <a:t>included?</a:t>
              </a:r>
              <a:endParaRPr sz="1200" dirty="0">
                <a:latin typeface="Calibri"/>
                <a:cs typeface="Calibri"/>
              </a:endParaRPr>
            </a:p>
            <a:p>
              <a:pPr marL="51435" marR="129302"/>
              <a:r>
                <a:rPr sz="1200" dirty="0">
                  <a:latin typeface="Calibri"/>
                  <a:cs typeface="Calibri"/>
                </a:rPr>
                <a:t>For</a:t>
              </a:r>
              <a:r>
                <a:rPr sz="1200" spc="-20" dirty="0">
                  <a:latin typeface="Calibri"/>
                  <a:cs typeface="Calibri"/>
                </a:rPr>
                <a:t> </a:t>
              </a:r>
              <a:r>
                <a:rPr sz="1200" dirty="0">
                  <a:latin typeface="Calibri"/>
                  <a:cs typeface="Calibri"/>
                </a:rPr>
                <a:t>each</a:t>
              </a:r>
              <a:r>
                <a:rPr sz="1200" spc="-11" dirty="0">
                  <a:latin typeface="Calibri"/>
                  <a:cs typeface="Calibri"/>
                </a:rPr>
                <a:t> </a:t>
              </a:r>
              <a:r>
                <a:rPr sz="1200" dirty="0">
                  <a:latin typeface="Calibri"/>
                  <a:cs typeface="Calibri"/>
                </a:rPr>
                <a:t>node</a:t>
              </a:r>
              <a:r>
                <a:rPr sz="1200" spc="-11" dirty="0">
                  <a:latin typeface="Calibri"/>
                  <a:cs typeface="Calibri"/>
                </a:rPr>
                <a:t> </a:t>
              </a:r>
              <a:r>
                <a:rPr sz="1200" dirty="0">
                  <a:latin typeface="Calibri"/>
                  <a:cs typeface="Calibri"/>
                </a:rPr>
                <a:t>find</a:t>
              </a:r>
              <a:r>
                <a:rPr sz="1200" spc="-8" dirty="0">
                  <a:latin typeface="Calibri"/>
                  <a:cs typeface="Calibri"/>
                </a:rPr>
                <a:t> </a:t>
              </a:r>
              <a:r>
                <a:rPr sz="1200" spc="-6" dirty="0">
                  <a:latin typeface="Calibri"/>
                  <a:cs typeface="Calibri"/>
                </a:rPr>
                <a:t>np.random(0,1)</a:t>
              </a:r>
              <a:r>
                <a:rPr sz="1200" spc="-3" dirty="0">
                  <a:latin typeface="Calibri"/>
                  <a:cs typeface="Calibri"/>
                </a:rPr>
                <a:t> </a:t>
              </a:r>
              <a:r>
                <a:rPr sz="1200" dirty="0">
                  <a:latin typeface="Calibri"/>
                  <a:cs typeface="Calibri"/>
                </a:rPr>
                <a:t>if</a:t>
              </a:r>
              <a:r>
                <a:rPr sz="1200" spc="-20" dirty="0">
                  <a:latin typeface="Calibri"/>
                  <a:cs typeface="Calibri"/>
                </a:rPr>
                <a:t> </a:t>
              </a:r>
              <a:r>
                <a:rPr sz="1200" dirty="0">
                  <a:latin typeface="Calibri"/>
                  <a:cs typeface="Calibri"/>
                </a:rPr>
                <a:t>u</a:t>
              </a:r>
              <a:r>
                <a:rPr sz="1200" spc="-11" dirty="0">
                  <a:latin typeface="Calibri"/>
                  <a:cs typeface="Calibri"/>
                </a:rPr>
                <a:t> </a:t>
              </a:r>
              <a:r>
                <a:rPr sz="1200" dirty="0">
                  <a:latin typeface="Calibri"/>
                  <a:cs typeface="Calibri"/>
                </a:rPr>
                <a:t>get</a:t>
              </a:r>
              <a:r>
                <a:rPr sz="1200" spc="-20" dirty="0">
                  <a:latin typeface="Calibri"/>
                  <a:cs typeface="Calibri"/>
                </a:rPr>
                <a:t> </a:t>
              </a:r>
              <a:r>
                <a:rPr sz="1200" dirty="0">
                  <a:latin typeface="Calibri"/>
                  <a:cs typeface="Calibri"/>
                </a:rPr>
                <a:t>a</a:t>
              </a:r>
              <a:r>
                <a:rPr sz="1200" spc="-20" dirty="0">
                  <a:latin typeface="Calibri"/>
                  <a:cs typeface="Calibri"/>
                </a:rPr>
                <a:t> </a:t>
              </a:r>
              <a:r>
                <a:rPr sz="1200" dirty="0">
                  <a:latin typeface="Calibri"/>
                  <a:cs typeface="Calibri"/>
                </a:rPr>
                <a:t>value</a:t>
              </a:r>
              <a:r>
                <a:rPr sz="1200" spc="-11" dirty="0">
                  <a:latin typeface="Calibri"/>
                  <a:cs typeface="Calibri"/>
                </a:rPr>
                <a:t> </a:t>
              </a:r>
              <a:r>
                <a:rPr sz="1200" dirty="0">
                  <a:latin typeface="Calibri"/>
                  <a:cs typeface="Calibri"/>
                </a:rPr>
                <a:t>&lt;0.5</a:t>
              </a:r>
              <a:r>
                <a:rPr sz="1200" spc="-17" dirty="0">
                  <a:latin typeface="Calibri"/>
                  <a:cs typeface="Calibri"/>
                </a:rPr>
                <a:t> </a:t>
              </a:r>
              <a:r>
                <a:rPr sz="1200" dirty="0">
                  <a:latin typeface="Calibri"/>
                  <a:cs typeface="Calibri"/>
                </a:rPr>
                <a:t>drop</a:t>
              </a:r>
              <a:r>
                <a:rPr sz="1200" spc="-23" dirty="0">
                  <a:latin typeface="Calibri"/>
                  <a:cs typeface="Calibri"/>
                </a:rPr>
                <a:t> </a:t>
              </a:r>
              <a:r>
                <a:rPr sz="1200" spc="-14" dirty="0">
                  <a:latin typeface="Calibri"/>
                  <a:cs typeface="Calibri"/>
                </a:rPr>
                <a:t>the </a:t>
              </a:r>
              <a:r>
                <a:rPr sz="1200" dirty="0">
                  <a:latin typeface="Calibri"/>
                  <a:cs typeface="Calibri"/>
                </a:rPr>
                <a:t>node.</a:t>
              </a:r>
              <a:r>
                <a:rPr sz="1200" spc="-25" dirty="0">
                  <a:latin typeface="Calibri"/>
                  <a:cs typeface="Calibri"/>
                </a:rPr>
                <a:t> </a:t>
              </a:r>
              <a:r>
                <a:rPr sz="1200" dirty="0">
                  <a:latin typeface="Calibri"/>
                  <a:cs typeface="Calibri"/>
                </a:rPr>
                <a:t>If</a:t>
              </a:r>
              <a:r>
                <a:rPr sz="1200" spc="-23" dirty="0">
                  <a:latin typeface="Calibri"/>
                  <a:cs typeface="Calibri"/>
                </a:rPr>
                <a:t> </a:t>
              </a:r>
              <a:r>
                <a:rPr sz="1200" dirty="0">
                  <a:latin typeface="Calibri"/>
                  <a:cs typeface="Calibri"/>
                </a:rPr>
                <a:t>u</a:t>
              </a:r>
              <a:r>
                <a:rPr sz="1200" spc="-14" dirty="0">
                  <a:latin typeface="Calibri"/>
                  <a:cs typeface="Calibri"/>
                </a:rPr>
                <a:t> </a:t>
              </a:r>
              <a:r>
                <a:rPr sz="1200" dirty="0">
                  <a:latin typeface="Calibri"/>
                  <a:cs typeface="Calibri"/>
                </a:rPr>
                <a:t>get</a:t>
              </a:r>
              <a:r>
                <a:rPr sz="1200" spc="-23" dirty="0">
                  <a:latin typeface="Calibri"/>
                  <a:cs typeface="Calibri"/>
                </a:rPr>
                <a:t> </a:t>
              </a:r>
              <a:r>
                <a:rPr sz="1200" dirty="0">
                  <a:latin typeface="Calibri"/>
                  <a:cs typeface="Calibri"/>
                </a:rPr>
                <a:t>value&gt;0.5</a:t>
              </a:r>
              <a:r>
                <a:rPr sz="1200" spc="-23" dirty="0">
                  <a:latin typeface="Calibri"/>
                  <a:cs typeface="Calibri"/>
                </a:rPr>
                <a:t> </a:t>
              </a:r>
              <a:r>
                <a:rPr sz="1200" dirty="0">
                  <a:latin typeface="Calibri"/>
                  <a:cs typeface="Calibri"/>
                </a:rPr>
                <a:t>include</a:t>
              </a:r>
              <a:r>
                <a:rPr sz="1200" spc="-8" dirty="0">
                  <a:latin typeface="Calibri"/>
                  <a:cs typeface="Calibri"/>
                </a:rPr>
                <a:t> </a:t>
              </a:r>
              <a:r>
                <a:rPr sz="1200" dirty="0">
                  <a:latin typeface="Calibri"/>
                  <a:cs typeface="Calibri"/>
                </a:rPr>
                <a:t>the</a:t>
              </a:r>
              <a:r>
                <a:rPr sz="1200" spc="-20" dirty="0">
                  <a:latin typeface="Calibri"/>
                  <a:cs typeface="Calibri"/>
                </a:rPr>
                <a:t> </a:t>
              </a:r>
              <a:r>
                <a:rPr sz="1200" spc="-11" dirty="0">
                  <a:latin typeface="Calibri"/>
                  <a:cs typeface="Calibri"/>
                </a:rPr>
                <a:t>node</a:t>
              </a:r>
              <a:endParaRPr sz="1200" dirty="0">
                <a:latin typeface="Calibri"/>
                <a:cs typeface="Calibri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71499" y="331014"/>
            <a:ext cx="11209376" cy="499296"/>
          </a:xfrm>
          <a:prstGeom prst="rect">
            <a:avLst/>
          </a:prstGeom>
        </p:spPr>
        <p:txBody>
          <a:bodyPr vert="horz" wrap="square" lIns="0" tIns="6787" rIns="0" bIns="0" rtlCol="0" anchor="ctr">
            <a:spAutoFit/>
          </a:bodyPr>
          <a:lstStyle/>
          <a:p>
            <a:pPr marL="7144">
              <a:lnSpc>
                <a:spcPct val="100000"/>
              </a:lnSpc>
              <a:spcBef>
                <a:spcPts val="53"/>
              </a:spcBef>
            </a:pPr>
            <a:r>
              <a:rPr spc="-183" dirty="0"/>
              <a:t>Variants</a:t>
            </a:r>
            <a:r>
              <a:rPr spc="-42" dirty="0"/>
              <a:t> </a:t>
            </a:r>
            <a:r>
              <a:rPr spc="-194" dirty="0"/>
              <a:t>of</a:t>
            </a:r>
            <a:r>
              <a:rPr spc="-48" dirty="0"/>
              <a:t> </a:t>
            </a:r>
            <a:r>
              <a:rPr spc="-177" dirty="0"/>
              <a:t>Gradient</a:t>
            </a:r>
            <a:r>
              <a:rPr spc="-42" dirty="0"/>
              <a:t> </a:t>
            </a:r>
            <a:r>
              <a:rPr spc="-194" dirty="0"/>
              <a:t>Descent</a:t>
            </a:r>
            <a:endParaRPr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8B724F5-538D-1633-99AA-43F29446C32C}"/>
              </a:ext>
            </a:extLst>
          </p:cNvPr>
          <p:cNvGrpSpPr/>
          <p:nvPr/>
        </p:nvGrpSpPr>
        <p:grpSpPr>
          <a:xfrm>
            <a:off x="1752600" y="1219200"/>
            <a:ext cx="8994569" cy="4495800"/>
            <a:chOff x="2844172" y="414147"/>
            <a:chExt cx="6740154" cy="2811685"/>
          </a:xfrm>
        </p:grpSpPr>
        <p:sp>
          <p:nvSpPr>
            <p:cNvPr id="3" name="object 3"/>
            <p:cNvSpPr txBox="1"/>
            <p:nvPr/>
          </p:nvSpPr>
          <p:spPr>
            <a:xfrm>
              <a:off x="3182779" y="540282"/>
              <a:ext cx="2587823" cy="196770"/>
            </a:xfrm>
            <a:prstGeom prst="rect">
              <a:avLst/>
            </a:prstGeom>
          </p:spPr>
          <p:txBody>
            <a:bodyPr vert="horz" wrap="square" lIns="0" tIns="6787" rIns="0" bIns="0" rtlCol="0" anchor="t">
              <a:spAutoFit/>
            </a:bodyPr>
            <a:lstStyle/>
            <a:p>
              <a:pPr marL="134620" indent="-127635">
                <a:spcBef>
                  <a:spcPts val="53"/>
                </a:spcBef>
                <a:buFont typeface="Arial MT"/>
                <a:buChar char="•"/>
                <a:tabLst>
                  <a:tab pos="135016" algn="l"/>
                </a:tabLst>
              </a:pPr>
              <a:r>
                <a:rPr sz="2000" i="1" dirty="0">
                  <a:solidFill>
                    <a:srgbClr val="C00000"/>
                  </a:solidFill>
                  <a:latin typeface="Calibri"/>
                  <a:cs typeface="Calibri"/>
                </a:rPr>
                <a:t>What</a:t>
              </a:r>
              <a:r>
                <a:rPr sz="2000" i="1" spc="-23" dirty="0">
                  <a:solidFill>
                    <a:srgbClr val="C00000"/>
                  </a:solidFill>
                  <a:latin typeface="Calibri"/>
                  <a:cs typeface="Calibri"/>
                </a:rPr>
                <a:t> </a:t>
              </a:r>
              <a:r>
                <a:rPr sz="2000" i="1" dirty="0">
                  <a:solidFill>
                    <a:srgbClr val="C00000"/>
                  </a:solidFill>
                  <a:latin typeface="Calibri"/>
                  <a:cs typeface="Calibri"/>
                </a:rPr>
                <a:t>is</a:t>
              </a:r>
              <a:r>
                <a:rPr sz="2000" i="1" spc="-14" dirty="0">
                  <a:solidFill>
                    <a:srgbClr val="C00000"/>
                  </a:solidFill>
                  <a:latin typeface="Calibri"/>
                  <a:cs typeface="Calibri"/>
                </a:rPr>
                <a:t> </a:t>
              </a:r>
              <a:r>
                <a:rPr sz="2000" i="1" dirty="0">
                  <a:solidFill>
                    <a:srgbClr val="C00000"/>
                  </a:solidFill>
                  <a:latin typeface="Calibri"/>
                  <a:cs typeface="Calibri"/>
                </a:rPr>
                <a:t>one</a:t>
              </a:r>
              <a:r>
                <a:rPr sz="2000" i="1" spc="-14" dirty="0">
                  <a:solidFill>
                    <a:srgbClr val="C00000"/>
                  </a:solidFill>
                  <a:latin typeface="Calibri"/>
                  <a:cs typeface="Calibri"/>
                </a:rPr>
                <a:t> </a:t>
              </a:r>
              <a:r>
                <a:rPr sz="2000" i="1" dirty="0">
                  <a:solidFill>
                    <a:srgbClr val="C00000"/>
                  </a:solidFill>
                  <a:latin typeface="Calibri"/>
                  <a:cs typeface="Calibri"/>
                </a:rPr>
                <a:t>epoch?</a:t>
              </a:r>
              <a:r>
                <a:rPr sz="2000" i="1" spc="-17" dirty="0">
                  <a:solidFill>
                    <a:srgbClr val="C00000"/>
                  </a:solidFill>
                  <a:latin typeface="Calibri"/>
                  <a:cs typeface="Calibri"/>
                </a:rPr>
                <a:t> </a:t>
              </a:r>
              <a:r>
                <a:rPr sz="2000" i="1" dirty="0">
                  <a:solidFill>
                    <a:srgbClr val="C00000"/>
                  </a:solidFill>
                  <a:latin typeface="Calibri"/>
                  <a:cs typeface="Calibri"/>
                </a:rPr>
                <a:t>One</a:t>
              </a:r>
              <a:r>
                <a:rPr sz="2000" i="1" spc="-3" dirty="0">
                  <a:solidFill>
                    <a:srgbClr val="C00000"/>
                  </a:solidFill>
                  <a:latin typeface="Calibri"/>
                  <a:cs typeface="Calibri"/>
                </a:rPr>
                <a:t> </a:t>
              </a:r>
              <a:r>
                <a:rPr sz="2000" i="1" spc="-6" dirty="0">
                  <a:solidFill>
                    <a:srgbClr val="C00000"/>
                  </a:solidFill>
                  <a:latin typeface="Calibri"/>
                  <a:cs typeface="Calibri"/>
                </a:rPr>
                <a:t>step?</a:t>
              </a:r>
              <a:endParaRPr sz="2000" dirty="0">
                <a:latin typeface="Calibri"/>
                <a:cs typeface="Calibri"/>
              </a:endParaRPr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01057" y="414147"/>
              <a:ext cx="1845952" cy="61911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47473" y="1380981"/>
              <a:ext cx="2764202" cy="58832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82779" y="910012"/>
              <a:ext cx="2871570" cy="94193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844172" y="2344579"/>
              <a:ext cx="3145595" cy="881253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155326" y="2355762"/>
              <a:ext cx="3429000" cy="72437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71499" y="392389"/>
            <a:ext cx="11209376" cy="376546"/>
          </a:xfrm>
          <a:prstGeom prst="rect">
            <a:avLst/>
          </a:prstGeom>
        </p:spPr>
        <p:txBody>
          <a:bodyPr vert="horz" wrap="square" lIns="0" tIns="7144" rIns="0" bIns="0" rtlCol="0" anchor="ctr">
            <a:spAutoFit/>
          </a:bodyPr>
          <a:lstStyle/>
          <a:p>
            <a:pPr marL="7144">
              <a:lnSpc>
                <a:spcPct val="100000"/>
              </a:lnSpc>
              <a:spcBef>
                <a:spcPts val="56"/>
              </a:spcBef>
            </a:pPr>
            <a:r>
              <a:rPr sz="2400" dirty="0">
                <a:solidFill>
                  <a:srgbClr val="A3123E"/>
                </a:solidFill>
                <a:latin typeface="Georgia"/>
                <a:cs typeface="Georgia"/>
              </a:rPr>
              <a:t>Training</a:t>
            </a:r>
            <a:r>
              <a:rPr sz="2400" spc="-39" dirty="0">
                <a:solidFill>
                  <a:srgbClr val="A3123E"/>
                </a:solidFill>
                <a:latin typeface="Georgia"/>
                <a:cs typeface="Georgia"/>
              </a:rPr>
              <a:t> </a:t>
            </a:r>
            <a:r>
              <a:rPr sz="2400" spc="-6" dirty="0">
                <a:solidFill>
                  <a:srgbClr val="A3123E"/>
                </a:solidFill>
                <a:latin typeface="Georgia"/>
                <a:cs typeface="Georgia"/>
              </a:rPr>
              <a:t>Procedure</a:t>
            </a:r>
            <a:endParaRPr sz="2400" dirty="0">
              <a:latin typeface="Georgia"/>
              <a:cs typeface="Georgia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46FEE59-ABE3-BCF8-E667-D943D7372B43}"/>
              </a:ext>
            </a:extLst>
          </p:cNvPr>
          <p:cNvGrpSpPr/>
          <p:nvPr/>
        </p:nvGrpSpPr>
        <p:grpSpPr>
          <a:xfrm>
            <a:off x="1065727" y="281189"/>
            <a:ext cx="10549944" cy="4945930"/>
            <a:chOff x="3031324" y="84631"/>
            <a:chExt cx="6468959" cy="2881209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31324" y="779241"/>
              <a:ext cx="2448104" cy="218659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37117" y="583164"/>
              <a:ext cx="2446502" cy="1260468"/>
            </a:xfrm>
            <a:prstGeom prst="rect">
              <a:avLst/>
            </a:prstGeom>
          </p:spPr>
        </p:pic>
        <p:sp>
          <p:nvSpPr>
            <p:cNvPr id="8" name="object 8"/>
            <p:cNvSpPr txBox="1"/>
            <p:nvPr/>
          </p:nvSpPr>
          <p:spPr>
            <a:xfrm>
              <a:off x="5960555" y="84631"/>
              <a:ext cx="3539728" cy="482843"/>
            </a:xfrm>
            <a:prstGeom prst="rect">
              <a:avLst/>
            </a:prstGeom>
            <a:solidFill>
              <a:srgbClr val="E1EFD9"/>
            </a:solidFill>
          </p:spPr>
          <p:txBody>
            <a:bodyPr vert="horz" wrap="square" lIns="0" tIns="17502" rIns="0" bIns="0" rtlCol="0">
              <a:spAutoFit/>
            </a:bodyPr>
            <a:lstStyle/>
            <a:p>
              <a:pPr marL="51078">
                <a:spcBef>
                  <a:spcPts val="137"/>
                </a:spcBef>
              </a:pPr>
              <a:r>
                <a:rPr sz="1400" dirty="0">
                  <a:latin typeface="Calibri"/>
                  <a:cs typeface="Calibri"/>
                </a:rPr>
                <a:t>How</a:t>
              </a:r>
              <a:r>
                <a:rPr sz="1400" spc="-14" dirty="0">
                  <a:latin typeface="Calibri"/>
                  <a:cs typeface="Calibri"/>
                </a:rPr>
                <a:t> </a:t>
              </a:r>
              <a:r>
                <a:rPr sz="1400" dirty="0">
                  <a:latin typeface="Calibri"/>
                  <a:cs typeface="Calibri"/>
                </a:rPr>
                <a:t>to</a:t>
              </a:r>
              <a:r>
                <a:rPr sz="1400" spc="-25" dirty="0">
                  <a:latin typeface="Calibri"/>
                  <a:cs typeface="Calibri"/>
                </a:rPr>
                <a:t> </a:t>
              </a:r>
              <a:r>
                <a:rPr sz="1400" dirty="0">
                  <a:latin typeface="Calibri"/>
                  <a:cs typeface="Calibri"/>
                </a:rPr>
                <a:t>choose</a:t>
              </a:r>
              <a:r>
                <a:rPr sz="1400" spc="-14" dirty="0">
                  <a:latin typeface="Calibri"/>
                  <a:cs typeface="Calibri"/>
                </a:rPr>
                <a:t> </a:t>
              </a:r>
              <a:r>
                <a:rPr sz="1400" dirty="0">
                  <a:latin typeface="Calibri"/>
                  <a:cs typeface="Calibri"/>
                </a:rPr>
                <a:t>which</a:t>
              </a:r>
              <a:r>
                <a:rPr sz="1400" spc="-8" dirty="0">
                  <a:latin typeface="Calibri"/>
                  <a:cs typeface="Calibri"/>
                </a:rPr>
                <a:t> </a:t>
              </a:r>
              <a:r>
                <a:rPr sz="1400" dirty="0">
                  <a:latin typeface="Calibri"/>
                  <a:cs typeface="Calibri"/>
                </a:rPr>
                <a:t>nodes</a:t>
              </a:r>
              <a:r>
                <a:rPr sz="1400" spc="-20" dirty="0">
                  <a:latin typeface="Calibri"/>
                  <a:cs typeface="Calibri"/>
                </a:rPr>
                <a:t> </a:t>
              </a:r>
              <a:r>
                <a:rPr sz="1400" dirty="0">
                  <a:latin typeface="Calibri"/>
                  <a:cs typeface="Calibri"/>
                </a:rPr>
                <a:t>to</a:t>
              </a:r>
              <a:r>
                <a:rPr sz="1400" spc="-25" dirty="0">
                  <a:latin typeface="Calibri"/>
                  <a:cs typeface="Calibri"/>
                </a:rPr>
                <a:t> </a:t>
              </a:r>
              <a:r>
                <a:rPr sz="1400" dirty="0">
                  <a:latin typeface="Calibri"/>
                  <a:cs typeface="Calibri"/>
                </a:rPr>
                <a:t>be</a:t>
              </a:r>
              <a:r>
                <a:rPr sz="1400" spc="-11" dirty="0">
                  <a:latin typeface="Calibri"/>
                  <a:cs typeface="Calibri"/>
                </a:rPr>
                <a:t> </a:t>
              </a:r>
              <a:r>
                <a:rPr sz="1400" spc="-6" dirty="0">
                  <a:latin typeface="Calibri"/>
                  <a:cs typeface="Calibri"/>
                </a:rPr>
                <a:t>included?</a:t>
              </a:r>
              <a:endParaRPr sz="1400" dirty="0">
                <a:latin typeface="Calibri"/>
                <a:cs typeface="Calibri"/>
              </a:endParaRPr>
            </a:p>
            <a:p>
              <a:pPr marL="51078"/>
              <a:r>
                <a:rPr sz="1400" dirty="0">
                  <a:latin typeface="Calibri"/>
                  <a:cs typeface="Calibri"/>
                </a:rPr>
                <a:t>For</a:t>
              </a:r>
              <a:r>
                <a:rPr sz="1400" spc="-25" dirty="0">
                  <a:latin typeface="Calibri"/>
                  <a:cs typeface="Calibri"/>
                </a:rPr>
                <a:t> </a:t>
              </a:r>
              <a:r>
                <a:rPr sz="1400" dirty="0">
                  <a:latin typeface="Calibri"/>
                  <a:cs typeface="Calibri"/>
                </a:rPr>
                <a:t>each</a:t>
              </a:r>
              <a:r>
                <a:rPr sz="1400" spc="-11" dirty="0">
                  <a:latin typeface="Calibri"/>
                  <a:cs typeface="Calibri"/>
                </a:rPr>
                <a:t> </a:t>
              </a:r>
              <a:r>
                <a:rPr sz="1400" dirty="0">
                  <a:latin typeface="Calibri"/>
                  <a:cs typeface="Calibri"/>
                </a:rPr>
                <a:t>node</a:t>
              </a:r>
              <a:r>
                <a:rPr sz="1400" spc="-8" dirty="0">
                  <a:latin typeface="Calibri"/>
                  <a:cs typeface="Calibri"/>
                </a:rPr>
                <a:t> </a:t>
              </a:r>
              <a:r>
                <a:rPr sz="1400" dirty="0">
                  <a:latin typeface="Calibri"/>
                  <a:cs typeface="Calibri"/>
                </a:rPr>
                <a:t>find</a:t>
              </a:r>
              <a:r>
                <a:rPr sz="1400" spc="-6" dirty="0">
                  <a:latin typeface="Calibri"/>
                  <a:cs typeface="Calibri"/>
                </a:rPr>
                <a:t> np.random(0,1)</a:t>
              </a:r>
              <a:r>
                <a:rPr sz="1400" spc="-3" dirty="0">
                  <a:latin typeface="Calibri"/>
                  <a:cs typeface="Calibri"/>
                </a:rPr>
                <a:t> </a:t>
              </a:r>
              <a:r>
                <a:rPr sz="1400" dirty="0">
                  <a:latin typeface="Calibri"/>
                  <a:cs typeface="Calibri"/>
                </a:rPr>
                <a:t>if</a:t>
              </a:r>
              <a:r>
                <a:rPr sz="1400" spc="-20" dirty="0">
                  <a:latin typeface="Calibri"/>
                  <a:cs typeface="Calibri"/>
                </a:rPr>
                <a:t> </a:t>
              </a:r>
              <a:r>
                <a:rPr sz="1400" dirty="0">
                  <a:latin typeface="Calibri"/>
                  <a:cs typeface="Calibri"/>
                </a:rPr>
                <a:t>u</a:t>
              </a:r>
              <a:r>
                <a:rPr sz="1400" spc="-8" dirty="0">
                  <a:latin typeface="Calibri"/>
                  <a:cs typeface="Calibri"/>
                </a:rPr>
                <a:t> </a:t>
              </a:r>
              <a:r>
                <a:rPr sz="1400" dirty="0">
                  <a:latin typeface="Calibri"/>
                  <a:cs typeface="Calibri"/>
                </a:rPr>
                <a:t>get</a:t>
              </a:r>
              <a:r>
                <a:rPr sz="1400" spc="-20" dirty="0">
                  <a:latin typeface="Calibri"/>
                  <a:cs typeface="Calibri"/>
                </a:rPr>
                <a:t> </a:t>
              </a:r>
              <a:r>
                <a:rPr sz="1400" dirty="0">
                  <a:latin typeface="Calibri"/>
                  <a:cs typeface="Calibri"/>
                </a:rPr>
                <a:t>a</a:t>
              </a:r>
              <a:r>
                <a:rPr sz="1400" spc="-20" dirty="0">
                  <a:latin typeface="Calibri"/>
                  <a:cs typeface="Calibri"/>
                </a:rPr>
                <a:t> </a:t>
              </a:r>
              <a:r>
                <a:rPr sz="1400" dirty="0">
                  <a:latin typeface="Calibri"/>
                  <a:cs typeface="Calibri"/>
                </a:rPr>
                <a:t>value</a:t>
              </a:r>
              <a:r>
                <a:rPr sz="1400" spc="-8" dirty="0">
                  <a:latin typeface="Calibri"/>
                  <a:cs typeface="Calibri"/>
                </a:rPr>
                <a:t> </a:t>
              </a:r>
              <a:r>
                <a:rPr sz="1400" dirty="0">
                  <a:latin typeface="Calibri"/>
                  <a:cs typeface="Calibri"/>
                </a:rPr>
                <a:t>&lt;0.5</a:t>
              </a:r>
              <a:r>
                <a:rPr sz="1400" spc="-17" dirty="0">
                  <a:latin typeface="Calibri"/>
                  <a:cs typeface="Calibri"/>
                </a:rPr>
                <a:t> </a:t>
              </a:r>
              <a:r>
                <a:rPr sz="1400" dirty="0">
                  <a:latin typeface="Calibri"/>
                  <a:cs typeface="Calibri"/>
                </a:rPr>
                <a:t>drop</a:t>
              </a:r>
              <a:r>
                <a:rPr sz="1400" spc="-17" dirty="0">
                  <a:latin typeface="Calibri"/>
                  <a:cs typeface="Calibri"/>
                </a:rPr>
                <a:t> </a:t>
              </a:r>
              <a:r>
                <a:rPr sz="1400" spc="-14" dirty="0">
                  <a:latin typeface="Calibri"/>
                  <a:cs typeface="Calibri"/>
                </a:rPr>
                <a:t>the</a:t>
              </a:r>
              <a:endParaRPr sz="1400" dirty="0">
                <a:latin typeface="Calibri"/>
                <a:cs typeface="Calibri"/>
              </a:endParaRPr>
            </a:p>
            <a:p>
              <a:pPr marL="51078"/>
              <a:r>
                <a:rPr sz="1400" dirty="0">
                  <a:latin typeface="Calibri"/>
                  <a:cs typeface="Calibri"/>
                </a:rPr>
                <a:t>node.</a:t>
              </a:r>
              <a:r>
                <a:rPr sz="1400" spc="-23" dirty="0">
                  <a:latin typeface="Calibri"/>
                  <a:cs typeface="Calibri"/>
                </a:rPr>
                <a:t> </a:t>
              </a:r>
              <a:r>
                <a:rPr sz="1400" dirty="0">
                  <a:latin typeface="Calibri"/>
                  <a:cs typeface="Calibri"/>
                </a:rPr>
                <a:t>If</a:t>
              </a:r>
              <a:r>
                <a:rPr sz="1400" spc="-23" dirty="0">
                  <a:latin typeface="Calibri"/>
                  <a:cs typeface="Calibri"/>
                </a:rPr>
                <a:t> </a:t>
              </a:r>
              <a:r>
                <a:rPr sz="1400" dirty="0">
                  <a:latin typeface="Calibri"/>
                  <a:cs typeface="Calibri"/>
                </a:rPr>
                <a:t>u</a:t>
              </a:r>
              <a:r>
                <a:rPr sz="1400" spc="-14" dirty="0">
                  <a:latin typeface="Calibri"/>
                  <a:cs typeface="Calibri"/>
                </a:rPr>
                <a:t> </a:t>
              </a:r>
              <a:r>
                <a:rPr sz="1400" dirty="0">
                  <a:latin typeface="Calibri"/>
                  <a:cs typeface="Calibri"/>
                </a:rPr>
                <a:t>get</a:t>
              </a:r>
              <a:r>
                <a:rPr sz="1400" spc="-20" dirty="0">
                  <a:latin typeface="Calibri"/>
                  <a:cs typeface="Calibri"/>
                </a:rPr>
                <a:t> </a:t>
              </a:r>
              <a:r>
                <a:rPr sz="1400" dirty="0">
                  <a:latin typeface="Calibri"/>
                  <a:cs typeface="Calibri"/>
                </a:rPr>
                <a:t>value&gt;0.5</a:t>
              </a:r>
              <a:r>
                <a:rPr sz="1400" spc="-23" dirty="0">
                  <a:latin typeface="Calibri"/>
                  <a:cs typeface="Calibri"/>
                </a:rPr>
                <a:t> </a:t>
              </a:r>
              <a:r>
                <a:rPr sz="1400" dirty="0">
                  <a:latin typeface="Calibri"/>
                  <a:cs typeface="Calibri"/>
                </a:rPr>
                <a:t>include</a:t>
              </a:r>
              <a:r>
                <a:rPr sz="1400" spc="-8" dirty="0">
                  <a:latin typeface="Calibri"/>
                  <a:cs typeface="Calibri"/>
                </a:rPr>
                <a:t> </a:t>
              </a:r>
              <a:r>
                <a:rPr sz="1400" dirty="0">
                  <a:latin typeface="Calibri"/>
                  <a:cs typeface="Calibri"/>
                </a:rPr>
                <a:t>the</a:t>
              </a:r>
              <a:r>
                <a:rPr sz="1400" spc="-23" dirty="0">
                  <a:latin typeface="Calibri"/>
                  <a:cs typeface="Calibri"/>
                </a:rPr>
                <a:t> </a:t>
              </a:r>
              <a:r>
                <a:rPr sz="1400" spc="-11" dirty="0">
                  <a:latin typeface="Calibri"/>
                  <a:cs typeface="Calibri"/>
                </a:rPr>
                <a:t>node</a:t>
              </a:r>
              <a:endParaRPr sz="1400" dirty="0">
                <a:latin typeface="Calibri"/>
                <a:cs typeface="Calibri"/>
              </a:endParaRPr>
            </a:p>
          </p:txBody>
        </p:sp>
        <p:sp>
          <p:nvSpPr>
            <p:cNvPr id="9" name="object 9"/>
            <p:cNvSpPr txBox="1"/>
            <p:nvPr/>
          </p:nvSpPr>
          <p:spPr>
            <a:xfrm>
              <a:off x="7121859" y="1860447"/>
              <a:ext cx="2179915" cy="249227"/>
            </a:xfrm>
            <a:prstGeom prst="rect">
              <a:avLst/>
            </a:prstGeom>
          </p:spPr>
          <p:txBody>
            <a:bodyPr vert="horz" wrap="square" lIns="0" tIns="6787" rIns="0" bIns="0" rtlCol="0">
              <a:spAutoFit/>
            </a:bodyPr>
            <a:lstStyle/>
            <a:p>
              <a:pPr marL="7144">
                <a:spcBef>
                  <a:spcPts val="53"/>
                </a:spcBef>
              </a:pPr>
              <a:r>
                <a:rPr sz="1575" b="1" spc="-135" dirty="0">
                  <a:solidFill>
                    <a:srgbClr val="C00000"/>
                  </a:solidFill>
                  <a:latin typeface="Arial"/>
                  <a:cs typeface="Arial"/>
                </a:rPr>
                <a:t>Weights</a:t>
              </a:r>
              <a:r>
                <a:rPr sz="1575" b="1" spc="-23" dirty="0">
                  <a:solidFill>
                    <a:srgbClr val="C00000"/>
                  </a:solidFill>
                  <a:latin typeface="Arial"/>
                  <a:cs typeface="Arial"/>
                </a:rPr>
                <a:t> </a:t>
              </a:r>
              <a:r>
                <a:rPr sz="1575" b="1" spc="-113" dirty="0">
                  <a:solidFill>
                    <a:srgbClr val="C00000"/>
                  </a:solidFill>
                  <a:latin typeface="Arial"/>
                  <a:cs typeface="Arial"/>
                </a:rPr>
                <a:t>are</a:t>
              </a:r>
              <a:r>
                <a:rPr sz="1575" b="1" spc="-23" dirty="0">
                  <a:solidFill>
                    <a:srgbClr val="C00000"/>
                  </a:solidFill>
                  <a:latin typeface="Arial"/>
                  <a:cs typeface="Arial"/>
                </a:rPr>
                <a:t> </a:t>
              </a:r>
              <a:r>
                <a:rPr sz="1575" b="1" spc="-124" dirty="0">
                  <a:solidFill>
                    <a:srgbClr val="C00000"/>
                  </a:solidFill>
                  <a:latin typeface="Arial"/>
                  <a:cs typeface="Arial"/>
                </a:rPr>
                <a:t>being</a:t>
              </a:r>
              <a:r>
                <a:rPr sz="1575" b="1" spc="-23" dirty="0">
                  <a:solidFill>
                    <a:srgbClr val="C00000"/>
                  </a:solidFill>
                  <a:latin typeface="Arial"/>
                  <a:cs typeface="Arial"/>
                </a:rPr>
                <a:t> </a:t>
              </a:r>
              <a:r>
                <a:rPr sz="1575" b="1" spc="-98" dirty="0">
                  <a:solidFill>
                    <a:srgbClr val="C00000"/>
                  </a:solidFill>
                  <a:latin typeface="Arial"/>
                  <a:cs typeface="Arial"/>
                </a:rPr>
                <a:t>shared!</a:t>
              </a:r>
              <a:endParaRPr sz="1575">
                <a:latin typeface="Arial"/>
                <a:cs typeface="Arial"/>
              </a:endParaRPr>
            </a:p>
          </p:txBody>
        </p:sp>
      </p:grpSp>
      <p:pic>
        <p:nvPicPr>
          <p:cNvPr id="2" name="Picture 1" descr="A diagram of a network&#10;&#10;AI-generated content may be incorrect.">
            <a:extLst>
              <a:ext uri="{FF2B5EF4-FFF2-40B4-BE49-F238E27FC236}">
                <a16:creationId xmlns:a16="http://schemas.microsoft.com/office/drawing/2014/main" id="{9E60F5DB-8993-BBE3-0E1D-B94986B4A2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8904" y="3754258"/>
            <a:ext cx="4894106" cy="2279427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71499" y="392389"/>
            <a:ext cx="11209376" cy="376546"/>
          </a:xfrm>
          <a:prstGeom prst="rect">
            <a:avLst/>
          </a:prstGeom>
        </p:spPr>
        <p:txBody>
          <a:bodyPr vert="horz" wrap="square" lIns="0" tIns="7144" rIns="0" bIns="0" rtlCol="0" anchor="ctr">
            <a:spAutoFit/>
          </a:bodyPr>
          <a:lstStyle/>
          <a:p>
            <a:pPr marL="7144">
              <a:lnSpc>
                <a:spcPct val="100000"/>
              </a:lnSpc>
              <a:spcBef>
                <a:spcPts val="56"/>
              </a:spcBef>
            </a:pPr>
            <a:r>
              <a:rPr sz="2400" spc="-163" dirty="0"/>
              <a:t>Using</a:t>
            </a:r>
            <a:r>
              <a:rPr sz="2400" spc="-53" dirty="0"/>
              <a:t> </a:t>
            </a:r>
            <a:r>
              <a:rPr sz="2400" spc="-166" dirty="0"/>
              <a:t>drop</a:t>
            </a:r>
            <a:r>
              <a:rPr sz="2400" spc="-56" dirty="0"/>
              <a:t> </a:t>
            </a:r>
            <a:r>
              <a:rPr sz="2400" spc="-152" dirty="0"/>
              <a:t>out</a:t>
            </a:r>
            <a:r>
              <a:rPr sz="2400" spc="-51" dirty="0"/>
              <a:t> </a:t>
            </a:r>
            <a:r>
              <a:rPr sz="2400" spc="-107" dirty="0"/>
              <a:t>at</a:t>
            </a:r>
            <a:r>
              <a:rPr sz="2400" spc="-42" dirty="0"/>
              <a:t> </a:t>
            </a:r>
            <a:r>
              <a:rPr sz="2400" spc="-110" dirty="0"/>
              <a:t>test</a:t>
            </a:r>
            <a:r>
              <a:rPr sz="2400" spc="-62" dirty="0"/>
              <a:t> </a:t>
            </a:r>
            <a:r>
              <a:rPr sz="2400" spc="-76" dirty="0"/>
              <a:t>time</a:t>
            </a:r>
            <a:endParaRPr sz="240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BAB8A9F-DFAA-C4B4-6544-9399E766C88F}"/>
              </a:ext>
            </a:extLst>
          </p:cNvPr>
          <p:cNvGrpSpPr/>
          <p:nvPr/>
        </p:nvGrpSpPr>
        <p:grpSpPr>
          <a:xfrm>
            <a:off x="1295400" y="1371600"/>
            <a:ext cx="9418675" cy="4724400"/>
            <a:chOff x="2955893" y="79724"/>
            <a:chExt cx="6510814" cy="3422999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37667" y="766381"/>
              <a:ext cx="5101266" cy="1291233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96610" y="79724"/>
              <a:ext cx="2572160" cy="599862"/>
            </a:xfrm>
            <a:prstGeom prst="rect">
              <a:avLst/>
            </a:prstGeom>
          </p:spPr>
        </p:pic>
        <p:sp>
          <p:nvSpPr>
            <p:cNvPr id="8" name="object 8"/>
            <p:cNvSpPr txBox="1"/>
            <p:nvPr/>
          </p:nvSpPr>
          <p:spPr>
            <a:xfrm>
              <a:off x="2955893" y="2187702"/>
              <a:ext cx="6510814" cy="490712"/>
            </a:xfrm>
            <a:prstGeom prst="rect">
              <a:avLst/>
            </a:prstGeom>
            <a:solidFill>
              <a:srgbClr val="FAE4D5"/>
            </a:solidFill>
          </p:spPr>
          <p:txBody>
            <a:bodyPr vert="horz" wrap="square" lIns="0" tIns="22860" rIns="0" bIns="0" rtlCol="0">
              <a:spAutoFit/>
            </a:bodyPr>
            <a:lstStyle/>
            <a:p>
              <a:pPr marL="51435" marR="107871">
                <a:spcBef>
                  <a:spcPts val="180"/>
                </a:spcBef>
                <a:tabLst>
                  <a:tab pos="1021199" algn="l"/>
                </a:tabLst>
              </a:pPr>
              <a:r>
                <a:rPr sz="1013" spc="-101" dirty="0">
                  <a:latin typeface="Tahoma"/>
                  <a:cs typeface="Tahoma"/>
                </a:rPr>
                <a:t>It</a:t>
              </a:r>
              <a:r>
                <a:rPr sz="1013" spc="-28" dirty="0">
                  <a:latin typeface="Tahoma"/>
                  <a:cs typeface="Tahoma"/>
                </a:rPr>
                <a:t> </a:t>
              </a:r>
              <a:r>
                <a:rPr sz="1013" dirty="0">
                  <a:latin typeface="Tahoma"/>
                  <a:cs typeface="Tahoma"/>
                </a:rPr>
                <a:t>is</a:t>
              </a:r>
              <a:r>
                <a:rPr sz="1013" spc="-25" dirty="0">
                  <a:latin typeface="Tahoma"/>
                  <a:cs typeface="Tahoma"/>
                </a:rPr>
                <a:t> </a:t>
              </a:r>
              <a:r>
                <a:rPr sz="1013" spc="-53" dirty="0">
                  <a:latin typeface="Tahoma"/>
                  <a:cs typeface="Tahoma"/>
                </a:rPr>
                <a:t>computationally</a:t>
              </a:r>
              <a:r>
                <a:rPr sz="1013" spc="-11" dirty="0">
                  <a:latin typeface="Tahoma"/>
                  <a:cs typeface="Tahoma"/>
                </a:rPr>
                <a:t> </a:t>
              </a:r>
              <a:r>
                <a:rPr sz="1013" spc="-51" dirty="0">
                  <a:latin typeface="Tahoma"/>
                  <a:cs typeface="Tahoma"/>
                </a:rPr>
                <a:t>expensive</a:t>
              </a:r>
              <a:r>
                <a:rPr sz="1013" spc="-23" dirty="0">
                  <a:latin typeface="Tahoma"/>
                  <a:cs typeface="Tahoma"/>
                </a:rPr>
                <a:t> </a:t>
              </a:r>
              <a:r>
                <a:rPr sz="1013" spc="-56" dirty="0">
                  <a:latin typeface="Tahoma"/>
                  <a:cs typeface="Tahoma"/>
                </a:rPr>
                <a:t>to</a:t>
              </a:r>
              <a:r>
                <a:rPr sz="1013" spc="-25" dirty="0">
                  <a:latin typeface="Tahoma"/>
                  <a:cs typeface="Tahoma"/>
                </a:rPr>
                <a:t> </a:t>
              </a:r>
              <a:r>
                <a:rPr sz="1013" spc="-68" dirty="0">
                  <a:latin typeface="Tahoma"/>
                  <a:cs typeface="Tahoma"/>
                </a:rPr>
                <a:t>get</a:t>
              </a:r>
              <a:r>
                <a:rPr sz="1013" spc="-17" dirty="0">
                  <a:latin typeface="Tahoma"/>
                  <a:cs typeface="Tahoma"/>
                </a:rPr>
                <a:t> </a:t>
              </a:r>
              <a:r>
                <a:rPr sz="1013" spc="-62" dirty="0">
                  <a:latin typeface="Tahoma"/>
                  <a:cs typeface="Tahoma"/>
                </a:rPr>
                <a:t>the</a:t>
              </a:r>
              <a:r>
                <a:rPr sz="1013" spc="-20" dirty="0">
                  <a:latin typeface="Tahoma"/>
                  <a:cs typeface="Tahoma"/>
                </a:rPr>
                <a:t> </a:t>
              </a:r>
              <a:r>
                <a:rPr sz="1013" spc="-62" dirty="0">
                  <a:latin typeface="Tahoma"/>
                  <a:cs typeface="Tahoma"/>
                </a:rPr>
                <a:t>output</a:t>
              </a:r>
              <a:r>
                <a:rPr sz="1013" spc="-20" dirty="0">
                  <a:latin typeface="Tahoma"/>
                  <a:cs typeface="Tahoma"/>
                </a:rPr>
                <a:t> </a:t>
              </a:r>
              <a:r>
                <a:rPr sz="1013" spc="-45" dirty="0">
                  <a:latin typeface="Tahoma"/>
                  <a:cs typeface="Tahoma"/>
                </a:rPr>
                <a:t>of</a:t>
              </a:r>
              <a:r>
                <a:rPr sz="1013" spc="-28" dirty="0">
                  <a:latin typeface="Tahoma"/>
                  <a:cs typeface="Tahoma"/>
                </a:rPr>
                <a:t> </a:t>
              </a:r>
              <a:r>
                <a:rPr sz="1013" spc="-48" dirty="0">
                  <a:latin typeface="Tahoma"/>
                  <a:cs typeface="Tahoma"/>
                </a:rPr>
                <a:t>all</a:t>
              </a:r>
              <a:r>
                <a:rPr sz="1013" spc="-23" dirty="0">
                  <a:latin typeface="Tahoma"/>
                  <a:cs typeface="Tahoma"/>
                </a:rPr>
                <a:t> </a:t>
              </a:r>
              <a:r>
                <a:rPr sz="1013" spc="-64" dirty="0">
                  <a:latin typeface="Tahoma"/>
                  <a:cs typeface="Tahoma"/>
                </a:rPr>
                <a:t>network</a:t>
              </a:r>
              <a:r>
                <a:rPr sz="1013" spc="-25" dirty="0">
                  <a:latin typeface="Tahoma"/>
                  <a:cs typeface="Tahoma"/>
                </a:rPr>
                <a:t> </a:t>
              </a:r>
              <a:r>
                <a:rPr sz="1013" spc="-70" dirty="0">
                  <a:latin typeface="Tahoma"/>
                  <a:cs typeface="Tahoma"/>
                </a:rPr>
                <a:t>and</a:t>
              </a:r>
              <a:r>
                <a:rPr sz="1013" spc="-31" dirty="0">
                  <a:latin typeface="Tahoma"/>
                  <a:cs typeface="Tahoma"/>
                </a:rPr>
                <a:t> </a:t>
              </a:r>
              <a:r>
                <a:rPr sz="1013" spc="-70" dirty="0">
                  <a:latin typeface="Tahoma"/>
                  <a:cs typeface="Tahoma"/>
                </a:rPr>
                <a:t>aggregate.</a:t>
              </a:r>
              <a:r>
                <a:rPr sz="1013" spc="-25" dirty="0">
                  <a:latin typeface="Tahoma"/>
                  <a:cs typeface="Tahoma"/>
                </a:rPr>
                <a:t> </a:t>
              </a:r>
              <a:r>
                <a:rPr sz="1013" spc="-62" dirty="0">
                  <a:latin typeface="Tahoma"/>
                  <a:cs typeface="Tahoma"/>
                </a:rPr>
                <a:t>Each</a:t>
              </a:r>
              <a:r>
                <a:rPr sz="1013" spc="-28" dirty="0">
                  <a:latin typeface="Tahoma"/>
                  <a:cs typeface="Tahoma"/>
                </a:rPr>
                <a:t> </a:t>
              </a:r>
              <a:r>
                <a:rPr sz="1013" spc="-62" dirty="0">
                  <a:latin typeface="Tahoma"/>
                  <a:cs typeface="Tahoma"/>
                </a:rPr>
                <a:t>node</a:t>
              </a:r>
              <a:r>
                <a:rPr sz="1013" spc="-25" dirty="0">
                  <a:latin typeface="Tahoma"/>
                  <a:cs typeface="Tahoma"/>
                </a:rPr>
                <a:t> </a:t>
              </a:r>
              <a:r>
                <a:rPr sz="1013" spc="-37" dirty="0">
                  <a:latin typeface="Tahoma"/>
                  <a:cs typeface="Tahoma"/>
                </a:rPr>
                <a:t>will</a:t>
              </a:r>
              <a:r>
                <a:rPr sz="1013" spc="-20" dirty="0">
                  <a:latin typeface="Tahoma"/>
                  <a:cs typeface="Tahoma"/>
                </a:rPr>
                <a:t> </a:t>
              </a:r>
              <a:r>
                <a:rPr sz="1013" spc="-64" dirty="0">
                  <a:latin typeface="Tahoma"/>
                  <a:cs typeface="Tahoma"/>
                </a:rPr>
                <a:t>be</a:t>
              </a:r>
              <a:r>
                <a:rPr sz="1013" spc="-28" dirty="0">
                  <a:latin typeface="Tahoma"/>
                  <a:cs typeface="Tahoma"/>
                </a:rPr>
                <a:t> </a:t>
              </a:r>
              <a:r>
                <a:rPr sz="1013" spc="-53" dirty="0">
                  <a:latin typeface="Tahoma"/>
                  <a:cs typeface="Tahoma"/>
                </a:rPr>
                <a:t>present</a:t>
              </a:r>
              <a:r>
                <a:rPr sz="1013" spc="-17" dirty="0">
                  <a:latin typeface="Tahoma"/>
                  <a:cs typeface="Tahoma"/>
                </a:rPr>
                <a:t> </a:t>
              </a:r>
              <a:r>
                <a:rPr sz="1013" spc="-62" dirty="0">
                  <a:latin typeface="Tahoma"/>
                  <a:cs typeface="Tahoma"/>
                </a:rPr>
                <a:t>with</a:t>
              </a:r>
              <a:r>
                <a:rPr sz="1013" spc="-25" dirty="0">
                  <a:latin typeface="Tahoma"/>
                  <a:cs typeface="Tahoma"/>
                </a:rPr>
                <a:t> </a:t>
              </a:r>
              <a:r>
                <a:rPr sz="1013" spc="-90" dirty="0">
                  <a:latin typeface="Tahoma"/>
                  <a:cs typeface="Tahoma"/>
                </a:rPr>
                <a:t>a</a:t>
              </a:r>
              <a:r>
                <a:rPr sz="1013" spc="-31" dirty="0">
                  <a:latin typeface="Tahoma"/>
                  <a:cs typeface="Tahoma"/>
                </a:rPr>
                <a:t> </a:t>
              </a:r>
              <a:r>
                <a:rPr sz="1013" spc="-51" dirty="0">
                  <a:latin typeface="Tahoma"/>
                  <a:cs typeface="Tahoma"/>
                </a:rPr>
                <a:t>probability</a:t>
              </a:r>
              <a:r>
                <a:rPr sz="1013" spc="17" dirty="0">
                  <a:latin typeface="Tahoma"/>
                  <a:cs typeface="Tahoma"/>
                </a:rPr>
                <a:t> </a:t>
              </a:r>
              <a:r>
                <a:rPr sz="1013" spc="-28" dirty="0">
                  <a:latin typeface="Tahoma"/>
                  <a:cs typeface="Tahoma"/>
                </a:rPr>
                <a:t>p </a:t>
              </a:r>
              <a:r>
                <a:rPr sz="1013" spc="-56" dirty="0">
                  <a:latin typeface="Tahoma"/>
                  <a:cs typeface="Tahoma"/>
                </a:rPr>
                <a:t>Hence</a:t>
              </a:r>
              <a:r>
                <a:rPr sz="1013" spc="-23" dirty="0">
                  <a:latin typeface="Tahoma"/>
                  <a:cs typeface="Tahoma"/>
                </a:rPr>
                <a:t> </a:t>
              </a:r>
              <a:r>
                <a:rPr sz="1013" spc="-42" dirty="0">
                  <a:latin typeface="Tahoma"/>
                  <a:cs typeface="Tahoma"/>
                </a:rPr>
                <a:t>in</a:t>
              </a:r>
              <a:r>
                <a:rPr sz="1013" spc="-25" dirty="0">
                  <a:latin typeface="Tahoma"/>
                  <a:cs typeface="Tahoma"/>
                </a:rPr>
                <a:t> </a:t>
              </a:r>
              <a:r>
                <a:rPr sz="1013" spc="-6" dirty="0">
                  <a:latin typeface="Tahoma"/>
                  <a:cs typeface="Tahoma"/>
                </a:rPr>
                <a:t>testing,</a:t>
              </a:r>
              <a:r>
                <a:rPr sz="1013" dirty="0">
                  <a:latin typeface="Tahoma"/>
                  <a:cs typeface="Tahoma"/>
                </a:rPr>
                <a:t>	</a:t>
              </a:r>
              <a:r>
                <a:rPr sz="1013" spc="-76" dirty="0">
                  <a:latin typeface="Tahoma"/>
                  <a:cs typeface="Tahoma"/>
                </a:rPr>
                <a:t>we</a:t>
              </a:r>
              <a:r>
                <a:rPr sz="1013" spc="-23" dirty="0">
                  <a:latin typeface="Tahoma"/>
                  <a:cs typeface="Tahoma"/>
                </a:rPr>
                <a:t> </a:t>
              </a:r>
              <a:r>
                <a:rPr sz="1013" spc="-37" dirty="0">
                  <a:latin typeface="Tahoma"/>
                  <a:cs typeface="Tahoma"/>
                </a:rPr>
                <a:t>scale</a:t>
              </a:r>
              <a:r>
                <a:rPr sz="1013" spc="-23" dirty="0">
                  <a:latin typeface="Tahoma"/>
                  <a:cs typeface="Tahoma"/>
                </a:rPr>
                <a:t> </a:t>
              </a:r>
              <a:r>
                <a:rPr sz="1013" spc="-59" dirty="0">
                  <a:latin typeface="Tahoma"/>
                  <a:cs typeface="Tahoma"/>
                </a:rPr>
                <a:t>up</a:t>
              </a:r>
              <a:r>
                <a:rPr sz="1013" spc="-31" dirty="0">
                  <a:latin typeface="Tahoma"/>
                  <a:cs typeface="Tahoma"/>
                </a:rPr>
                <a:t> </a:t>
              </a:r>
              <a:r>
                <a:rPr sz="1013" spc="-62" dirty="0">
                  <a:latin typeface="Tahoma"/>
                  <a:cs typeface="Tahoma"/>
                </a:rPr>
                <a:t>output</a:t>
              </a:r>
              <a:r>
                <a:rPr sz="1013" spc="-20" dirty="0">
                  <a:latin typeface="Tahoma"/>
                  <a:cs typeface="Tahoma"/>
                </a:rPr>
                <a:t> </a:t>
              </a:r>
              <a:r>
                <a:rPr sz="1013" spc="-45" dirty="0">
                  <a:latin typeface="Tahoma"/>
                  <a:cs typeface="Tahoma"/>
                </a:rPr>
                <a:t>of</a:t>
              </a:r>
              <a:r>
                <a:rPr sz="1013" spc="-20" dirty="0">
                  <a:latin typeface="Tahoma"/>
                  <a:cs typeface="Tahoma"/>
                </a:rPr>
                <a:t> </a:t>
              </a:r>
              <a:r>
                <a:rPr sz="1013" spc="-59" dirty="0">
                  <a:latin typeface="Tahoma"/>
                  <a:cs typeface="Tahoma"/>
                </a:rPr>
                <a:t>each</a:t>
              </a:r>
              <a:r>
                <a:rPr sz="1013" spc="-37" dirty="0">
                  <a:latin typeface="Tahoma"/>
                  <a:cs typeface="Tahoma"/>
                </a:rPr>
                <a:t> </a:t>
              </a:r>
              <a:r>
                <a:rPr sz="1013" spc="-56" dirty="0">
                  <a:latin typeface="Tahoma"/>
                  <a:cs typeface="Tahoma"/>
                </a:rPr>
                <a:t>neuron</a:t>
              </a:r>
              <a:r>
                <a:rPr sz="1013" spc="-28" dirty="0">
                  <a:latin typeface="Tahoma"/>
                  <a:cs typeface="Tahoma"/>
                </a:rPr>
                <a:t> </a:t>
              </a:r>
              <a:r>
                <a:rPr sz="1013" spc="-59" dirty="0">
                  <a:latin typeface="Tahoma"/>
                  <a:cs typeface="Tahoma"/>
                </a:rPr>
                <a:t>by</a:t>
              </a:r>
              <a:r>
                <a:rPr sz="1013" spc="-25" dirty="0">
                  <a:latin typeface="Tahoma"/>
                  <a:cs typeface="Tahoma"/>
                </a:rPr>
                <a:t> </a:t>
              </a:r>
              <a:r>
                <a:rPr sz="1013" spc="-56" dirty="0">
                  <a:latin typeface="Tahoma"/>
                  <a:cs typeface="Tahoma"/>
                </a:rPr>
                <a:t>p</a:t>
              </a:r>
              <a:r>
                <a:rPr sz="1013" spc="-25" dirty="0">
                  <a:latin typeface="Tahoma"/>
                  <a:cs typeface="Tahoma"/>
                </a:rPr>
                <a:t> </a:t>
              </a:r>
              <a:r>
                <a:rPr sz="1013" dirty="0">
                  <a:latin typeface="Tahoma"/>
                  <a:cs typeface="Tahoma"/>
                </a:rPr>
                <a:t>so</a:t>
              </a:r>
              <a:r>
                <a:rPr sz="1013" spc="-14" dirty="0">
                  <a:latin typeface="Tahoma"/>
                  <a:cs typeface="Tahoma"/>
                </a:rPr>
                <a:t> </a:t>
              </a:r>
              <a:r>
                <a:rPr sz="1013" spc="-70" dirty="0">
                  <a:latin typeface="Tahoma"/>
                  <a:cs typeface="Tahoma"/>
                </a:rPr>
                <a:t>that</a:t>
              </a:r>
              <a:r>
                <a:rPr sz="1013" spc="-20" dirty="0">
                  <a:latin typeface="Tahoma"/>
                  <a:cs typeface="Tahoma"/>
                </a:rPr>
                <a:t> </a:t>
              </a:r>
              <a:r>
                <a:rPr sz="1013" spc="-64" dirty="0">
                  <a:latin typeface="Tahoma"/>
                  <a:cs typeface="Tahoma"/>
                </a:rPr>
                <a:t>the</a:t>
              </a:r>
              <a:r>
                <a:rPr sz="1013" spc="-28" dirty="0">
                  <a:latin typeface="Tahoma"/>
                  <a:cs typeface="Tahoma"/>
                </a:rPr>
                <a:t> </a:t>
              </a:r>
              <a:r>
                <a:rPr sz="1013" spc="-51" dirty="0">
                  <a:latin typeface="Tahoma"/>
                  <a:cs typeface="Tahoma"/>
                </a:rPr>
                <a:t>contribution</a:t>
              </a:r>
              <a:r>
                <a:rPr sz="1013" spc="-20" dirty="0">
                  <a:latin typeface="Tahoma"/>
                  <a:cs typeface="Tahoma"/>
                </a:rPr>
                <a:t> </a:t>
              </a:r>
              <a:r>
                <a:rPr sz="1013" spc="-45" dirty="0">
                  <a:latin typeface="Tahoma"/>
                  <a:cs typeface="Tahoma"/>
                </a:rPr>
                <a:t>of</a:t>
              </a:r>
              <a:r>
                <a:rPr sz="1013" spc="-28" dirty="0">
                  <a:latin typeface="Tahoma"/>
                  <a:cs typeface="Tahoma"/>
                </a:rPr>
                <a:t> </a:t>
              </a:r>
              <a:r>
                <a:rPr sz="1013" spc="-70" dirty="0">
                  <a:latin typeface="Tahoma"/>
                  <a:cs typeface="Tahoma"/>
                </a:rPr>
                <a:t>that</a:t>
              </a:r>
              <a:r>
                <a:rPr sz="1013" spc="-20" dirty="0">
                  <a:latin typeface="Tahoma"/>
                  <a:cs typeface="Tahoma"/>
                </a:rPr>
                <a:t> </a:t>
              </a:r>
              <a:r>
                <a:rPr sz="1013" spc="-62" dirty="0">
                  <a:latin typeface="Tahoma"/>
                  <a:cs typeface="Tahoma"/>
                </a:rPr>
                <a:t>node</a:t>
              </a:r>
              <a:r>
                <a:rPr sz="1013" spc="-31" dirty="0">
                  <a:latin typeface="Tahoma"/>
                  <a:cs typeface="Tahoma"/>
                </a:rPr>
                <a:t> </a:t>
              </a:r>
              <a:r>
                <a:rPr sz="1013" spc="-56" dirty="0">
                  <a:latin typeface="Tahoma"/>
                  <a:cs typeface="Tahoma"/>
                </a:rPr>
                <a:t>towards</a:t>
              </a:r>
              <a:r>
                <a:rPr sz="1013" spc="-20" dirty="0">
                  <a:latin typeface="Tahoma"/>
                  <a:cs typeface="Tahoma"/>
                </a:rPr>
                <a:t> </a:t>
              </a:r>
              <a:r>
                <a:rPr sz="1013" spc="-64" dirty="0">
                  <a:latin typeface="Tahoma"/>
                  <a:cs typeface="Tahoma"/>
                </a:rPr>
                <a:t>the</a:t>
              </a:r>
              <a:r>
                <a:rPr sz="1013" spc="-28" dirty="0">
                  <a:latin typeface="Tahoma"/>
                  <a:cs typeface="Tahoma"/>
                </a:rPr>
                <a:t> </a:t>
              </a:r>
              <a:r>
                <a:rPr sz="1013" spc="-62" dirty="0">
                  <a:latin typeface="Tahoma"/>
                  <a:cs typeface="Tahoma"/>
                </a:rPr>
                <a:t>output</a:t>
              </a:r>
              <a:r>
                <a:rPr sz="1013" spc="-20" dirty="0">
                  <a:latin typeface="Tahoma"/>
                  <a:cs typeface="Tahoma"/>
                </a:rPr>
                <a:t> </a:t>
              </a:r>
              <a:r>
                <a:rPr sz="1013" spc="-53" dirty="0">
                  <a:latin typeface="Tahoma"/>
                  <a:cs typeface="Tahoma"/>
                </a:rPr>
                <a:t>can</a:t>
              </a:r>
              <a:r>
                <a:rPr sz="1013" spc="-31" dirty="0">
                  <a:latin typeface="Tahoma"/>
                  <a:cs typeface="Tahoma"/>
                </a:rPr>
                <a:t> </a:t>
              </a:r>
              <a:r>
                <a:rPr sz="1013" spc="-14" dirty="0">
                  <a:latin typeface="Tahoma"/>
                  <a:cs typeface="Tahoma"/>
                </a:rPr>
                <a:t>be </a:t>
              </a:r>
              <a:r>
                <a:rPr sz="1013" spc="-51" dirty="0">
                  <a:latin typeface="Tahoma"/>
                  <a:cs typeface="Tahoma"/>
                </a:rPr>
                <a:t>controlled.</a:t>
              </a:r>
              <a:r>
                <a:rPr sz="1013" spc="-6" dirty="0">
                  <a:latin typeface="Tahoma"/>
                  <a:cs typeface="Tahoma"/>
                </a:rPr>
                <a:t> </a:t>
              </a:r>
              <a:r>
                <a:rPr sz="1013" spc="-59" dirty="0">
                  <a:latin typeface="Tahoma"/>
                  <a:cs typeface="Tahoma"/>
                </a:rPr>
                <a:t>Hence</a:t>
              </a:r>
              <a:r>
                <a:rPr sz="1013" spc="-8" dirty="0">
                  <a:latin typeface="Tahoma"/>
                  <a:cs typeface="Tahoma"/>
                </a:rPr>
                <a:t> </a:t>
              </a:r>
              <a:r>
                <a:rPr sz="1013" spc="-53" dirty="0">
                  <a:latin typeface="Tahoma"/>
                  <a:cs typeface="Tahoma"/>
                </a:rPr>
                <a:t>complete</a:t>
              </a:r>
              <a:r>
                <a:rPr sz="1013" spc="6" dirty="0">
                  <a:latin typeface="Tahoma"/>
                  <a:cs typeface="Tahoma"/>
                </a:rPr>
                <a:t> </a:t>
              </a:r>
              <a:r>
                <a:rPr sz="1013" spc="-62" dirty="0">
                  <a:latin typeface="Tahoma"/>
                  <a:cs typeface="Tahoma"/>
                </a:rPr>
                <a:t>the</a:t>
              </a:r>
              <a:r>
                <a:rPr sz="1013" spc="-3" dirty="0">
                  <a:latin typeface="Tahoma"/>
                  <a:cs typeface="Tahoma"/>
                </a:rPr>
                <a:t> </a:t>
              </a:r>
              <a:r>
                <a:rPr sz="1013" spc="-6" dirty="0">
                  <a:latin typeface="Tahoma"/>
                  <a:cs typeface="Tahoma"/>
                </a:rPr>
                <a:t>inference</a:t>
              </a:r>
              <a:endParaRPr sz="1013">
                <a:latin typeface="Tahoma"/>
                <a:cs typeface="Tahoma"/>
              </a:endParaRPr>
            </a:p>
          </p:txBody>
        </p:sp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713256" y="2768322"/>
              <a:ext cx="2879503" cy="73440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71499" y="329906"/>
            <a:ext cx="11209376" cy="501512"/>
          </a:xfrm>
          <a:prstGeom prst="rect">
            <a:avLst/>
          </a:prstGeom>
        </p:spPr>
        <p:txBody>
          <a:bodyPr vert="horz" wrap="square" lIns="0" tIns="130902" rIns="0" bIns="0" rtlCol="0" anchor="ctr">
            <a:spAutoFit/>
          </a:bodyPr>
          <a:lstStyle/>
          <a:p>
            <a:pPr marL="7144">
              <a:lnSpc>
                <a:spcPct val="100000"/>
              </a:lnSpc>
              <a:spcBef>
                <a:spcPts val="56"/>
              </a:spcBef>
            </a:pPr>
            <a:r>
              <a:rPr sz="2400" dirty="0">
                <a:solidFill>
                  <a:srgbClr val="A3123E"/>
                </a:solidFill>
                <a:latin typeface="Georgia"/>
                <a:cs typeface="Georgia"/>
              </a:rPr>
              <a:t>Pytorch</a:t>
            </a:r>
            <a:r>
              <a:rPr sz="2400" spc="-14" dirty="0">
                <a:solidFill>
                  <a:srgbClr val="A3123E"/>
                </a:solidFill>
                <a:latin typeface="Georgia"/>
                <a:cs typeface="Georgia"/>
              </a:rPr>
              <a:t> </a:t>
            </a:r>
            <a:r>
              <a:rPr sz="2400" dirty="0">
                <a:solidFill>
                  <a:srgbClr val="A3123E"/>
                </a:solidFill>
                <a:latin typeface="Georgia"/>
                <a:cs typeface="Georgia"/>
              </a:rPr>
              <a:t>:</a:t>
            </a:r>
            <a:r>
              <a:rPr sz="2400" spc="-11" dirty="0">
                <a:solidFill>
                  <a:srgbClr val="A3123E"/>
                </a:solidFill>
                <a:latin typeface="Georgia"/>
                <a:cs typeface="Georgia"/>
              </a:rPr>
              <a:t> </a:t>
            </a:r>
            <a:r>
              <a:rPr sz="2400" spc="-6" dirty="0">
                <a:solidFill>
                  <a:srgbClr val="A3123E"/>
                </a:solidFill>
                <a:latin typeface="Georgia"/>
                <a:cs typeface="Georgia"/>
              </a:rPr>
              <a:t>Dropout</a:t>
            </a:r>
            <a:endParaRPr sz="2400" dirty="0">
              <a:latin typeface="Georgia"/>
              <a:cs typeface="Georgia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2B21075-0723-227A-6309-3A896A126902}"/>
              </a:ext>
            </a:extLst>
          </p:cNvPr>
          <p:cNvGrpSpPr/>
          <p:nvPr/>
        </p:nvGrpSpPr>
        <p:grpSpPr>
          <a:xfrm>
            <a:off x="1752600" y="1090422"/>
            <a:ext cx="8686800" cy="3329178"/>
            <a:chOff x="3434239" y="1090422"/>
            <a:chExt cx="5523548" cy="1183862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34239" y="1090422"/>
              <a:ext cx="2149126" cy="1183862"/>
            </a:xfrm>
            <a:prstGeom prst="rect">
              <a:avLst/>
            </a:prstGeom>
          </p:spPr>
        </p:pic>
        <p:sp>
          <p:nvSpPr>
            <p:cNvPr id="7" name="object 7"/>
            <p:cNvSpPr txBox="1"/>
            <p:nvPr/>
          </p:nvSpPr>
          <p:spPr>
            <a:xfrm>
              <a:off x="6028849" y="1282517"/>
              <a:ext cx="2928938" cy="325363"/>
            </a:xfrm>
            <a:prstGeom prst="rect">
              <a:avLst/>
            </a:prstGeom>
          </p:spPr>
          <p:txBody>
            <a:bodyPr vert="horz" wrap="square" lIns="0" tIns="7144" rIns="0" bIns="0" rtlCol="0">
              <a:spAutoFit/>
            </a:bodyPr>
            <a:lstStyle/>
            <a:p>
              <a:pPr marL="7144" marR="2858">
                <a:spcBef>
                  <a:spcPts val="56"/>
                </a:spcBef>
                <a:tabLst>
                  <a:tab pos="2121694" algn="l"/>
                </a:tabLst>
              </a:pPr>
              <a:r>
                <a:rPr sz="1200" spc="-53" dirty="0">
                  <a:latin typeface="Tahoma"/>
                  <a:cs typeface="Tahoma"/>
                </a:rPr>
                <a:t>Adding</a:t>
              </a:r>
              <a:r>
                <a:rPr sz="1200" spc="-17" dirty="0">
                  <a:latin typeface="Tahoma"/>
                  <a:cs typeface="Tahoma"/>
                </a:rPr>
                <a:t> </a:t>
              </a:r>
              <a:r>
                <a:rPr sz="1200" spc="-56" dirty="0">
                  <a:latin typeface="Tahoma"/>
                  <a:cs typeface="Tahoma"/>
                </a:rPr>
                <a:t>dropout</a:t>
              </a:r>
              <a:r>
                <a:rPr sz="1200" spc="-20" dirty="0">
                  <a:latin typeface="Tahoma"/>
                  <a:cs typeface="Tahoma"/>
                </a:rPr>
                <a:t> </a:t>
              </a:r>
              <a:r>
                <a:rPr sz="1200" spc="-59" dirty="0">
                  <a:latin typeface="Tahoma"/>
                  <a:cs typeface="Tahoma"/>
                </a:rPr>
                <a:t>to</a:t>
              </a:r>
              <a:r>
                <a:rPr sz="1200" spc="-17" dirty="0">
                  <a:latin typeface="Tahoma"/>
                  <a:cs typeface="Tahoma"/>
                </a:rPr>
                <a:t> </a:t>
              </a:r>
              <a:r>
                <a:rPr sz="1200" spc="-48" dirty="0">
                  <a:latin typeface="Tahoma"/>
                  <a:cs typeface="Tahoma"/>
                </a:rPr>
                <a:t>your</a:t>
              </a:r>
              <a:r>
                <a:rPr sz="1200" spc="-23" dirty="0">
                  <a:latin typeface="Tahoma"/>
                  <a:cs typeface="Tahoma"/>
                </a:rPr>
                <a:t> </a:t>
              </a:r>
              <a:r>
                <a:rPr sz="1200" spc="-62" dirty="0" err="1">
                  <a:latin typeface="Tahoma"/>
                  <a:cs typeface="Tahoma"/>
                </a:rPr>
                <a:t>PyTorch</a:t>
              </a:r>
              <a:r>
                <a:rPr sz="1200" spc="-20" dirty="0">
                  <a:latin typeface="Tahoma"/>
                  <a:cs typeface="Tahoma"/>
                </a:rPr>
                <a:t> </a:t>
              </a:r>
              <a:r>
                <a:rPr sz="1200" spc="-6" dirty="0">
                  <a:latin typeface="Tahoma"/>
                  <a:cs typeface="Tahoma"/>
                </a:rPr>
                <a:t>models</a:t>
              </a:r>
              <a:r>
                <a:rPr lang="en-US" sz="1200" spc="-6" dirty="0">
                  <a:latin typeface="Tahoma"/>
                  <a:cs typeface="Tahoma"/>
                </a:rPr>
                <a:t> </a:t>
              </a:r>
              <a:r>
                <a:rPr sz="1200" spc="-62" dirty="0">
                  <a:latin typeface="Tahoma"/>
                  <a:cs typeface="Tahoma"/>
                </a:rPr>
                <a:t>with</a:t>
              </a:r>
              <a:r>
                <a:rPr sz="1200" spc="-17" dirty="0">
                  <a:latin typeface="Tahoma"/>
                  <a:cs typeface="Tahoma"/>
                </a:rPr>
                <a:t> </a:t>
              </a:r>
              <a:r>
                <a:rPr sz="1200" spc="-14" dirty="0">
                  <a:latin typeface="Tahoma"/>
                  <a:cs typeface="Tahoma"/>
                </a:rPr>
                <a:t>the </a:t>
              </a:r>
              <a:r>
                <a:rPr sz="1200" spc="-53" dirty="0">
                  <a:latin typeface="Tahoma"/>
                  <a:cs typeface="Tahoma"/>
                </a:rPr>
                <a:t>torch.nn.Dropout</a:t>
              </a:r>
              <a:r>
                <a:rPr sz="1200" spc="-17" dirty="0">
                  <a:latin typeface="Tahoma"/>
                  <a:cs typeface="Tahoma"/>
                </a:rPr>
                <a:t> </a:t>
              </a:r>
              <a:r>
                <a:rPr sz="1200" spc="-34" dirty="0">
                  <a:latin typeface="Tahoma"/>
                  <a:cs typeface="Tahoma"/>
                </a:rPr>
                <a:t>class,</a:t>
              </a:r>
              <a:r>
                <a:rPr sz="1200" spc="-17" dirty="0">
                  <a:latin typeface="Tahoma"/>
                  <a:cs typeface="Tahoma"/>
                </a:rPr>
                <a:t> </a:t>
              </a:r>
              <a:r>
                <a:rPr sz="1200" spc="-53" dirty="0">
                  <a:latin typeface="Tahoma"/>
                  <a:cs typeface="Tahoma"/>
                </a:rPr>
                <a:t>which</a:t>
              </a:r>
              <a:r>
                <a:rPr sz="1200" spc="-23" dirty="0">
                  <a:latin typeface="Tahoma"/>
                  <a:cs typeface="Tahoma"/>
                </a:rPr>
                <a:t> </a:t>
              </a:r>
              <a:r>
                <a:rPr sz="1200" spc="-64" dirty="0">
                  <a:latin typeface="Tahoma"/>
                  <a:cs typeface="Tahoma"/>
                </a:rPr>
                <a:t>takes</a:t>
              </a:r>
              <a:r>
                <a:rPr sz="1200" spc="-8" dirty="0">
                  <a:latin typeface="Tahoma"/>
                  <a:cs typeface="Tahoma"/>
                </a:rPr>
                <a:t> </a:t>
              </a:r>
              <a:r>
                <a:rPr sz="1200" spc="-45" dirty="0">
                  <a:latin typeface="Tahoma"/>
                  <a:cs typeface="Tahoma"/>
                </a:rPr>
                <a:t>in</a:t>
              </a:r>
              <a:r>
                <a:rPr sz="1200" spc="-23" dirty="0">
                  <a:latin typeface="Tahoma"/>
                  <a:cs typeface="Tahoma"/>
                </a:rPr>
                <a:t> </a:t>
              </a:r>
              <a:r>
                <a:rPr sz="1200" spc="-62" dirty="0">
                  <a:latin typeface="Tahoma"/>
                  <a:cs typeface="Tahoma"/>
                </a:rPr>
                <a:t>the</a:t>
              </a:r>
              <a:r>
                <a:rPr sz="1200" spc="-17" dirty="0">
                  <a:latin typeface="Tahoma"/>
                  <a:cs typeface="Tahoma"/>
                </a:rPr>
                <a:t> </a:t>
              </a:r>
              <a:r>
                <a:rPr sz="1200" spc="-56" dirty="0">
                  <a:latin typeface="Tahoma"/>
                  <a:cs typeface="Tahoma"/>
                </a:rPr>
                <a:t>dropout</a:t>
              </a:r>
              <a:r>
                <a:rPr sz="1200" spc="-20" dirty="0">
                  <a:latin typeface="Tahoma"/>
                  <a:cs typeface="Tahoma"/>
                </a:rPr>
                <a:t> </a:t>
              </a:r>
              <a:r>
                <a:rPr sz="1200" spc="-68" dirty="0">
                  <a:latin typeface="Tahoma"/>
                  <a:cs typeface="Tahoma"/>
                </a:rPr>
                <a:t>rate</a:t>
              </a:r>
              <a:r>
                <a:rPr sz="1200" spc="-6" dirty="0">
                  <a:latin typeface="Tahoma"/>
                  <a:cs typeface="Tahoma"/>
                </a:rPr>
                <a:t> </a:t>
              </a:r>
              <a:r>
                <a:rPr sz="1200" spc="-28" dirty="0">
                  <a:latin typeface="Tahoma"/>
                  <a:cs typeface="Tahoma"/>
                </a:rPr>
                <a:t>– </a:t>
              </a:r>
              <a:r>
                <a:rPr sz="1200" spc="-62" dirty="0">
                  <a:latin typeface="Tahoma"/>
                  <a:cs typeface="Tahoma"/>
                </a:rPr>
                <a:t>the</a:t>
              </a:r>
              <a:r>
                <a:rPr sz="1200" spc="-28" dirty="0">
                  <a:latin typeface="Tahoma"/>
                  <a:cs typeface="Tahoma"/>
                </a:rPr>
                <a:t> </a:t>
              </a:r>
              <a:r>
                <a:rPr sz="1200" spc="-51" dirty="0">
                  <a:latin typeface="Tahoma"/>
                  <a:cs typeface="Tahoma"/>
                </a:rPr>
                <a:t>probability</a:t>
              </a:r>
              <a:r>
                <a:rPr sz="1200" spc="-31" dirty="0">
                  <a:latin typeface="Tahoma"/>
                  <a:cs typeface="Tahoma"/>
                </a:rPr>
                <a:t> </a:t>
              </a:r>
              <a:r>
                <a:rPr sz="1200" spc="-42" dirty="0">
                  <a:latin typeface="Tahoma"/>
                  <a:cs typeface="Tahoma"/>
                </a:rPr>
                <a:t>of</a:t>
              </a:r>
              <a:r>
                <a:rPr sz="1200" spc="-20" dirty="0">
                  <a:latin typeface="Tahoma"/>
                  <a:cs typeface="Tahoma"/>
                </a:rPr>
                <a:t> </a:t>
              </a:r>
              <a:r>
                <a:rPr sz="1200" spc="-90" dirty="0">
                  <a:latin typeface="Tahoma"/>
                  <a:cs typeface="Tahoma"/>
                </a:rPr>
                <a:t>a</a:t>
              </a:r>
              <a:r>
                <a:rPr sz="1200" spc="-34" dirty="0">
                  <a:latin typeface="Tahoma"/>
                  <a:cs typeface="Tahoma"/>
                </a:rPr>
                <a:t> </a:t>
              </a:r>
              <a:r>
                <a:rPr sz="1200" spc="-56" dirty="0">
                  <a:latin typeface="Tahoma"/>
                  <a:cs typeface="Tahoma"/>
                </a:rPr>
                <a:t>neuron</a:t>
              </a:r>
              <a:r>
                <a:rPr sz="1200" spc="-34" dirty="0">
                  <a:latin typeface="Tahoma"/>
                  <a:cs typeface="Tahoma"/>
                </a:rPr>
                <a:t> </a:t>
              </a:r>
              <a:r>
                <a:rPr sz="1200" spc="-56" dirty="0">
                  <a:latin typeface="Tahoma"/>
                  <a:cs typeface="Tahoma"/>
                </a:rPr>
                <a:t>being</a:t>
              </a:r>
              <a:r>
                <a:rPr sz="1200" spc="-25" dirty="0">
                  <a:latin typeface="Tahoma"/>
                  <a:cs typeface="Tahoma"/>
                </a:rPr>
                <a:t> </a:t>
              </a:r>
              <a:r>
                <a:rPr sz="1200" spc="-59" dirty="0">
                  <a:latin typeface="Tahoma"/>
                  <a:cs typeface="Tahoma"/>
                </a:rPr>
                <a:t>deactivated</a:t>
              </a:r>
              <a:r>
                <a:rPr sz="1200" spc="-25" dirty="0">
                  <a:latin typeface="Tahoma"/>
                  <a:cs typeface="Tahoma"/>
                </a:rPr>
                <a:t> </a:t>
              </a:r>
              <a:r>
                <a:rPr sz="1200" spc="-104" dirty="0">
                  <a:latin typeface="Tahoma"/>
                  <a:cs typeface="Tahoma"/>
                </a:rPr>
                <a:t>–</a:t>
              </a:r>
              <a:r>
                <a:rPr sz="1200" spc="-28" dirty="0">
                  <a:latin typeface="Tahoma"/>
                  <a:cs typeface="Tahoma"/>
                </a:rPr>
                <a:t> </a:t>
              </a:r>
              <a:r>
                <a:rPr sz="1200" spc="-45" dirty="0">
                  <a:latin typeface="Tahoma"/>
                  <a:cs typeface="Tahoma"/>
                </a:rPr>
                <a:t>as</a:t>
              </a:r>
              <a:r>
                <a:rPr sz="1200" spc="-31" dirty="0">
                  <a:latin typeface="Tahoma"/>
                  <a:cs typeface="Tahoma"/>
                </a:rPr>
                <a:t> </a:t>
              </a:r>
              <a:r>
                <a:rPr sz="1200" spc="-28" dirty="0">
                  <a:latin typeface="Tahoma"/>
                  <a:cs typeface="Tahoma"/>
                </a:rPr>
                <a:t>a </a:t>
              </a:r>
              <a:r>
                <a:rPr sz="1200" spc="-14" dirty="0">
                  <a:latin typeface="Tahoma"/>
                  <a:cs typeface="Tahoma"/>
                </a:rPr>
                <a:t>parameter.</a:t>
              </a:r>
              <a:endParaRPr lang="en-US" sz="1200" spc="-14" dirty="0">
                <a:latin typeface="Tahoma"/>
                <a:cs typeface="Tahoma"/>
              </a:endParaRPr>
            </a:p>
            <a:p>
              <a:pPr marL="7144" marR="2858">
                <a:spcBef>
                  <a:spcPts val="56"/>
                </a:spcBef>
                <a:tabLst>
                  <a:tab pos="2121694" algn="l"/>
                </a:tabLst>
              </a:pPr>
              <a:endParaRPr sz="1200" dirty="0">
                <a:latin typeface="Tahoma"/>
                <a:cs typeface="Tahoma"/>
              </a:endParaRPr>
            </a:p>
            <a:p>
              <a:pPr marL="7144">
                <a:lnSpc>
                  <a:spcPts val="1249"/>
                </a:lnSpc>
              </a:pPr>
              <a:r>
                <a:rPr sz="1400" i="1" spc="-17" dirty="0">
                  <a:latin typeface="Arial"/>
                  <a:cs typeface="Arial"/>
                </a:rPr>
                <a:t>self.dropout</a:t>
              </a:r>
              <a:r>
                <a:rPr sz="1400" i="1" spc="-34" dirty="0">
                  <a:latin typeface="Arial"/>
                  <a:cs typeface="Arial"/>
                </a:rPr>
                <a:t> </a:t>
              </a:r>
              <a:r>
                <a:rPr sz="1400" i="1" spc="-163" dirty="0">
                  <a:latin typeface="Arial"/>
                  <a:cs typeface="Arial"/>
                </a:rPr>
                <a:t>=</a:t>
              </a:r>
              <a:r>
                <a:rPr sz="1400" i="1" spc="-28" dirty="0">
                  <a:latin typeface="Arial"/>
                  <a:cs typeface="Arial"/>
                </a:rPr>
                <a:t> </a:t>
              </a:r>
              <a:r>
                <a:rPr sz="1400" i="1" spc="-6" dirty="0">
                  <a:latin typeface="Arial"/>
                  <a:cs typeface="Arial"/>
                </a:rPr>
                <a:t>nn.Dropout(0.25)</a:t>
              </a:r>
              <a:endParaRPr sz="1400" dirty="0">
                <a:latin typeface="Arial"/>
                <a:cs typeface="Arial"/>
              </a:endParaRPr>
            </a:p>
          </p:txBody>
        </p:sp>
      </p:grp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80366" y="212180"/>
            <a:ext cx="10858501" cy="433532"/>
          </a:xfrm>
          <a:prstGeom prst="rect">
            <a:avLst/>
          </a:prstGeom>
        </p:spPr>
        <p:txBody>
          <a:bodyPr vert="horz" wrap="square" lIns="0" tIns="63579" rIns="0" bIns="0" rtlCol="0" anchor="ctr">
            <a:spAutoFit/>
          </a:bodyPr>
          <a:lstStyle/>
          <a:p>
            <a:pPr marL="7144">
              <a:lnSpc>
                <a:spcPct val="100000"/>
              </a:lnSpc>
              <a:spcBef>
                <a:spcPts val="501"/>
              </a:spcBef>
            </a:pPr>
            <a:r>
              <a:rPr sz="2400" dirty="0" err="1">
                <a:solidFill>
                  <a:srgbClr val="A3123E"/>
                </a:solidFill>
                <a:latin typeface="Georgia"/>
                <a:cs typeface="Georgia"/>
              </a:rPr>
              <a:t>Pytorch</a:t>
            </a:r>
            <a:r>
              <a:rPr sz="2400" spc="-25" dirty="0">
                <a:solidFill>
                  <a:srgbClr val="A3123E"/>
                </a:solidFill>
                <a:latin typeface="Georgia"/>
                <a:cs typeface="Georgia"/>
              </a:rPr>
              <a:t> </a:t>
            </a:r>
            <a:r>
              <a:rPr sz="2400" spc="-6" dirty="0" err="1">
                <a:solidFill>
                  <a:srgbClr val="A3123E"/>
                </a:solidFill>
                <a:latin typeface="Georgia"/>
                <a:cs typeface="Georgia"/>
              </a:rPr>
              <a:t>BatchNorm</a:t>
            </a:r>
            <a:endParaRPr sz="2400" dirty="0">
              <a:latin typeface="Georgia"/>
              <a:cs typeface="Georgia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8C8D213-EC0C-8601-FD7D-5898483BF6A0}"/>
              </a:ext>
            </a:extLst>
          </p:cNvPr>
          <p:cNvGrpSpPr/>
          <p:nvPr/>
        </p:nvGrpSpPr>
        <p:grpSpPr>
          <a:xfrm>
            <a:off x="1413940" y="1143000"/>
            <a:ext cx="9711261" cy="5035164"/>
            <a:chOff x="2802622" y="10001"/>
            <a:chExt cx="6604007" cy="3432349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49369" y="526207"/>
              <a:ext cx="1935670" cy="226656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73226" y="534523"/>
              <a:ext cx="1656207" cy="2266568"/>
            </a:xfrm>
            <a:prstGeom prst="rect">
              <a:avLst/>
            </a:prstGeom>
          </p:spPr>
        </p:pic>
        <p:sp>
          <p:nvSpPr>
            <p:cNvPr id="8" name="object 8"/>
            <p:cNvSpPr txBox="1"/>
            <p:nvPr/>
          </p:nvSpPr>
          <p:spPr>
            <a:xfrm>
              <a:off x="5002036" y="10001"/>
              <a:ext cx="4404593" cy="275535"/>
            </a:xfrm>
            <a:prstGeom prst="rect">
              <a:avLst/>
            </a:prstGeom>
          </p:spPr>
          <p:txBody>
            <a:bodyPr vert="horz" wrap="square" lIns="0" tIns="7144" rIns="0" bIns="0" rtlCol="0">
              <a:spAutoFit/>
            </a:bodyPr>
            <a:lstStyle/>
            <a:p>
              <a:pPr marL="7144">
                <a:spcBef>
                  <a:spcPts val="56"/>
                </a:spcBef>
              </a:pPr>
              <a:r>
                <a:rPr sz="1200" spc="-20" dirty="0">
                  <a:latin typeface="Calibri"/>
                  <a:cs typeface="Calibri"/>
                </a:rPr>
                <a:t>Two-</a:t>
              </a:r>
              <a:r>
                <a:rPr sz="1200" spc="-6" dirty="0">
                  <a:latin typeface="Calibri"/>
                  <a:cs typeface="Calibri"/>
                </a:rPr>
                <a:t>dimensional</a:t>
              </a:r>
              <a:r>
                <a:rPr sz="1200" spc="-28" dirty="0">
                  <a:latin typeface="Calibri"/>
                  <a:cs typeface="Calibri"/>
                </a:rPr>
                <a:t> </a:t>
              </a:r>
              <a:r>
                <a:rPr sz="1200" dirty="0">
                  <a:latin typeface="Calibri"/>
                  <a:cs typeface="Calibri"/>
                </a:rPr>
                <a:t>Batch</a:t>
              </a:r>
              <a:r>
                <a:rPr sz="1200" spc="-28" dirty="0">
                  <a:latin typeface="Calibri"/>
                  <a:cs typeface="Calibri"/>
                </a:rPr>
                <a:t> </a:t>
              </a:r>
              <a:r>
                <a:rPr sz="1200" dirty="0">
                  <a:latin typeface="Calibri"/>
                  <a:cs typeface="Calibri"/>
                </a:rPr>
                <a:t>Normalization</a:t>
              </a:r>
              <a:r>
                <a:rPr sz="1200" spc="-25" dirty="0">
                  <a:latin typeface="Calibri"/>
                  <a:cs typeface="Calibri"/>
                </a:rPr>
                <a:t> </a:t>
              </a:r>
              <a:r>
                <a:rPr sz="1200" dirty="0">
                  <a:latin typeface="Calibri"/>
                  <a:cs typeface="Calibri"/>
                </a:rPr>
                <a:t>is</a:t>
              </a:r>
              <a:r>
                <a:rPr sz="1200" spc="-28" dirty="0">
                  <a:latin typeface="Calibri"/>
                  <a:cs typeface="Calibri"/>
                </a:rPr>
                <a:t> </a:t>
              </a:r>
              <a:r>
                <a:rPr sz="1200" dirty="0">
                  <a:latin typeface="Calibri"/>
                  <a:cs typeface="Calibri"/>
                </a:rPr>
                <a:t>made</a:t>
              </a:r>
              <a:r>
                <a:rPr sz="1200" spc="-28" dirty="0">
                  <a:latin typeface="Calibri"/>
                  <a:cs typeface="Calibri"/>
                </a:rPr>
                <a:t> </a:t>
              </a:r>
              <a:r>
                <a:rPr sz="1200" dirty="0">
                  <a:latin typeface="Calibri"/>
                  <a:cs typeface="Calibri"/>
                </a:rPr>
                <a:t>available</a:t>
              </a:r>
              <a:r>
                <a:rPr sz="1200" spc="-28" dirty="0">
                  <a:latin typeface="Calibri"/>
                  <a:cs typeface="Calibri"/>
                </a:rPr>
                <a:t> </a:t>
              </a:r>
              <a:r>
                <a:rPr sz="1200" spc="-14" dirty="0">
                  <a:latin typeface="Calibri"/>
                  <a:cs typeface="Calibri"/>
                </a:rPr>
                <a:t>by</a:t>
              </a:r>
              <a:r>
                <a:rPr lang="en-US" sz="1200" spc="-14" dirty="0">
                  <a:latin typeface="Calibri"/>
                  <a:cs typeface="Calibri"/>
                </a:rPr>
                <a:t> </a:t>
              </a:r>
              <a:r>
                <a:rPr sz="1200" spc="-6" dirty="0">
                  <a:solidFill>
                    <a:srgbClr val="C00000"/>
                  </a:solidFill>
                  <a:latin typeface="Calibri"/>
                  <a:cs typeface="Calibri"/>
                </a:rPr>
                <a:t>nn.BatchNorm2d.</a:t>
              </a:r>
              <a:endParaRPr sz="1200" dirty="0">
                <a:latin typeface="Calibri"/>
                <a:cs typeface="Calibri"/>
              </a:endParaRPr>
            </a:p>
            <a:p>
              <a:pPr marL="7144" marR="219670"/>
              <a:r>
                <a:rPr sz="1200" dirty="0">
                  <a:latin typeface="Calibri"/>
                  <a:cs typeface="Calibri"/>
                </a:rPr>
                <a:t>For</a:t>
              </a:r>
              <a:r>
                <a:rPr sz="1200" spc="-39" dirty="0">
                  <a:latin typeface="Calibri"/>
                  <a:cs typeface="Calibri"/>
                </a:rPr>
                <a:t> </a:t>
              </a:r>
              <a:r>
                <a:rPr sz="1200" spc="-6" dirty="0">
                  <a:latin typeface="Calibri"/>
                  <a:cs typeface="Calibri"/>
                </a:rPr>
                <a:t>one-</a:t>
              </a:r>
              <a:r>
                <a:rPr sz="1200" dirty="0">
                  <a:latin typeface="Calibri"/>
                  <a:cs typeface="Calibri"/>
                </a:rPr>
                <a:t>dimensional</a:t>
              </a:r>
              <a:r>
                <a:rPr sz="1200" spc="-25" dirty="0">
                  <a:latin typeface="Calibri"/>
                  <a:cs typeface="Calibri"/>
                </a:rPr>
                <a:t> </a:t>
              </a:r>
              <a:r>
                <a:rPr sz="1200" dirty="0">
                  <a:latin typeface="Calibri"/>
                  <a:cs typeface="Calibri"/>
                </a:rPr>
                <a:t>Batch</a:t>
              </a:r>
              <a:r>
                <a:rPr sz="1200" spc="-39" dirty="0">
                  <a:latin typeface="Calibri"/>
                  <a:cs typeface="Calibri"/>
                </a:rPr>
                <a:t> </a:t>
              </a:r>
              <a:r>
                <a:rPr sz="1200" dirty="0">
                  <a:latin typeface="Calibri"/>
                  <a:cs typeface="Calibri"/>
                </a:rPr>
                <a:t>Normalization,</a:t>
              </a:r>
              <a:r>
                <a:rPr sz="1200" spc="-34" dirty="0">
                  <a:latin typeface="Calibri"/>
                  <a:cs typeface="Calibri"/>
                </a:rPr>
                <a:t> </a:t>
              </a:r>
              <a:r>
                <a:rPr sz="1200" dirty="0">
                  <a:latin typeface="Calibri"/>
                  <a:cs typeface="Calibri"/>
                </a:rPr>
                <a:t>you</a:t>
              </a:r>
              <a:r>
                <a:rPr sz="1200" spc="-34" dirty="0">
                  <a:latin typeface="Calibri"/>
                  <a:cs typeface="Calibri"/>
                </a:rPr>
                <a:t> </a:t>
              </a:r>
              <a:r>
                <a:rPr sz="1200" dirty="0">
                  <a:latin typeface="Calibri"/>
                  <a:cs typeface="Calibri"/>
                </a:rPr>
                <a:t>can</a:t>
              </a:r>
              <a:r>
                <a:rPr sz="1200" spc="-28" dirty="0">
                  <a:latin typeface="Calibri"/>
                  <a:cs typeface="Calibri"/>
                </a:rPr>
                <a:t> </a:t>
              </a:r>
              <a:r>
                <a:rPr sz="1200" spc="-14" dirty="0">
                  <a:latin typeface="Calibri"/>
                  <a:cs typeface="Calibri"/>
                </a:rPr>
                <a:t>use </a:t>
              </a:r>
              <a:r>
                <a:rPr sz="1200" spc="-6" dirty="0">
                  <a:solidFill>
                    <a:srgbClr val="C00000"/>
                  </a:solidFill>
                  <a:latin typeface="Calibri"/>
                  <a:cs typeface="Calibri"/>
                </a:rPr>
                <a:t>nn.BatchNorm1d.</a:t>
              </a:r>
              <a:endParaRPr sz="1200" dirty="0">
                <a:latin typeface="Calibri"/>
                <a:cs typeface="Calibri"/>
              </a:endParaRPr>
            </a:p>
          </p:txBody>
        </p:sp>
        <p:sp>
          <p:nvSpPr>
            <p:cNvPr id="9" name="object 9"/>
            <p:cNvSpPr txBox="1"/>
            <p:nvPr/>
          </p:nvSpPr>
          <p:spPr>
            <a:xfrm>
              <a:off x="2802622" y="2451354"/>
              <a:ext cx="6367939" cy="990996"/>
            </a:xfrm>
            <a:prstGeom prst="rect">
              <a:avLst/>
            </a:prstGeom>
          </p:spPr>
          <p:txBody>
            <a:bodyPr vert="horz" wrap="square" lIns="0" tIns="7144" rIns="0" bIns="0" rtlCol="0">
              <a:spAutoFit/>
            </a:bodyPr>
            <a:lstStyle/>
            <a:p>
              <a:pPr marL="69294" algn="just">
                <a:spcBef>
                  <a:spcPts val="56"/>
                </a:spcBef>
              </a:pPr>
              <a:r>
                <a:rPr sz="1400" dirty="0">
                  <a:latin typeface="Calibri"/>
                  <a:cs typeface="Calibri"/>
                </a:rPr>
                <a:t>6</a:t>
              </a:r>
              <a:r>
                <a:rPr sz="1400" spc="-11" dirty="0">
                  <a:latin typeface="Calibri"/>
                  <a:cs typeface="Calibri"/>
                </a:rPr>
                <a:t> </a:t>
              </a:r>
              <a:r>
                <a:rPr sz="1400" dirty="0">
                  <a:latin typeface="Calibri"/>
                  <a:cs typeface="Calibri"/>
                </a:rPr>
                <a:t>no</a:t>
              </a:r>
              <a:r>
                <a:rPr sz="1400" spc="-6" dirty="0">
                  <a:latin typeface="Calibri"/>
                  <a:cs typeface="Calibri"/>
                </a:rPr>
                <a:t> </a:t>
              </a:r>
              <a:r>
                <a:rPr sz="1400" dirty="0">
                  <a:latin typeface="Calibri"/>
                  <a:cs typeface="Calibri"/>
                </a:rPr>
                <a:t>of</a:t>
              </a:r>
              <a:r>
                <a:rPr sz="1400" spc="-11" dirty="0">
                  <a:latin typeface="Calibri"/>
                  <a:cs typeface="Calibri"/>
                </a:rPr>
                <a:t> input</a:t>
              </a:r>
              <a:endParaRPr sz="1400" dirty="0">
                <a:latin typeface="Calibri"/>
                <a:cs typeface="Calibri"/>
              </a:endParaRPr>
            </a:p>
            <a:p>
              <a:pPr algn="just">
                <a:spcBef>
                  <a:spcPts val="1207"/>
                </a:spcBef>
              </a:pPr>
              <a:endParaRPr sz="1400" dirty="0">
                <a:latin typeface="Calibri"/>
                <a:cs typeface="Calibri"/>
              </a:endParaRPr>
            </a:p>
            <a:p>
              <a:pPr marL="7144" marR="2858" algn="just"/>
              <a:r>
                <a:rPr sz="1400" spc="-6" dirty="0">
                  <a:latin typeface="Calibri"/>
                  <a:cs typeface="Calibri"/>
                </a:rPr>
                <a:t>One-</a:t>
              </a:r>
              <a:r>
                <a:rPr sz="1400" dirty="0">
                  <a:latin typeface="Calibri"/>
                  <a:cs typeface="Calibri"/>
                </a:rPr>
                <a:t>dimensional</a:t>
              </a:r>
              <a:r>
                <a:rPr sz="1400" spc="-23" dirty="0">
                  <a:latin typeface="Calibri"/>
                  <a:cs typeface="Calibri"/>
                </a:rPr>
                <a:t> </a:t>
              </a:r>
              <a:r>
                <a:rPr sz="1400" spc="-6" dirty="0">
                  <a:latin typeface="Calibri"/>
                  <a:cs typeface="Calibri"/>
                </a:rPr>
                <a:t>BatchNormalization</a:t>
              </a:r>
              <a:r>
                <a:rPr sz="1400" spc="-23" dirty="0">
                  <a:latin typeface="Calibri"/>
                  <a:cs typeface="Calibri"/>
                </a:rPr>
                <a:t> </a:t>
              </a:r>
              <a:r>
                <a:rPr sz="1400" spc="-6" dirty="0">
                  <a:latin typeface="Calibri"/>
                  <a:cs typeface="Calibri"/>
                </a:rPr>
                <a:t>(nn.BatchNorm1d)</a:t>
              </a:r>
              <a:r>
                <a:rPr sz="1400" spc="-23" dirty="0">
                  <a:latin typeface="Calibri"/>
                  <a:cs typeface="Calibri"/>
                </a:rPr>
                <a:t> </a:t>
              </a:r>
              <a:r>
                <a:rPr sz="1400" dirty="0">
                  <a:latin typeface="Calibri"/>
                  <a:cs typeface="Calibri"/>
                </a:rPr>
                <a:t>applies</a:t>
              </a:r>
              <a:r>
                <a:rPr sz="1400" spc="-20" dirty="0">
                  <a:latin typeface="Calibri"/>
                  <a:cs typeface="Calibri"/>
                </a:rPr>
                <a:t> </a:t>
              </a:r>
              <a:r>
                <a:rPr sz="1400" dirty="0">
                  <a:latin typeface="Calibri"/>
                  <a:cs typeface="Calibri"/>
                </a:rPr>
                <a:t>Batch</a:t>
              </a:r>
              <a:r>
                <a:rPr sz="1400" spc="-31" dirty="0">
                  <a:latin typeface="Calibri"/>
                  <a:cs typeface="Calibri"/>
                </a:rPr>
                <a:t> </a:t>
              </a:r>
              <a:r>
                <a:rPr sz="1400" dirty="0">
                  <a:latin typeface="Calibri"/>
                  <a:cs typeface="Calibri"/>
                </a:rPr>
                <a:t>Normalization</a:t>
              </a:r>
              <a:r>
                <a:rPr sz="1400" spc="-20" dirty="0">
                  <a:latin typeface="Calibri"/>
                  <a:cs typeface="Calibri"/>
                </a:rPr>
                <a:t> </a:t>
              </a:r>
              <a:r>
                <a:rPr sz="1400" dirty="0">
                  <a:latin typeface="Calibri"/>
                  <a:cs typeface="Calibri"/>
                </a:rPr>
                <a:t>over</a:t>
              </a:r>
              <a:r>
                <a:rPr sz="1400" spc="-28" dirty="0">
                  <a:latin typeface="Calibri"/>
                  <a:cs typeface="Calibri"/>
                </a:rPr>
                <a:t> </a:t>
              </a:r>
              <a:r>
                <a:rPr sz="1400" dirty="0">
                  <a:latin typeface="Calibri"/>
                  <a:cs typeface="Calibri"/>
                </a:rPr>
                <a:t>a</a:t>
              </a:r>
              <a:r>
                <a:rPr sz="1400" spc="-20" dirty="0">
                  <a:latin typeface="Calibri"/>
                  <a:cs typeface="Calibri"/>
                </a:rPr>
                <a:t> </a:t>
              </a:r>
              <a:r>
                <a:rPr sz="1400" dirty="0">
                  <a:latin typeface="Calibri"/>
                  <a:cs typeface="Calibri"/>
                </a:rPr>
                <a:t>2D</a:t>
              </a:r>
              <a:r>
                <a:rPr sz="1400" spc="-25" dirty="0">
                  <a:latin typeface="Calibri"/>
                  <a:cs typeface="Calibri"/>
                </a:rPr>
                <a:t> </a:t>
              </a:r>
              <a:r>
                <a:rPr sz="1400" dirty="0">
                  <a:latin typeface="Calibri"/>
                  <a:cs typeface="Calibri"/>
                </a:rPr>
                <a:t>or</a:t>
              </a:r>
              <a:r>
                <a:rPr sz="1400" spc="-25" dirty="0">
                  <a:latin typeface="Calibri"/>
                  <a:cs typeface="Calibri"/>
                </a:rPr>
                <a:t> </a:t>
              </a:r>
              <a:r>
                <a:rPr sz="1400" dirty="0">
                  <a:latin typeface="Calibri"/>
                  <a:cs typeface="Calibri"/>
                </a:rPr>
                <a:t>3D</a:t>
              </a:r>
              <a:r>
                <a:rPr sz="1400" spc="-28" dirty="0">
                  <a:latin typeface="Calibri"/>
                  <a:cs typeface="Calibri"/>
                </a:rPr>
                <a:t> </a:t>
              </a:r>
              <a:r>
                <a:rPr sz="1400" dirty="0">
                  <a:latin typeface="Calibri"/>
                  <a:cs typeface="Calibri"/>
                </a:rPr>
                <a:t>input</a:t>
              </a:r>
              <a:r>
                <a:rPr sz="1400" spc="-17" dirty="0">
                  <a:latin typeface="Calibri"/>
                  <a:cs typeface="Calibri"/>
                </a:rPr>
                <a:t> </a:t>
              </a:r>
              <a:r>
                <a:rPr sz="1400" dirty="0">
                  <a:latin typeface="Calibri"/>
                  <a:cs typeface="Calibri"/>
                </a:rPr>
                <a:t>(a</a:t>
              </a:r>
              <a:r>
                <a:rPr sz="1400" spc="-23" dirty="0">
                  <a:latin typeface="Calibri"/>
                  <a:cs typeface="Calibri"/>
                </a:rPr>
                <a:t> </a:t>
              </a:r>
              <a:r>
                <a:rPr sz="1400" dirty="0">
                  <a:latin typeface="Calibri"/>
                  <a:cs typeface="Calibri"/>
                </a:rPr>
                <a:t>batch</a:t>
              </a:r>
              <a:r>
                <a:rPr sz="1400" spc="-23" dirty="0">
                  <a:latin typeface="Calibri"/>
                  <a:cs typeface="Calibri"/>
                </a:rPr>
                <a:t> </a:t>
              </a:r>
              <a:r>
                <a:rPr sz="1400" dirty="0">
                  <a:latin typeface="Calibri"/>
                  <a:cs typeface="Calibri"/>
                </a:rPr>
                <a:t>of</a:t>
              </a:r>
              <a:r>
                <a:rPr sz="1400" spc="-28" dirty="0">
                  <a:latin typeface="Calibri"/>
                  <a:cs typeface="Calibri"/>
                </a:rPr>
                <a:t> </a:t>
              </a:r>
              <a:r>
                <a:rPr sz="1400" spc="-14" dirty="0">
                  <a:latin typeface="Calibri"/>
                  <a:cs typeface="Calibri"/>
                </a:rPr>
                <a:t>1D </a:t>
              </a:r>
              <a:r>
                <a:rPr sz="1400" dirty="0">
                  <a:latin typeface="Calibri"/>
                  <a:cs typeface="Calibri"/>
                </a:rPr>
                <a:t>inputs</a:t>
              </a:r>
              <a:r>
                <a:rPr sz="1400" spc="-17" dirty="0">
                  <a:latin typeface="Calibri"/>
                  <a:cs typeface="Calibri"/>
                </a:rPr>
                <a:t> </a:t>
              </a:r>
              <a:r>
                <a:rPr sz="1400" dirty="0">
                  <a:latin typeface="Calibri"/>
                  <a:cs typeface="Calibri"/>
                </a:rPr>
                <a:t>with</a:t>
              </a:r>
              <a:r>
                <a:rPr sz="1400" spc="-14" dirty="0">
                  <a:latin typeface="Calibri"/>
                  <a:cs typeface="Calibri"/>
                </a:rPr>
                <a:t> </a:t>
              </a:r>
              <a:r>
                <a:rPr sz="1400" dirty="0">
                  <a:latin typeface="Calibri"/>
                  <a:cs typeface="Calibri"/>
                </a:rPr>
                <a:t>a</a:t>
              </a:r>
              <a:r>
                <a:rPr sz="1400" spc="-20" dirty="0">
                  <a:latin typeface="Calibri"/>
                  <a:cs typeface="Calibri"/>
                </a:rPr>
                <a:t> </a:t>
              </a:r>
              <a:r>
                <a:rPr sz="1400" dirty="0">
                  <a:latin typeface="Calibri"/>
                  <a:cs typeface="Calibri"/>
                </a:rPr>
                <a:t>possible</a:t>
              </a:r>
              <a:r>
                <a:rPr sz="1400" spc="-20" dirty="0">
                  <a:latin typeface="Calibri"/>
                  <a:cs typeface="Calibri"/>
                </a:rPr>
                <a:t> </a:t>
              </a:r>
              <a:r>
                <a:rPr sz="1400" dirty="0">
                  <a:latin typeface="Calibri"/>
                  <a:cs typeface="Calibri"/>
                </a:rPr>
                <a:t>channel</a:t>
              </a:r>
              <a:r>
                <a:rPr sz="1400" spc="-11" dirty="0">
                  <a:latin typeface="Calibri"/>
                  <a:cs typeface="Calibri"/>
                </a:rPr>
                <a:t> </a:t>
              </a:r>
              <a:r>
                <a:rPr sz="1400" spc="-6" dirty="0">
                  <a:latin typeface="Calibri"/>
                  <a:cs typeface="Calibri"/>
                </a:rPr>
                <a:t>dimension).</a:t>
              </a:r>
              <a:endParaRPr sz="1400" dirty="0">
                <a:latin typeface="Calibri"/>
                <a:cs typeface="Calibri"/>
              </a:endParaRPr>
            </a:p>
            <a:p>
              <a:pPr marL="7144" algn="just"/>
              <a:r>
                <a:rPr sz="1400" spc="-20" dirty="0">
                  <a:latin typeface="Calibri"/>
                  <a:cs typeface="Calibri"/>
                </a:rPr>
                <a:t>Two-</a:t>
              </a:r>
              <a:r>
                <a:rPr sz="1400" dirty="0">
                  <a:latin typeface="Calibri"/>
                  <a:cs typeface="Calibri"/>
                </a:rPr>
                <a:t>dimensional</a:t>
              </a:r>
              <a:r>
                <a:rPr sz="1400" spc="-23" dirty="0">
                  <a:latin typeface="Calibri"/>
                  <a:cs typeface="Calibri"/>
                </a:rPr>
                <a:t> </a:t>
              </a:r>
              <a:r>
                <a:rPr sz="1400" spc="-6" dirty="0">
                  <a:latin typeface="Calibri"/>
                  <a:cs typeface="Calibri"/>
                </a:rPr>
                <a:t>BatchNormalization</a:t>
              </a:r>
              <a:r>
                <a:rPr sz="1400" spc="-23" dirty="0">
                  <a:latin typeface="Calibri"/>
                  <a:cs typeface="Calibri"/>
                </a:rPr>
                <a:t> </a:t>
              </a:r>
              <a:r>
                <a:rPr sz="1400" spc="-6" dirty="0">
                  <a:latin typeface="Calibri"/>
                  <a:cs typeface="Calibri"/>
                </a:rPr>
                <a:t>(nn.BatchNorm2d)</a:t>
              </a:r>
              <a:r>
                <a:rPr sz="1400" spc="-11" dirty="0">
                  <a:latin typeface="Calibri"/>
                  <a:cs typeface="Calibri"/>
                </a:rPr>
                <a:t> </a:t>
              </a:r>
              <a:r>
                <a:rPr sz="1400" dirty="0">
                  <a:latin typeface="Calibri"/>
                  <a:cs typeface="Calibri"/>
                </a:rPr>
                <a:t>applies</a:t>
              </a:r>
              <a:r>
                <a:rPr sz="1400" spc="-17" dirty="0">
                  <a:latin typeface="Calibri"/>
                  <a:cs typeface="Calibri"/>
                </a:rPr>
                <a:t> </a:t>
              </a:r>
              <a:r>
                <a:rPr sz="1400" dirty="0">
                  <a:latin typeface="Calibri"/>
                  <a:cs typeface="Calibri"/>
                </a:rPr>
                <a:t>it</a:t>
              </a:r>
              <a:r>
                <a:rPr sz="1400" spc="-23" dirty="0">
                  <a:latin typeface="Calibri"/>
                  <a:cs typeface="Calibri"/>
                </a:rPr>
                <a:t> </a:t>
              </a:r>
              <a:r>
                <a:rPr sz="1400" dirty="0">
                  <a:latin typeface="Calibri"/>
                  <a:cs typeface="Calibri"/>
                </a:rPr>
                <a:t>over</a:t>
              </a:r>
              <a:r>
                <a:rPr sz="1400" spc="-17" dirty="0">
                  <a:latin typeface="Calibri"/>
                  <a:cs typeface="Calibri"/>
                </a:rPr>
                <a:t> </a:t>
              </a:r>
              <a:r>
                <a:rPr sz="1400" dirty="0">
                  <a:latin typeface="Calibri"/>
                  <a:cs typeface="Calibri"/>
                </a:rPr>
                <a:t>a</a:t>
              </a:r>
              <a:r>
                <a:rPr sz="1400" spc="-25" dirty="0">
                  <a:latin typeface="Calibri"/>
                  <a:cs typeface="Calibri"/>
                </a:rPr>
                <a:t> </a:t>
              </a:r>
              <a:r>
                <a:rPr sz="1400" dirty="0">
                  <a:latin typeface="Calibri"/>
                  <a:cs typeface="Calibri"/>
                </a:rPr>
                <a:t>4D</a:t>
              </a:r>
              <a:r>
                <a:rPr sz="1400" spc="-17" dirty="0">
                  <a:latin typeface="Calibri"/>
                  <a:cs typeface="Calibri"/>
                </a:rPr>
                <a:t> </a:t>
              </a:r>
              <a:r>
                <a:rPr sz="1400" dirty="0">
                  <a:latin typeface="Calibri"/>
                  <a:cs typeface="Calibri"/>
                </a:rPr>
                <a:t>input</a:t>
              </a:r>
              <a:r>
                <a:rPr sz="1400" spc="-17" dirty="0">
                  <a:latin typeface="Calibri"/>
                  <a:cs typeface="Calibri"/>
                </a:rPr>
                <a:t> </a:t>
              </a:r>
              <a:r>
                <a:rPr sz="1400" dirty="0">
                  <a:latin typeface="Calibri"/>
                  <a:cs typeface="Calibri"/>
                </a:rPr>
                <a:t>(a</a:t>
              </a:r>
              <a:r>
                <a:rPr sz="1400" spc="-20" dirty="0">
                  <a:latin typeface="Calibri"/>
                  <a:cs typeface="Calibri"/>
                </a:rPr>
                <a:t> </a:t>
              </a:r>
              <a:r>
                <a:rPr sz="1400" dirty="0">
                  <a:latin typeface="Calibri"/>
                  <a:cs typeface="Calibri"/>
                </a:rPr>
                <a:t>batch</a:t>
              </a:r>
              <a:r>
                <a:rPr sz="1400" spc="-17" dirty="0">
                  <a:latin typeface="Calibri"/>
                  <a:cs typeface="Calibri"/>
                </a:rPr>
                <a:t> </a:t>
              </a:r>
              <a:r>
                <a:rPr sz="1400" dirty="0">
                  <a:latin typeface="Calibri"/>
                  <a:cs typeface="Calibri"/>
                </a:rPr>
                <a:t>of</a:t>
              </a:r>
              <a:r>
                <a:rPr sz="1400" spc="-17" dirty="0">
                  <a:latin typeface="Calibri"/>
                  <a:cs typeface="Calibri"/>
                </a:rPr>
                <a:t> </a:t>
              </a:r>
              <a:r>
                <a:rPr sz="1400" dirty="0">
                  <a:latin typeface="Calibri"/>
                  <a:cs typeface="Calibri"/>
                </a:rPr>
                <a:t>2D</a:t>
              </a:r>
              <a:r>
                <a:rPr sz="1400" spc="-20" dirty="0">
                  <a:latin typeface="Calibri"/>
                  <a:cs typeface="Calibri"/>
                </a:rPr>
                <a:t> </a:t>
              </a:r>
              <a:r>
                <a:rPr sz="1400" dirty="0">
                  <a:latin typeface="Calibri"/>
                  <a:cs typeface="Calibri"/>
                </a:rPr>
                <a:t>inputs</a:t>
              </a:r>
              <a:r>
                <a:rPr sz="1400" spc="-23" dirty="0">
                  <a:latin typeface="Calibri"/>
                  <a:cs typeface="Calibri"/>
                </a:rPr>
                <a:t> </a:t>
              </a:r>
              <a:r>
                <a:rPr sz="1400" dirty="0">
                  <a:latin typeface="Calibri"/>
                  <a:cs typeface="Calibri"/>
                </a:rPr>
                <a:t>with</a:t>
              </a:r>
              <a:r>
                <a:rPr sz="1400" spc="-11" dirty="0">
                  <a:latin typeface="Calibri"/>
                  <a:cs typeface="Calibri"/>
                </a:rPr>
                <a:t> </a:t>
              </a:r>
              <a:r>
                <a:rPr sz="1400" dirty="0">
                  <a:latin typeface="Calibri"/>
                  <a:cs typeface="Calibri"/>
                </a:rPr>
                <a:t>a</a:t>
              </a:r>
              <a:r>
                <a:rPr sz="1400" spc="-23" dirty="0">
                  <a:latin typeface="Calibri"/>
                  <a:cs typeface="Calibri"/>
                </a:rPr>
                <a:t> </a:t>
              </a:r>
              <a:r>
                <a:rPr sz="1400" spc="-6" dirty="0">
                  <a:latin typeface="Calibri"/>
                  <a:cs typeface="Calibri"/>
                </a:rPr>
                <a:t>possible</a:t>
              </a:r>
              <a:endParaRPr sz="1400" dirty="0">
                <a:latin typeface="Calibri"/>
                <a:cs typeface="Calibri"/>
              </a:endParaRPr>
            </a:p>
            <a:p>
              <a:pPr marL="7144" algn="just"/>
              <a:r>
                <a:rPr sz="1400" dirty="0">
                  <a:latin typeface="Calibri"/>
                  <a:cs typeface="Calibri"/>
                </a:rPr>
                <a:t>channel</a:t>
              </a:r>
              <a:r>
                <a:rPr sz="1400" spc="-28" dirty="0">
                  <a:latin typeface="Calibri"/>
                  <a:cs typeface="Calibri"/>
                </a:rPr>
                <a:t> </a:t>
              </a:r>
              <a:r>
                <a:rPr sz="1400" spc="-6" dirty="0">
                  <a:latin typeface="Calibri"/>
                  <a:cs typeface="Calibri"/>
                </a:rPr>
                <a:t>dimension).</a:t>
              </a:r>
              <a:endParaRPr sz="1400" dirty="0">
                <a:latin typeface="Calibri"/>
                <a:cs typeface="Calibri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9897170-BAD5-8728-6B79-553039738339}"/>
                </a:ext>
              </a:extLst>
            </p:cNvPr>
            <p:cNvSpPr txBox="1"/>
            <p:nvPr/>
          </p:nvSpPr>
          <p:spPr>
            <a:xfrm>
              <a:off x="5678491" y="601888"/>
              <a:ext cx="463057" cy="1691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0" lang="en-IN" sz="1013" b="1" i="0" u="none" strike="noStrike" kern="1200" cap="none" spc="-14" normalizeH="0" baseline="0" noProof="0" dirty="0">
                  <a:ln>
                    <a:noFill/>
                  </a:ln>
                  <a:solidFill>
                    <a:srgbClr val="A4123F"/>
                  </a:solidFill>
                  <a:effectLst/>
                  <a:uLnTx/>
                  <a:uFillTx/>
                  <a:latin typeface="Calibri"/>
                  <a:ea typeface="+mj-ea"/>
                  <a:cs typeface="Calibri"/>
                </a:rPr>
                <a:t>CNN</a:t>
              </a:r>
              <a:endParaRPr lang="en-IN" b="1" dirty="0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79C8CDBA-6AF0-DDA0-6300-8F97AAF9B501}"/>
              </a:ext>
            </a:extLst>
          </p:cNvPr>
          <p:cNvSpPr txBox="1"/>
          <p:nvPr/>
        </p:nvSpPr>
        <p:spPr>
          <a:xfrm>
            <a:off x="6710885" y="2002922"/>
            <a:ext cx="1146772" cy="248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664012" lvl="0" indent="0" algn="r" defTabSz="914400" eaLnBrk="1" fontAlgn="auto" latinLnBrk="0" hangingPunct="1">
              <a:lnSpc>
                <a:spcPct val="100000"/>
              </a:lnSpc>
              <a:spcBef>
                <a:spcPts val="36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13" b="1" i="0" u="none" strike="noStrike" kern="0" cap="none" spc="-14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cs typeface="Calibri"/>
              </a:rPr>
              <a:t>MLP</a:t>
            </a:r>
            <a:endParaRPr kumimoji="0" lang="en-IN" sz="1013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71499" y="338274"/>
            <a:ext cx="11209376" cy="484776"/>
          </a:xfrm>
          <a:prstGeom prst="rect">
            <a:avLst/>
          </a:prstGeom>
        </p:spPr>
        <p:txBody>
          <a:bodyPr vert="horz" wrap="square" lIns="0" tIns="114328" rIns="0" bIns="0" rtlCol="0" anchor="ctr">
            <a:spAutoFit/>
          </a:bodyPr>
          <a:lstStyle/>
          <a:p>
            <a:pPr marL="156805">
              <a:lnSpc>
                <a:spcPct val="100000"/>
              </a:lnSpc>
              <a:spcBef>
                <a:spcPts val="56"/>
              </a:spcBef>
            </a:pPr>
            <a:r>
              <a:rPr sz="2400" spc="-115" dirty="0"/>
              <a:t>Initialization</a:t>
            </a:r>
            <a:r>
              <a:rPr sz="2400" spc="-34" dirty="0"/>
              <a:t> </a:t>
            </a:r>
            <a:r>
              <a:rPr sz="2400" spc="-174" dirty="0"/>
              <a:t>of</a:t>
            </a:r>
            <a:r>
              <a:rPr sz="2400" spc="-39" dirty="0"/>
              <a:t> </a:t>
            </a:r>
            <a:r>
              <a:rPr sz="2400" spc="-160" dirty="0"/>
              <a:t>Weights</a:t>
            </a:r>
            <a:r>
              <a:rPr sz="2400" spc="-37" dirty="0"/>
              <a:t> </a:t>
            </a:r>
            <a:r>
              <a:rPr sz="2400" spc="-183" dirty="0"/>
              <a:t>and</a:t>
            </a:r>
            <a:r>
              <a:rPr sz="2400" spc="-37" dirty="0"/>
              <a:t> </a:t>
            </a:r>
            <a:r>
              <a:rPr sz="2400" spc="-203" dirty="0"/>
              <a:t>Bias</a:t>
            </a:r>
            <a:endParaRPr sz="2400" dirty="0"/>
          </a:p>
        </p:txBody>
      </p:sp>
      <p:grpSp>
        <p:nvGrpSpPr>
          <p:cNvPr id="3" name="object 3"/>
          <p:cNvGrpSpPr/>
          <p:nvPr/>
        </p:nvGrpSpPr>
        <p:grpSpPr>
          <a:xfrm>
            <a:off x="1371600" y="1295400"/>
            <a:ext cx="9829800" cy="4495800"/>
            <a:chOff x="0" y="992124"/>
            <a:chExt cx="11991340" cy="528066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992124"/>
              <a:ext cx="10058399" cy="48006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118603" y="5615939"/>
              <a:ext cx="4639056" cy="65684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571488" y="3488436"/>
              <a:ext cx="5419344" cy="5715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06054" rIns="0" bIns="0" rtlCol="0" anchor="ctr">
            <a:spAutoFit/>
          </a:bodyPr>
          <a:lstStyle/>
          <a:p>
            <a:pPr marL="242530">
              <a:lnSpc>
                <a:spcPct val="100000"/>
              </a:lnSpc>
              <a:spcBef>
                <a:spcPts val="56"/>
              </a:spcBef>
            </a:pPr>
            <a:r>
              <a:rPr spc="-96" dirty="0"/>
              <a:t>Initialization</a:t>
            </a:r>
            <a:r>
              <a:rPr spc="-48" dirty="0"/>
              <a:t> </a:t>
            </a:r>
            <a:r>
              <a:rPr spc="-146" dirty="0"/>
              <a:t>of</a:t>
            </a:r>
            <a:r>
              <a:rPr spc="-31" dirty="0"/>
              <a:t> </a:t>
            </a:r>
            <a:r>
              <a:rPr spc="-141" dirty="0"/>
              <a:t>Weights</a:t>
            </a:r>
            <a:r>
              <a:rPr spc="-45" dirty="0"/>
              <a:t> </a:t>
            </a:r>
            <a:r>
              <a:rPr spc="-155" dirty="0"/>
              <a:t>and</a:t>
            </a:r>
            <a:r>
              <a:rPr spc="-37" dirty="0"/>
              <a:t> </a:t>
            </a:r>
            <a:r>
              <a:rPr spc="-163" dirty="0"/>
              <a:t>Bias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0DB750A-A28C-7469-70E6-308031117DC1}"/>
              </a:ext>
            </a:extLst>
          </p:cNvPr>
          <p:cNvGrpSpPr/>
          <p:nvPr/>
        </p:nvGrpSpPr>
        <p:grpSpPr>
          <a:xfrm>
            <a:off x="1676400" y="1295400"/>
            <a:ext cx="9144000" cy="4419600"/>
            <a:chOff x="3138488" y="615234"/>
            <a:chExt cx="6236490" cy="2907206"/>
          </a:xfrm>
        </p:grpSpPr>
        <p:pic>
          <p:nvPicPr>
            <p:cNvPr id="2" name="object 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38488" y="813530"/>
              <a:ext cx="1585704" cy="2228651"/>
            </a:xfrm>
            <a:prstGeom prst="rect">
              <a:avLst/>
            </a:prstGeom>
          </p:spPr>
        </p:pic>
        <p:pic>
          <p:nvPicPr>
            <p:cNvPr id="3" name="object 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03670" y="1470188"/>
              <a:ext cx="3385524" cy="2052252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192012" y="615234"/>
              <a:ext cx="3182966" cy="781692"/>
            </a:xfrm>
            <a:prstGeom prst="rect">
              <a:avLst/>
            </a:prstGeom>
          </p:spPr>
        </p:pic>
        <p:sp>
          <p:nvSpPr>
            <p:cNvPr id="6" name="object 6"/>
            <p:cNvSpPr txBox="1"/>
            <p:nvPr/>
          </p:nvSpPr>
          <p:spPr>
            <a:xfrm>
              <a:off x="4817197" y="3340246"/>
              <a:ext cx="2168485" cy="163090"/>
            </a:xfrm>
            <a:prstGeom prst="rect">
              <a:avLst/>
            </a:prstGeom>
          </p:spPr>
          <p:txBody>
            <a:bodyPr vert="horz" wrap="square" lIns="0" tIns="7144" rIns="0" bIns="0" rtlCol="0">
              <a:spAutoFit/>
            </a:bodyPr>
            <a:lstStyle/>
            <a:p>
              <a:pPr marL="7144">
                <a:spcBef>
                  <a:spcPts val="56"/>
                </a:spcBef>
              </a:pPr>
              <a:r>
                <a:rPr sz="1013" b="1" dirty="0">
                  <a:solidFill>
                    <a:srgbClr val="C00000"/>
                  </a:solidFill>
                  <a:latin typeface="Calibri"/>
                  <a:cs typeface="Calibri"/>
                </a:rPr>
                <a:t>Blowing</a:t>
              </a:r>
              <a:r>
                <a:rPr sz="1013" b="1" spc="-31" dirty="0">
                  <a:solidFill>
                    <a:srgbClr val="C00000"/>
                  </a:solidFill>
                  <a:latin typeface="Calibri"/>
                  <a:cs typeface="Calibri"/>
                </a:rPr>
                <a:t> </a:t>
              </a:r>
              <a:r>
                <a:rPr sz="1013" b="1" dirty="0">
                  <a:solidFill>
                    <a:srgbClr val="C00000"/>
                  </a:solidFill>
                  <a:latin typeface="Calibri"/>
                  <a:cs typeface="Calibri"/>
                </a:rPr>
                <a:t>up</a:t>
              </a:r>
              <a:r>
                <a:rPr sz="1013" b="1" spc="-11" dirty="0">
                  <a:solidFill>
                    <a:srgbClr val="C00000"/>
                  </a:solidFill>
                  <a:latin typeface="Calibri"/>
                  <a:cs typeface="Calibri"/>
                </a:rPr>
                <a:t> </a:t>
              </a:r>
              <a:r>
                <a:rPr sz="1013" b="1" dirty="0">
                  <a:solidFill>
                    <a:srgbClr val="C00000"/>
                  </a:solidFill>
                  <a:latin typeface="Calibri"/>
                  <a:cs typeface="Calibri"/>
                </a:rPr>
                <a:t>a11</a:t>
              </a:r>
              <a:r>
                <a:rPr sz="1013" b="1" spc="-8" dirty="0">
                  <a:solidFill>
                    <a:srgbClr val="C00000"/>
                  </a:solidFill>
                  <a:latin typeface="Calibri"/>
                  <a:cs typeface="Calibri"/>
                </a:rPr>
                <a:t> </a:t>
              </a:r>
              <a:r>
                <a:rPr sz="1013" b="1" dirty="0">
                  <a:solidFill>
                    <a:srgbClr val="C00000"/>
                  </a:solidFill>
                  <a:latin typeface="Calibri"/>
                  <a:cs typeface="Calibri"/>
                </a:rPr>
                <a:t>cause</a:t>
              </a:r>
              <a:r>
                <a:rPr sz="1013" b="1" spc="-17" dirty="0">
                  <a:solidFill>
                    <a:srgbClr val="C00000"/>
                  </a:solidFill>
                  <a:latin typeface="Calibri"/>
                  <a:cs typeface="Calibri"/>
                </a:rPr>
                <a:t> </a:t>
              </a:r>
              <a:r>
                <a:rPr sz="1013" b="1" dirty="0">
                  <a:solidFill>
                    <a:srgbClr val="C00000"/>
                  </a:solidFill>
                  <a:latin typeface="Calibri"/>
                  <a:cs typeface="Calibri"/>
                </a:rPr>
                <a:t>vanishing</a:t>
              </a:r>
              <a:r>
                <a:rPr sz="1013" b="1" spc="-23" dirty="0">
                  <a:solidFill>
                    <a:srgbClr val="C00000"/>
                  </a:solidFill>
                  <a:latin typeface="Calibri"/>
                  <a:cs typeface="Calibri"/>
                </a:rPr>
                <a:t> </a:t>
              </a:r>
              <a:r>
                <a:rPr sz="1013" b="1" spc="-6" dirty="0">
                  <a:solidFill>
                    <a:srgbClr val="C00000"/>
                  </a:solidFill>
                  <a:latin typeface="Calibri"/>
                  <a:cs typeface="Calibri"/>
                </a:rPr>
                <a:t>gradient</a:t>
              </a:r>
              <a:endParaRPr sz="1013">
                <a:latin typeface="Calibri"/>
                <a:cs typeface="Calibri"/>
              </a:endParaRPr>
            </a:p>
          </p:txBody>
        </p:sp>
      </p:grp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1499" y="328319"/>
            <a:ext cx="11209376" cy="504686"/>
          </a:xfrm>
          <a:prstGeom prst="rect">
            <a:avLst/>
          </a:prstGeom>
        </p:spPr>
        <p:txBody>
          <a:bodyPr vert="horz" wrap="square" lIns="0" tIns="134045" rIns="0" bIns="0" rtlCol="0" anchor="ctr">
            <a:spAutoFit/>
          </a:bodyPr>
          <a:lstStyle/>
          <a:p>
            <a:pPr marL="156805">
              <a:lnSpc>
                <a:spcPct val="100000"/>
              </a:lnSpc>
              <a:spcBef>
                <a:spcPts val="56"/>
              </a:spcBef>
            </a:pPr>
            <a:r>
              <a:rPr sz="2400" spc="-143" dirty="0"/>
              <a:t>Xavier</a:t>
            </a:r>
            <a:r>
              <a:rPr sz="2400" spc="-45" dirty="0"/>
              <a:t> </a:t>
            </a:r>
            <a:r>
              <a:rPr sz="2400" spc="-104" dirty="0"/>
              <a:t>Initialization</a:t>
            </a:r>
            <a:r>
              <a:rPr sz="2400" spc="-42" dirty="0"/>
              <a:t> </a:t>
            </a:r>
            <a:r>
              <a:rPr sz="2400" spc="-180" dirty="0"/>
              <a:t>–</a:t>
            </a:r>
            <a:r>
              <a:rPr sz="2400" spc="-42" dirty="0"/>
              <a:t> </a:t>
            </a:r>
            <a:r>
              <a:rPr sz="2400" spc="-169" dirty="0"/>
              <a:t>Softmax</a:t>
            </a:r>
            <a:r>
              <a:rPr sz="2400" spc="-42" dirty="0"/>
              <a:t> </a:t>
            </a:r>
            <a:r>
              <a:rPr sz="2400" spc="-163" dirty="0"/>
              <a:t>and</a:t>
            </a:r>
            <a:r>
              <a:rPr sz="2400" spc="-31" dirty="0"/>
              <a:t> </a:t>
            </a:r>
            <a:r>
              <a:rPr sz="2400" spc="-143" dirty="0"/>
              <a:t>tanh</a:t>
            </a:r>
            <a:r>
              <a:rPr sz="2400" spc="-45" dirty="0"/>
              <a:t> </a:t>
            </a:r>
            <a:r>
              <a:rPr sz="2400" spc="-98" dirty="0"/>
              <a:t>activation</a:t>
            </a:r>
            <a:endParaRPr sz="2400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D7E0247-3B15-3145-B7FA-EC6670AAB44B}"/>
              </a:ext>
            </a:extLst>
          </p:cNvPr>
          <p:cNvGrpSpPr/>
          <p:nvPr/>
        </p:nvGrpSpPr>
        <p:grpSpPr>
          <a:xfrm>
            <a:off x="3045649" y="1313833"/>
            <a:ext cx="9032693" cy="2646302"/>
            <a:chOff x="4368630" y="957119"/>
            <a:chExt cx="5607186" cy="1427976"/>
          </a:xfrm>
        </p:grpSpPr>
        <p:sp>
          <p:nvSpPr>
            <p:cNvPr id="4" name="object 4"/>
            <p:cNvSpPr txBox="1"/>
            <p:nvPr/>
          </p:nvSpPr>
          <p:spPr>
            <a:xfrm>
              <a:off x="4368630" y="957119"/>
              <a:ext cx="5607186" cy="1427976"/>
            </a:xfrm>
            <a:prstGeom prst="rect">
              <a:avLst/>
            </a:prstGeom>
            <a:ln w="50800">
              <a:solidFill>
                <a:srgbClr val="006FC0"/>
              </a:solidFill>
            </a:ln>
          </p:spPr>
          <p:txBody>
            <a:bodyPr vert="horz" wrap="square" lIns="0" tIns="0" rIns="0" bIns="0" rtlCol="0" anchor="t">
              <a:spAutoFit/>
            </a:bodyPr>
            <a:lstStyle/>
            <a:p>
              <a:pPr>
                <a:lnSpc>
                  <a:spcPct val="100000"/>
                </a:lnSpc>
              </a:pPr>
              <a:endParaRPr sz="1013" dirty="0">
                <a:latin typeface="Times New Roman"/>
                <a:cs typeface="Times New Roman"/>
              </a:endParaRPr>
            </a:p>
            <a:p>
              <a:pPr algn="just">
                <a:lnSpc>
                  <a:spcPct val="100000"/>
                </a:lnSpc>
              </a:pPr>
              <a:endParaRPr sz="1400" dirty="0">
                <a:latin typeface="Times New Roman"/>
                <a:cs typeface="Times New Roman"/>
              </a:endParaRPr>
            </a:p>
            <a:p>
              <a:pPr algn="just">
                <a:spcBef>
                  <a:spcPts val="20"/>
                </a:spcBef>
              </a:pPr>
              <a:endParaRPr sz="1400" dirty="0">
                <a:latin typeface="Times New Roman"/>
                <a:cs typeface="Times New Roman"/>
              </a:endParaRPr>
            </a:p>
            <a:p>
              <a:pPr marL="270510" marR="1715770" algn="just"/>
              <a:r>
                <a:rPr sz="1600" dirty="0">
                  <a:solidFill>
                    <a:srgbClr val="292929"/>
                  </a:solidFill>
                  <a:latin typeface="Calibri"/>
                  <a:cs typeface="Calibri"/>
                </a:rPr>
                <a:t>Xavier</a:t>
              </a:r>
              <a:r>
                <a:rPr sz="1600" spc="-28" dirty="0">
                  <a:solidFill>
                    <a:srgbClr val="292929"/>
                  </a:solidFill>
                  <a:latin typeface="Calibri"/>
                  <a:cs typeface="Calibri"/>
                </a:rPr>
                <a:t> </a:t>
              </a:r>
              <a:r>
                <a:rPr sz="1600" spc="-6" dirty="0">
                  <a:solidFill>
                    <a:srgbClr val="292929"/>
                  </a:solidFill>
                  <a:latin typeface="Calibri"/>
                  <a:cs typeface="Calibri"/>
                </a:rPr>
                <a:t>initialization</a:t>
              </a:r>
              <a:r>
                <a:rPr sz="1600" spc="-14" dirty="0">
                  <a:solidFill>
                    <a:srgbClr val="292929"/>
                  </a:solidFill>
                  <a:latin typeface="Calibri"/>
                  <a:cs typeface="Calibri"/>
                </a:rPr>
                <a:t> </a:t>
              </a:r>
              <a:r>
                <a:rPr sz="1600" dirty="0">
                  <a:solidFill>
                    <a:srgbClr val="292929"/>
                  </a:solidFill>
                  <a:latin typeface="Calibri"/>
                  <a:cs typeface="Calibri"/>
                </a:rPr>
                <a:t>sets</a:t>
              </a:r>
              <a:r>
                <a:rPr sz="1600" spc="-25" dirty="0">
                  <a:solidFill>
                    <a:srgbClr val="292929"/>
                  </a:solidFill>
                  <a:latin typeface="Calibri"/>
                  <a:cs typeface="Calibri"/>
                </a:rPr>
                <a:t> </a:t>
              </a:r>
              <a:r>
                <a:rPr sz="1600" dirty="0">
                  <a:solidFill>
                    <a:srgbClr val="292929"/>
                  </a:solidFill>
                  <a:latin typeface="Calibri"/>
                  <a:cs typeface="Calibri"/>
                </a:rPr>
                <a:t>a</a:t>
              </a:r>
              <a:r>
                <a:rPr sz="1600" spc="-28" dirty="0">
                  <a:solidFill>
                    <a:srgbClr val="292929"/>
                  </a:solidFill>
                  <a:latin typeface="Calibri"/>
                  <a:cs typeface="Calibri"/>
                </a:rPr>
                <a:t> </a:t>
              </a:r>
              <a:r>
                <a:rPr sz="1600" spc="-6" dirty="0">
                  <a:solidFill>
                    <a:srgbClr val="292929"/>
                  </a:solidFill>
                  <a:latin typeface="Calibri"/>
                  <a:cs typeface="Calibri"/>
                </a:rPr>
                <a:t>layer’s</a:t>
              </a:r>
              <a:r>
                <a:rPr sz="1600" spc="-25" dirty="0">
                  <a:solidFill>
                    <a:srgbClr val="292929"/>
                  </a:solidFill>
                  <a:latin typeface="Calibri"/>
                  <a:cs typeface="Calibri"/>
                </a:rPr>
                <a:t> </a:t>
              </a:r>
              <a:r>
                <a:rPr sz="1600" dirty="0">
                  <a:solidFill>
                    <a:srgbClr val="292929"/>
                  </a:solidFill>
                  <a:latin typeface="Calibri"/>
                  <a:cs typeface="Calibri"/>
                </a:rPr>
                <a:t>weights</a:t>
              </a:r>
              <a:r>
                <a:rPr sz="1600" spc="-31" dirty="0">
                  <a:solidFill>
                    <a:srgbClr val="292929"/>
                  </a:solidFill>
                  <a:latin typeface="Calibri"/>
                  <a:cs typeface="Calibri"/>
                </a:rPr>
                <a:t> </a:t>
              </a:r>
              <a:r>
                <a:rPr sz="1600" dirty="0">
                  <a:solidFill>
                    <a:srgbClr val="292929"/>
                  </a:solidFill>
                  <a:latin typeface="Calibri"/>
                  <a:cs typeface="Calibri"/>
                </a:rPr>
                <a:t>to</a:t>
              </a:r>
              <a:r>
                <a:rPr sz="1600" spc="-28" dirty="0">
                  <a:solidFill>
                    <a:srgbClr val="292929"/>
                  </a:solidFill>
                  <a:latin typeface="Calibri"/>
                  <a:cs typeface="Calibri"/>
                </a:rPr>
                <a:t> </a:t>
              </a:r>
              <a:r>
                <a:rPr sz="1600" dirty="0">
                  <a:solidFill>
                    <a:srgbClr val="292929"/>
                  </a:solidFill>
                  <a:latin typeface="Calibri"/>
                  <a:cs typeface="Calibri"/>
                </a:rPr>
                <a:t>values</a:t>
              </a:r>
              <a:r>
                <a:rPr sz="1600" spc="-28" dirty="0">
                  <a:solidFill>
                    <a:srgbClr val="292929"/>
                  </a:solidFill>
                  <a:latin typeface="Calibri"/>
                  <a:cs typeface="Calibri"/>
                </a:rPr>
                <a:t> </a:t>
              </a:r>
              <a:r>
                <a:rPr sz="1600" dirty="0">
                  <a:solidFill>
                    <a:srgbClr val="292929"/>
                  </a:solidFill>
                  <a:latin typeface="Calibri"/>
                  <a:cs typeface="Calibri"/>
                </a:rPr>
                <a:t>chosen</a:t>
              </a:r>
              <a:r>
                <a:rPr sz="1600" spc="-20" dirty="0">
                  <a:solidFill>
                    <a:srgbClr val="292929"/>
                  </a:solidFill>
                  <a:latin typeface="Calibri"/>
                  <a:cs typeface="Calibri"/>
                </a:rPr>
                <a:t> </a:t>
              </a:r>
              <a:r>
                <a:rPr sz="1600" spc="-11" dirty="0">
                  <a:solidFill>
                    <a:srgbClr val="292929"/>
                  </a:solidFill>
                  <a:latin typeface="Calibri"/>
                  <a:cs typeface="Calibri"/>
                </a:rPr>
                <a:t>from </a:t>
              </a:r>
              <a:r>
                <a:rPr sz="1600" dirty="0">
                  <a:solidFill>
                    <a:srgbClr val="292929"/>
                  </a:solidFill>
                  <a:latin typeface="Calibri"/>
                  <a:cs typeface="Calibri"/>
                </a:rPr>
                <a:t>a</a:t>
              </a:r>
              <a:r>
                <a:rPr sz="1600" spc="-42" dirty="0">
                  <a:solidFill>
                    <a:srgbClr val="292929"/>
                  </a:solidFill>
                  <a:latin typeface="Calibri"/>
                  <a:cs typeface="Calibri"/>
                </a:rPr>
                <a:t> </a:t>
              </a:r>
              <a:r>
                <a:rPr sz="1600" dirty="0">
                  <a:solidFill>
                    <a:srgbClr val="292929"/>
                  </a:solidFill>
                  <a:latin typeface="Calibri"/>
                  <a:cs typeface="Calibri"/>
                </a:rPr>
                <a:t>random</a:t>
              </a:r>
              <a:r>
                <a:rPr lang="en-US" sz="1600" dirty="0">
                  <a:solidFill>
                    <a:srgbClr val="292929"/>
                  </a:solidFill>
                  <a:latin typeface="Calibri"/>
                  <a:cs typeface="Calibri"/>
                </a:rPr>
                <a:t> u</a:t>
              </a:r>
              <a:r>
                <a:rPr sz="1600" dirty="0">
                  <a:solidFill>
                    <a:srgbClr val="292929"/>
                  </a:solidFill>
                  <a:latin typeface="Calibri"/>
                  <a:cs typeface="Calibri"/>
                </a:rPr>
                <a:t>niform</a:t>
              </a:r>
              <a:r>
                <a:rPr sz="1600" spc="-34" dirty="0">
                  <a:solidFill>
                    <a:srgbClr val="292929"/>
                  </a:solidFill>
                  <a:latin typeface="Calibri"/>
                  <a:cs typeface="Calibri"/>
                </a:rPr>
                <a:t> </a:t>
              </a:r>
              <a:r>
                <a:rPr sz="1600" dirty="0">
                  <a:solidFill>
                    <a:srgbClr val="292929"/>
                  </a:solidFill>
                  <a:latin typeface="Calibri"/>
                  <a:cs typeface="Calibri"/>
                </a:rPr>
                <a:t>distribution</a:t>
              </a:r>
              <a:r>
                <a:rPr sz="1600" spc="-28" dirty="0">
                  <a:solidFill>
                    <a:srgbClr val="292929"/>
                  </a:solidFill>
                  <a:latin typeface="Calibri"/>
                  <a:cs typeface="Calibri"/>
                </a:rPr>
                <a:t> </a:t>
              </a:r>
              <a:r>
                <a:rPr sz="1600" spc="-6" dirty="0">
                  <a:solidFill>
                    <a:srgbClr val="292929"/>
                  </a:solidFill>
                  <a:latin typeface="Calibri"/>
                  <a:cs typeface="Calibri"/>
                </a:rPr>
                <a:t>that’s</a:t>
              </a:r>
              <a:r>
                <a:rPr sz="1600" spc="-37" dirty="0">
                  <a:solidFill>
                    <a:srgbClr val="292929"/>
                  </a:solidFill>
                  <a:latin typeface="Calibri"/>
                  <a:cs typeface="Calibri"/>
                </a:rPr>
                <a:t> </a:t>
              </a:r>
              <a:r>
                <a:rPr sz="1600" dirty="0">
                  <a:solidFill>
                    <a:srgbClr val="292929"/>
                  </a:solidFill>
                  <a:latin typeface="Calibri"/>
                  <a:cs typeface="Calibri"/>
                </a:rPr>
                <a:t>bounded</a:t>
              </a:r>
              <a:r>
                <a:rPr sz="1600" spc="-34" dirty="0">
                  <a:solidFill>
                    <a:srgbClr val="292929"/>
                  </a:solidFill>
                  <a:latin typeface="Calibri"/>
                  <a:cs typeface="Calibri"/>
                </a:rPr>
                <a:t> </a:t>
              </a:r>
              <a:r>
                <a:rPr sz="1600" spc="-6" dirty="0">
                  <a:solidFill>
                    <a:srgbClr val="292929"/>
                  </a:solidFill>
                  <a:latin typeface="Calibri"/>
                  <a:cs typeface="Calibri"/>
                </a:rPr>
                <a:t>between</a:t>
              </a:r>
              <a:endParaRPr sz="1600" dirty="0">
                <a:latin typeface="Calibri"/>
                <a:cs typeface="Calibri"/>
              </a:endParaRPr>
            </a:p>
            <a:p>
              <a:pPr algn="just">
                <a:lnSpc>
                  <a:spcPct val="100000"/>
                </a:lnSpc>
              </a:pPr>
              <a:endParaRPr sz="1600" dirty="0">
                <a:latin typeface="Calibri"/>
                <a:cs typeface="Calibri"/>
              </a:endParaRPr>
            </a:p>
            <a:p>
              <a:pPr algn="just">
                <a:lnSpc>
                  <a:spcPct val="100000"/>
                </a:lnSpc>
              </a:pPr>
              <a:endParaRPr sz="1600" dirty="0">
                <a:latin typeface="Calibri"/>
                <a:cs typeface="Calibri"/>
              </a:endParaRPr>
            </a:p>
            <a:p>
              <a:pPr algn="just">
                <a:lnSpc>
                  <a:spcPct val="100000"/>
                </a:lnSpc>
              </a:pPr>
              <a:endParaRPr sz="1600" dirty="0">
                <a:latin typeface="Calibri"/>
                <a:cs typeface="Calibri"/>
              </a:endParaRPr>
            </a:p>
            <a:p>
              <a:pPr algn="just">
                <a:spcBef>
                  <a:spcPts val="653"/>
                </a:spcBef>
              </a:pPr>
              <a:endParaRPr sz="1600" dirty="0">
                <a:latin typeface="Calibri"/>
                <a:cs typeface="Calibri"/>
              </a:endParaRPr>
            </a:p>
            <a:p>
              <a:pPr marL="270510" marR="743585" algn="just"/>
              <a:r>
                <a:rPr sz="1600" dirty="0">
                  <a:solidFill>
                    <a:srgbClr val="292929"/>
                  </a:solidFill>
                  <a:latin typeface="Calibri"/>
                  <a:cs typeface="Calibri"/>
                </a:rPr>
                <a:t>where</a:t>
              </a:r>
              <a:r>
                <a:rPr sz="1600" spc="-17" dirty="0">
                  <a:solidFill>
                    <a:srgbClr val="292929"/>
                  </a:solidFill>
                  <a:latin typeface="Calibri"/>
                  <a:cs typeface="Calibri"/>
                </a:rPr>
                <a:t> </a:t>
              </a:r>
              <a:r>
                <a:rPr sz="1600" i="1" dirty="0">
                  <a:solidFill>
                    <a:srgbClr val="292929"/>
                  </a:solidFill>
                  <a:latin typeface="Calibri"/>
                  <a:cs typeface="Calibri"/>
                </a:rPr>
                <a:t>nᵢ</a:t>
              </a:r>
              <a:r>
                <a:rPr sz="1600" i="1" spc="-23" dirty="0">
                  <a:solidFill>
                    <a:srgbClr val="292929"/>
                  </a:solidFill>
                  <a:latin typeface="Calibri"/>
                  <a:cs typeface="Calibri"/>
                </a:rPr>
                <a:t> </a:t>
              </a:r>
              <a:r>
                <a:rPr sz="1600" dirty="0">
                  <a:solidFill>
                    <a:srgbClr val="292929"/>
                  </a:solidFill>
                  <a:latin typeface="Calibri"/>
                  <a:cs typeface="Calibri"/>
                </a:rPr>
                <a:t>is</a:t>
              </a:r>
              <a:r>
                <a:rPr sz="1600" spc="-14" dirty="0">
                  <a:solidFill>
                    <a:srgbClr val="292929"/>
                  </a:solidFill>
                  <a:latin typeface="Calibri"/>
                  <a:cs typeface="Calibri"/>
                </a:rPr>
                <a:t> </a:t>
              </a:r>
              <a:r>
                <a:rPr sz="1600" dirty="0">
                  <a:solidFill>
                    <a:srgbClr val="292929"/>
                  </a:solidFill>
                  <a:latin typeface="Calibri"/>
                  <a:cs typeface="Calibri"/>
                </a:rPr>
                <a:t>the</a:t>
              </a:r>
              <a:r>
                <a:rPr sz="1600" spc="-23" dirty="0">
                  <a:solidFill>
                    <a:srgbClr val="292929"/>
                  </a:solidFill>
                  <a:latin typeface="Calibri"/>
                  <a:cs typeface="Calibri"/>
                </a:rPr>
                <a:t> </a:t>
              </a:r>
              <a:r>
                <a:rPr sz="1600" dirty="0">
                  <a:solidFill>
                    <a:srgbClr val="292929"/>
                  </a:solidFill>
                  <a:latin typeface="Calibri"/>
                  <a:cs typeface="Calibri"/>
                </a:rPr>
                <a:t>number</a:t>
              </a:r>
              <a:r>
                <a:rPr sz="1600" spc="-17" dirty="0">
                  <a:solidFill>
                    <a:srgbClr val="292929"/>
                  </a:solidFill>
                  <a:latin typeface="Calibri"/>
                  <a:cs typeface="Calibri"/>
                </a:rPr>
                <a:t> </a:t>
              </a:r>
              <a:r>
                <a:rPr sz="1600" dirty="0">
                  <a:solidFill>
                    <a:srgbClr val="292929"/>
                  </a:solidFill>
                  <a:latin typeface="Calibri"/>
                  <a:cs typeface="Calibri"/>
                </a:rPr>
                <a:t>of</a:t>
              </a:r>
              <a:r>
                <a:rPr sz="1600" spc="-23" dirty="0">
                  <a:solidFill>
                    <a:srgbClr val="292929"/>
                  </a:solidFill>
                  <a:latin typeface="Calibri"/>
                  <a:cs typeface="Calibri"/>
                </a:rPr>
                <a:t> </a:t>
              </a:r>
              <a:r>
                <a:rPr sz="1600" dirty="0">
                  <a:solidFill>
                    <a:srgbClr val="292929"/>
                  </a:solidFill>
                  <a:latin typeface="Calibri"/>
                  <a:cs typeface="Calibri"/>
                </a:rPr>
                <a:t>incoming</a:t>
              </a:r>
              <a:r>
                <a:rPr sz="1600" spc="-11" dirty="0">
                  <a:solidFill>
                    <a:srgbClr val="292929"/>
                  </a:solidFill>
                  <a:latin typeface="Calibri"/>
                  <a:cs typeface="Calibri"/>
                </a:rPr>
                <a:t> </a:t>
              </a:r>
              <a:r>
                <a:rPr sz="1600" dirty="0">
                  <a:solidFill>
                    <a:srgbClr val="292929"/>
                  </a:solidFill>
                  <a:latin typeface="Calibri"/>
                  <a:cs typeface="Calibri"/>
                </a:rPr>
                <a:t>network</a:t>
              </a:r>
              <a:r>
                <a:rPr sz="1600" spc="-25" dirty="0">
                  <a:solidFill>
                    <a:srgbClr val="292929"/>
                  </a:solidFill>
                  <a:latin typeface="Calibri"/>
                  <a:cs typeface="Calibri"/>
                </a:rPr>
                <a:t> </a:t>
              </a:r>
              <a:r>
                <a:rPr sz="1600" dirty="0">
                  <a:solidFill>
                    <a:srgbClr val="292929"/>
                  </a:solidFill>
                  <a:latin typeface="Calibri"/>
                  <a:cs typeface="Calibri"/>
                </a:rPr>
                <a:t>connections,</a:t>
              </a:r>
              <a:r>
                <a:rPr sz="1600" spc="-8" dirty="0">
                  <a:solidFill>
                    <a:srgbClr val="292929"/>
                  </a:solidFill>
                  <a:latin typeface="Calibri"/>
                  <a:cs typeface="Calibri"/>
                </a:rPr>
                <a:t> </a:t>
              </a:r>
              <a:r>
                <a:rPr sz="1600" dirty="0">
                  <a:solidFill>
                    <a:srgbClr val="292929"/>
                  </a:solidFill>
                  <a:latin typeface="Calibri"/>
                  <a:cs typeface="Calibri"/>
                </a:rPr>
                <a:t>or</a:t>
              </a:r>
              <a:r>
                <a:rPr sz="1600" spc="-23" dirty="0">
                  <a:solidFill>
                    <a:srgbClr val="292929"/>
                  </a:solidFill>
                  <a:latin typeface="Calibri"/>
                  <a:cs typeface="Calibri"/>
                </a:rPr>
                <a:t> </a:t>
              </a:r>
              <a:r>
                <a:rPr sz="1600" spc="-11" dirty="0">
                  <a:solidFill>
                    <a:srgbClr val="292929"/>
                  </a:solidFill>
                  <a:latin typeface="Calibri"/>
                  <a:cs typeface="Calibri"/>
                </a:rPr>
                <a:t>“fan-in,”</a:t>
              </a:r>
              <a:r>
                <a:rPr sz="1600" spc="-23" dirty="0">
                  <a:solidFill>
                    <a:srgbClr val="292929"/>
                  </a:solidFill>
                  <a:latin typeface="Calibri"/>
                  <a:cs typeface="Calibri"/>
                </a:rPr>
                <a:t> </a:t>
              </a:r>
              <a:r>
                <a:rPr sz="1600" dirty="0">
                  <a:solidFill>
                    <a:srgbClr val="292929"/>
                  </a:solidFill>
                  <a:latin typeface="Calibri"/>
                  <a:cs typeface="Calibri"/>
                </a:rPr>
                <a:t>to</a:t>
              </a:r>
              <a:r>
                <a:rPr sz="1600" spc="-25" dirty="0">
                  <a:solidFill>
                    <a:srgbClr val="292929"/>
                  </a:solidFill>
                  <a:latin typeface="Calibri"/>
                  <a:cs typeface="Calibri"/>
                </a:rPr>
                <a:t> </a:t>
              </a:r>
              <a:r>
                <a:rPr sz="1600" dirty="0">
                  <a:solidFill>
                    <a:srgbClr val="292929"/>
                  </a:solidFill>
                  <a:latin typeface="Calibri"/>
                  <a:cs typeface="Calibri"/>
                </a:rPr>
                <a:t>the</a:t>
              </a:r>
              <a:r>
                <a:rPr sz="1600" spc="-14" dirty="0">
                  <a:solidFill>
                    <a:srgbClr val="292929"/>
                  </a:solidFill>
                  <a:latin typeface="Calibri"/>
                  <a:cs typeface="Calibri"/>
                </a:rPr>
                <a:t> </a:t>
              </a:r>
              <a:r>
                <a:rPr sz="1600" spc="-6" dirty="0">
                  <a:solidFill>
                    <a:srgbClr val="292929"/>
                  </a:solidFill>
                  <a:latin typeface="Calibri"/>
                  <a:cs typeface="Calibri"/>
                </a:rPr>
                <a:t>layer, </a:t>
              </a:r>
              <a:r>
                <a:rPr sz="1600" dirty="0">
                  <a:solidFill>
                    <a:srgbClr val="292929"/>
                  </a:solidFill>
                  <a:latin typeface="Calibri"/>
                  <a:cs typeface="Calibri"/>
                </a:rPr>
                <a:t>and</a:t>
              </a:r>
              <a:r>
                <a:rPr sz="1600" spc="-14" dirty="0">
                  <a:solidFill>
                    <a:srgbClr val="292929"/>
                  </a:solidFill>
                  <a:latin typeface="Calibri"/>
                  <a:cs typeface="Calibri"/>
                </a:rPr>
                <a:t> </a:t>
              </a:r>
              <a:r>
                <a:rPr sz="1600" i="1" dirty="0">
                  <a:solidFill>
                    <a:srgbClr val="292929"/>
                  </a:solidFill>
                  <a:latin typeface="Calibri"/>
                  <a:cs typeface="Calibri"/>
                </a:rPr>
                <a:t>nᵢ₊₁</a:t>
              </a:r>
              <a:r>
                <a:rPr sz="1600" i="1" spc="-25" dirty="0">
                  <a:solidFill>
                    <a:srgbClr val="292929"/>
                  </a:solidFill>
                  <a:latin typeface="Calibri"/>
                  <a:cs typeface="Calibri"/>
                </a:rPr>
                <a:t> </a:t>
              </a:r>
              <a:r>
                <a:rPr sz="1600" dirty="0">
                  <a:solidFill>
                    <a:srgbClr val="292929"/>
                  </a:solidFill>
                  <a:latin typeface="Calibri"/>
                  <a:cs typeface="Calibri"/>
                </a:rPr>
                <a:t>is</a:t>
              </a:r>
              <a:r>
                <a:rPr sz="1600" spc="-20" dirty="0">
                  <a:solidFill>
                    <a:srgbClr val="292929"/>
                  </a:solidFill>
                  <a:latin typeface="Calibri"/>
                  <a:cs typeface="Calibri"/>
                </a:rPr>
                <a:t> </a:t>
              </a:r>
              <a:r>
                <a:rPr sz="1600" dirty="0">
                  <a:solidFill>
                    <a:srgbClr val="292929"/>
                  </a:solidFill>
                  <a:latin typeface="Calibri"/>
                  <a:cs typeface="Calibri"/>
                </a:rPr>
                <a:t>the</a:t>
              </a:r>
              <a:r>
                <a:rPr sz="1600" spc="-20" dirty="0">
                  <a:solidFill>
                    <a:srgbClr val="292929"/>
                  </a:solidFill>
                  <a:latin typeface="Calibri"/>
                  <a:cs typeface="Calibri"/>
                </a:rPr>
                <a:t> </a:t>
              </a:r>
              <a:r>
                <a:rPr sz="1600" dirty="0">
                  <a:solidFill>
                    <a:srgbClr val="292929"/>
                  </a:solidFill>
                  <a:latin typeface="Calibri"/>
                  <a:cs typeface="Calibri"/>
                </a:rPr>
                <a:t>number</a:t>
              </a:r>
              <a:r>
                <a:rPr sz="1600" spc="-20" dirty="0">
                  <a:solidFill>
                    <a:srgbClr val="292929"/>
                  </a:solidFill>
                  <a:latin typeface="Calibri"/>
                  <a:cs typeface="Calibri"/>
                </a:rPr>
                <a:t> </a:t>
              </a:r>
              <a:r>
                <a:rPr sz="1600" dirty="0">
                  <a:solidFill>
                    <a:srgbClr val="292929"/>
                  </a:solidFill>
                  <a:latin typeface="Calibri"/>
                  <a:cs typeface="Calibri"/>
                </a:rPr>
                <a:t>of</a:t>
              </a:r>
              <a:r>
                <a:rPr sz="1600" spc="-23" dirty="0">
                  <a:solidFill>
                    <a:srgbClr val="292929"/>
                  </a:solidFill>
                  <a:latin typeface="Calibri"/>
                  <a:cs typeface="Calibri"/>
                </a:rPr>
                <a:t> </a:t>
              </a:r>
              <a:r>
                <a:rPr sz="1600" dirty="0">
                  <a:solidFill>
                    <a:srgbClr val="292929"/>
                  </a:solidFill>
                  <a:latin typeface="Calibri"/>
                  <a:cs typeface="Calibri"/>
                </a:rPr>
                <a:t>outgoing</a:t>
              </a:r>
              <a:r>
                <a:rPr sz="1600" spc="-8" dirty="0">
                  <a:solidFill>
                    <a:srgbClr val="292929"/>
                  </a:solidFill>
                  <a:latin typeface="Calibri"/>
                  <a:cs typeface="Calibri"/>
                </a:rPr>
                <a:t> </a:t>
              </a:r>
              <a:r>
                <a:rPr sz="1600" dirty="0">
                  <a:solidFill>
                    <a:srgbClr val="292929"/>
                  </a:solidFill>
                  <a:latin typeface="Calibri"/>
                  <a:cs typeface="Calibri"/>
                </a:rPr>
                <a:t>network</a:t>
              </a:r>
              <a:r>
                <a:rPr sz="1600" spc="-23" dirty="0">
                  <a:solidFill>
                    <a:srgbClr val="292929"/>
                  </a:solidFill>
                  <a:latin typeface="Calibri"/>
                  <a:cs typeface="Calibri"/>
                </a:rPr>
                <a:t> </a:t>
              </a:r>
              <a:r>
                <a:rPr sz="1600" dirty="0">
                  <a:solidFill>
                    <a:srgbClr val="292929"/>
                  </a:solidFill>
                  <a:latin typeface="Calibri"/>
                  <a:cs typeface="Calibri"/>
                </a:rPr>
                <a:t>connections</a:t>
              </a:r>
              <a:r>
                <a:rPr sz="1600" spc="-8" dirty="0">
                  <a:solidFill>
                    <a:srgbClr val="292929"/>
                  </a:solidFill>
                  <a:latin typeface="Calibri"/>
                  <a:cs typeface="Calibri"/>
                </a:rPr>
                <a:t> </a:t>
              </a:r>
              <a:r>
                <a:rPr sz="1600" dirty="0">
                  <a:solidFill>
                    <a:srgbClr val="292929"/>
                  </a:solidFill>
                  <a:latin typeface="Calibri"/>
                  <a:cs typeface="Calibri"/>
                </a:rPr>
                <a:t>from</a:t>
              </a:r>
              <a:r>
                <a:rPr sz="1600" spc="-23" dirty="0">
                  <a:solidFill>
                    <a:srgbClr val="292929"/>
                  </a:solidFill>
                  <a:latin typeface="Calibri"/>
                  <a:cs typeface="Calibri"/>
                </a:rPr>
                <a:t> </a:t>
              </a:r>
              <a:r>
                <a:rPr sz="1600" dirty="0">
                  <a:solidFill>
                    <a:srgbClr val="292929"/>
                  </a:solidFill>
                  <a:latin typeface="Calibri"/>
                  <a:cs typeface="Calibri"/>
                </a:rPr>
                <a:t>that</a:t>
              </a:r>
              <a:r>
                <a:rPr sz="1600" spc="-28" dirty="0">
                  <a:solidFill>
                    <a:srgbClr val="292929"/>
                  </a:solidFill>
                  <a:latin typeface="Calibri"/>
                  <a:cs typeface="Calibri"/>
                </a:rPr>
                <a:t> </a:t>
              </a:r>
              <a:r>
                <a:rPr sz="1600" spc="-17" dirty="0">
                  <a:solidFill>
                    <a:srgbClr val="292929"/>
                  </a:solidFill>
                  <a:latin typeface="Calibri"/>
                  <a:cs typeface="Calibri"/>
                </a:rPr>
                <a:t>layer, </a:t>
              </a:r>
              <a:r>
                <a:rPr sz="1600" spc="-11" dirty="0">
                  <a:solidFill>
                    <a:srgbClr val="292929"/>
                  </a:solidFill>
                  <a:latin typeface="Calibri"/>
                  <a:cs typeface="Calibri"/>
                </a:rPr>
                <a:t>also </a:t>
              </a:r>
              <a:r>
                <a:rPr sz="1600" dirty="0">
                  <a:solidFill>
                    <a:srgbClr val="292929"/>
                  </a:solidFill>
                  <a:latin typeface="Calibri"/>
                  <a:cs typeface="Calibri"/>
                </a:rPr>
                <a:t>known</a:t>
              </a:r>
              <a:r>
                <a:rPr sz="1600" spc="-11" dirty="0">
                  <a:solidFill>
                    <a:srgbClr val="292929"/>
                  </a:solidFill>
                  <a:latin typeface="Calibri"/>
                  <a:cs typeface="Calibri"/>
                </a:rPr>
                <a:t> </a:t>
              </a:r>
              <a:r>
                <a:rPr sz="1600" dirty="0">
                  <a:solidFill>
                    <a:srgbClr val="292929"/>
                  </a:solidFill>
                  <a:latin typeface="Calibri"/>
                  <a:cs typeface="Calibri"/>
                </a:rPr>
                <a:t>as</a:t>
              </a:r>
              <a:r>
                <a:rPr sz="1600" spc="-14" dirty="0">
                  <a:solidFill>
                    <a:srgbClr val="292929"/>
                  </a:solidFill>
                  <a:latin typeface="Calibri"/>
                  <a:cs typeface="Calibri"/>
                </a:rPr>
                <a:t> </a:t>
              </a:r>
              <a:r>
                <a:rPr sz="1600" dirty="0">
                  <a:solidFill>
                    <a:srgbClr val="292929"/>
                  </a:solidFill>
                  <a:latin typeface="Calibri"/>
                  <a:cs typeface="Calibri"/>
                </a:rPr>
                <a:t>the</a:t>
              </a:r>
              <a:r>
                <a:rPr sz="1600" spc="-14" dirty="0">
                  <a:solidFill>
                    <a:srgbClr val="292929"/>
                  </a:solidFill>
                  <a:latin typeface="Calibri"/>
                  <a:cs typeface="Calibri"/>
                </a:rPr>
                <a:t> </a:t>
              </a:r>
              <a:r>
                <a:rPr sz="1600" spc="-6" dirty="0">
                  <a:solidFill>
                    <a:srgbClr val="292929"/>
                  </a:solidFill>
                  <a:latin typeface="Calibri"/>
                  <a:cs typeface="Calibri"/>
                </a:rPr>
                <a:t>“fan-</a:t>
              </a:r>
              <a:r>
                <a:rPr sz="1600" spc="-11" dirty="0">
                  <a:solidFill>
                    <a:srgbClr val="292929"/>
                  </a:solidFill>
                  <a:latin typeface="Calibri"/>
                  <a:cs typeface="Calibri"/>
                </a:rPr>
                <a:t>out.”</a:t>
              </a:r>
              <a:endParaRPr sz="1600" dirty="0">
                <a:latin typeface="Calibri"/>
                <a:cs typeface="Calibri"/>
              </a:endParaRPr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29413" y="1440593"/>
              <a:ext cx="1007565" cy="486728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DCCEBC7-32E2-7328-6A88-5CEBABC18088}"/>
              </a:ext>
            </a:extLst>
          </p:cNvPr>
          <p:cNvSpPr txBox="1"/>
          <p:nvPr/>
        </p:nvSpPr>
        <p:spPr>
          <a:xfrm>
            <a:off x="-2582" y="4440265"/>
            <a:ext cx="3750588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/>
              <a:t>It was proposed by </a:t>
            </a:r>
            <a:r>
              <a:rPr lang="en-US" b="1"/>
              <a:t>Xavier Glorot and Yoshua Bengio (2010)</a:t>
            </a:r>
            <a:r>
              <a:rPr lang="en-US"/>
              <a:t> in their paper </a:t>
            </a:r>
            <a:r>
              <a:rPr lang="en-US" i="1"/>
              <a:t>“Understanding the Difficulty of Training Deep Feedforward Neural Networks.”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71220F-E7BE-F976-D22A-DE4113467BF4}"/>
              </a:ext>
            </a:extLst>
          </p:cNvPr>
          <p:cNvSpPr txBox="1"/>
          <p:nvPr/>
        </p:nvSpPr>
        <p:spPr>
          <a:xfrm>
            <a:off x="-2583" y="1715145"/>
            <a:ext cx="3053165" cy="160043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dirty="0">
                <a:solidFill>
                  <a:srgbClr val="00B0F0"/>
                </a:solidFill>
              </a:rPr>
              <a:t>import torch </a:t>
            </a:r>
          </a:p>
          <a:p>
            <a:r>
              <a:rPr lang="en-US" sz="1400" dirty="0">
                <a:solidFill>
                  <a:srgbClr val="00B0F0"/>
                </a:solidFill>
              </a:rPr>
              <a:t>import </a:t>
            </a:r>
            <a:r>
              <a:rPr lang="en-US" sz="1400" dirty="0" err="1">
                <a:solidFill>
                  <a:srgbClr val="00B0F0"/>
                </a:solidFill>
              </a:rPr>
              <a:t>torch.nn</a:t>
            </a:r>
            <a:r>
              <a:rPr lang="en-US" sz="1400" dirty="0">
                <a:solidFill>
                  <a:srgbClr val="00B0F0"/>
                </a:solidFill>
              </a:rPr>
              <a:t> as </a:t>
            </a:r>
            <a:r>
              <a:rPr lang="en-US" sz="1400" dirty="0" err="1">
                <a:solidFill>
                  <a:srgbClr val="00B0F0"/>
                </a:solidFill>
              </a:rPr>
              <a:t>nn</a:t>
            </a:r>
            <a:endParaRPr lang="en-US" sz="1400">
              <a:solidFill>
                <a:srgbClr val="00B0F0"/>
              </a:solidFill>
            </a:endParaRPr>
          </a:p>
          <a:p>
            <a:r>
              <a:rPr lang="en-US" sz="1400" dirty="0">
                <a:solidFill>
                  <a:srgbClr val="00B0F0"/>
                </a:solidFill>
              </a:rPr>
              <a:t>import </a:t>
            </a:r>
            <a:r>
              <a:rPr lang="en-US" sz="1400" dirty="0" err="1">
                <a:solidFill>
                  <a:srgbClr val="00B0F0"/>
                </a:solidFill>
              </a:rPr>
              <a:t>torch.nn.init</a:t>
            </a:r>
            <a:r>
              <a:rPr lang="en-US" sz="1400" dirty="0">
                <a:solidFill>
                  <a:srgbClr val="00B0F0"/>
                </a:solidFill>
              </a:rPr>
              <a:t> as </a:t>
            </a:r>
            <a:r>
              <a:rPr lang="en-US" sz="1400" dirty="0" err="1">
                <a:solidFill>
                  <a:srgbClr val="00B0F0"/>
                </a:solidFill>
              </a:rPr>
              <a:t>init</a:t>
            </a:r>
          </a:p>
          <a:p>
            <a:endParaRPr lang="en-US" sz="1400" dirty="0">
              <a:solidFill>
                <a:srgbClr val="00B0F0"/>
              </a:solidFill>
            </a:endParaRPr>
          </a:p>
          <a:p>
            <a:r>
              <a:rPr lang="en-US" sz="1400" dirty="0">
                <a:solidFill>
                  <a:srgbClr val="00B0F0"/>
                </a:solidFill>
              </a:rPr>
              <a:t>layer = </a:t>
            </a:r>
            <a:r>
              <a:rPr lang="en-US" sz="1400" dirty="0" err="1">
                <a:solidFill>
                  <a:srgbClr val="00B0F0"/>
                </a:solidFill>
              </a:rPr>
              <a:t>nn.Linear</a:t>
            </a:r>
            <a:r>
              <a:rPr lang="en-US" sz="1400" dirty="0">
                <a:solidFill>
                  <a:srgbClr val="00B0F0"/>
                </a:solidFill>
              </a:rPr>
              <a:t>(128, 64) </a:t>
            </a:r>
            <a:r>
              <a:rPr lang="en-US" sz="1400" dirty="0" err="1">
                <a:solidFill>
                  <a:srgbClr val="00B0F0"/>
                </a:solidFill>
              </a:rPr>
              <a:t>init.xavier_uniform</a:t>
            </a:r>
            <a:r>
              <a:rPr lang="en-US" sz="1400" dirty="0">
                <a:solidFill>
                  <a:srgbClr val="00B0F0"/>
                </a:solidFill>
              </a:rPr>
              <a:t>_(</a:t>
            </a:r>
            <a:r>
              <a:rPr lang="en-US" sz="1400" dirty="0" err="1">
                <a:solidFill>
                  <a:srgbClr val="00B0F0"/>
                </a:solidFill>
              </a:rPr>
              <a:t>layer.weight</a:t>
            </a:r>
            <a:r>
              <a:rPr lang="en-US" sz="1400" dirty="0">
                <a:solidFill>
                  <a:srgbClr val="00B0F0"/>
                </a:solidFill>
              </a:rPr>
              <a:t>) </a:t>
            </a:r>
          </a:p>
          <a:p>
            <a:r>
              <a:rPr lang="en-US" sz="1400" dirty="0" err="1">
                <a:solidFill>
                  <a:srgbClr val="00B0F0"/>
                </a:solidFill>
              </a:rPr>
              <a:t>init.zeros</a:t>
            </a:r>
            <a:r>
              <a:rPr lang="en-US" sz="1400" dirty="0">
                <a:solidFill>
                  <a:srgbClr val="00B0F0"/>
                </a:solidFill>
              </a:rPr>
              <a:t>_(</a:t>
            </a:r>
            <a:r>
              <a:rPr lang="en-US" sz="1400" dirty="0" err="1">
                <a:solidFill>
                  <a:srgbClr val="00B0F0"/>
                </a:solidFill>
              </a:rPr>
              <a:t>layer.bias</a:t>
            </a:r>
            <a:r>
              <a:rPr lang="en-US" sz="1400" dirty="0">
                <a:solidFill>
                  <a:srgbClr val="00B0F0"/>
                </a:solidFill>
              </a:rPr>
              <a:t>) 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F05607AC-8DE1-67E5-2247-5B74FFE3A5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2798851"/>
              </p:ext>
            </p:extLst>
          </p:nvPr>
        </p:nvGraphicFramePr>
        <p:xfrm>
          <a:off x="4675322" y="4819715"/>
          <a:ext cx="6664390" cy="73152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332195">
                  <a:extLst>
                    <a:ext uri="{9D8B030D-6E8A-4147-A177-3AD203B41FA5}">
                      <a16:colId xmlns:a16="http://schemas.microsoft.com/office/drawing/2014/main" val="3433953679"/>
                    </a:ext>
                  </a:extLst>
                </a:gridCol>
                <a:gridCol w="3332195">
                  <a:extLst>
                    <a:ext uri="{9D8B030D-6E8A-4147-A177-3AD203B41FA5}">
                      <a16:colId xmlns:a16="http://schemas.microsoft.com/office/drawing/2014/main" val="241948696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 dirty="0"/>
                        <a:t>Activation Function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 dirty="0"/>
                        <a:t>Recommended Initialization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34590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/>
                        <a:t>Sigmoid / Tanh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/>
                        <a:t>Xavier (</a:t>
                      </a:r>
                      <a:r>
                        <a:rPr lang="en-US" b="0" err="1"/>
                        <a:t>Glorot</a:t>
                      </a:r>
                      <a:r>
                        <a:rPr lang="en-US" b="0" dirty="0"/>
                        <a:t>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827944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06054" rIns="0" bIns="0" rtlCol="0" anchor="ctr">
            <a:spAutoFit/>
          </a:bodyPr>
          <a:lstStyle/>
          <a:p>
            <a:pPr marL="242530">
              <a:lnSpc>
                <a:spcPct val="100000"/>
              </a:lnSpc>
              <a:spcBef>
                <a:spcPts val="56"/>
              </a:spcBef>
            </a:pPr>
            <a:r>
              <a:rPr spc="-143" dirty="0"/>
              <a:t>He</a:t>
            </a:r>
            <a:r>
              <a:rPr spc="-34" dirty="0"/>
              <a:t> </a:t>
            </a:r>
            <a:r>
              <a:rPr spc="-96" dirty="0"/>
              <a:t>Initialization</a:t>
            </a:r>
            <a:r>
              <a:rPr spc="-68" dirty="0"/>
              <a:t> </a:t>
            </a:r>
            <a:r>
              <a:rPr spc="-183" dirty="0"/>
              <a:t>ReLu</a:t>
            </a:r>
            <a:r>
              <a:rPr spc="-39" dirty="0"/>
              <a:t> </a:t>
            </a:r>
            <a:r>
              <a:rPr spc="-110" dirty="0"/>
              <a:t>activation</a:t>
            </a: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776061" y="2236830"/>
            <a:ext cx="4648200" cy="2819400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053480" y="5858681"/>
            <a:ext cx="2775887" cy="191880"/>
          </a:xfrm>
          <a:prstGeom prst="rect">
            <a:avLst/>
          </a:prstGeom>
        </p:spPr>
        <p:txBody>
          <a:bodyPr vert="horz" wrap="square" lIns="0" tIns="7144" rIns="0" bIns="0" rtlCol="0">
            <a:spAutoFit/>
          </a:bodyPr>
          <a:lstStyle/>
          <a:p>
            <a:pPr marL="7144">
              <a:spcBef>
                <a:spcPts val="56"/>
              </a:spcBef>
            </a:pPr>
            <a:r>
              <a:rPr sz="1200" dirty="0">
                <a:latin typeface="Calibri"/>
                <a:cs typeface="Calibri"/>
              </a:rPr>
              <a:t>In</a:t>
            </a:r>
            <a:r>
              <a:rPr sz="1200" spc="-28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ReLU</a:t>
            </a:r>
            <a:r>
              <a:rPr sz="1200" spc="-23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half</a:t>
            </a:r>
            <a:r>
              <a:rPr sz="1200" spc="-23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the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neurons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are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dead</a:t>
            </a:r>
            <a:r>
              <a:rPr sz="1200" spc="-28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hence</a:t>
            </a:r>
            <a:r>
              <a:rPr sz="1200" spc="-14" dirty="0">
                <a:latin typeface="Calibri"/>
                <a:cs typeface="Calibri"/>
              </a:rPr>
              <a:t> n/2</a:t>
            </a:r>
            <a:endParaRPr sz="1200" dirty="0">
              <a:latin typeface="Calibri"/>
              <a:cs typeface="Calibri"/>
            </a:endParaRP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53480" y="1280884"/>
            <a:ext cx="2832720" cy="4205515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4775077" y="1143092"/>
            <a:ext cx="7262773" cy="1110579"/>
          </a:xfrm>
          <a:custGeom>
            <a:avLst/>
            <a:gdLst/>
            <a:ahLst/>
            <a:cxnLst/>
            <a:rect l="l" t="t" r="r" b="b"/>
            <a:pathLst>
              <a:path w="7030720" h="1487805">
                <a:moveTo>
                  <a:pt x="7030211" y="0"/>
                </a:moveTo>
                <a:lnTo>
                  <a:pt x="0" y="0"/>
                </a:lnTo>
                <a:lnTo>
                  <a:pt x="0" y="1487424"/>
                </a:lnTo>
                <a:lnTo>
                  <a:pt x="7030211" y="1487424"/>
                </a:lnTo>
                <a:lnTo>
                  <a:pt x="7030211" y="0"/>
                </a:lnTo>
                <a:close/>
              </a:path>
            </a:pathLst>
          </a:custGeom>
          <a:solidFill>
            <a:srgbClr val="E1EF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idx="1"/>
          </p:nvPr>
        </p:nvSpPr>
        <p:spPr>
          <a:xfrm>
            <a:off x="4912313" y="1280885"/>
            <a:ext cx="7116305" cy="666460"/>
          </a:xfrm>
          <a:prstGeom prst="rect">
            <a:avLst/>
          </a:prstGeom>
        </p:spPr>
        <p:txBody>
          <a:bodyPr vert="horz" wrap="square" lIns="0" tIns="7144" rIns="0" bIns="0" rtlCol="0" anchor="t">
            <a:spAutoFit/>
          </a:bodyPr>
          <a:lstStyle/>
          <a:p>
            <a:pPr marL="0" marR="9525" indent="0">
              <a:lnSpc>
                <a:spcPct val="100000"/>
              </a:lnSpc>
              <a:spcBef>
                <a:spcPts val="56"/>
              </a:spcBef>
              <a:buNone/>
            </a:pPr>
            <a:r>
              <a:rPr lang="en-US" sz="1400" dirty="0">
                <a:latin typeface="+mn-lt"/>
              </a:rPr>
              <a:t>The</a:t>
            </a:r>
            <a:r>
              <a:rPr lang="en-US" sz="1400" spc="-34" dirty="0">
                <a:latin typeface="+mn-lt"/>
              </a:rPr>
              <a:t> </a:t>
            </a:r>
            <a:r>
              <a:rPr lang="en-US" sz="1400" b="1" dirty="0">
                <a:latin typeface="+mn-lt"/>
                <a:cs typeface="Arial"/>
              </a:rPr>
              <a:t>he</a:t>
            </a:r>
            <a:r>
              <a:rPr lang="en-US" sz="1400" b="1" spc="-17" dirty="0">
                <a:latin typeface="+mn-lt"/>
                <a:cs typeface="Arial"/>
              </a:rPr>
              <a:t> </a:t>
            </a:r>
            <a:r>
              <a:rPr lang="en-US" sz="1400" dirty="0">
                <a:latin typeface="+mn-lt"/>
              </a:rPr>
              <a:t>initialization</a:t>
            </a:r>
            <a:r>
              <a:rPr lang="en-US" sz="1400" spc="-6" dirty="0">
                <a:latin typeface="+mn-lt"/>
              </a:rPr>
              <a:t> </a:t>
            </a:r>
            <a:r>
              <a:rPr lang="en-US" sz="1400" dirty="0">
                <a:latin typeface="+mn-lt"/>
              </a:rPr>
              <a:t>method</a:t>
            </a:r>
            <a:r>
              <a:rPr lang="en-US" sz="1400" spc="-14" dirty="0">
                <a:latin typeface="+mn-lt"/>
              </a:rPr>
              <a:t> </a:t>
            </a:r>
            <a:r>
              <a:rPr lang="en-US" sz="1400" dirty="0">
                <a:latin typeface="+mn-lt"/>
              </a:rPr>
              <a:t>is</a:t>
            </a:r>
            <a:r>
              <a:rPr lang="en-US" sz="1400" spc="-14" dirty="0">
                <a:latin typeface="+mn-lt"/>
              </a:rPr>
              <a:t> </a:t>
            </a:r>
            <a:r>
              <a:rPr lang="en-US" sz="1400" dirty="0">
                <a:latin typeface="+mn-lt"/>
              </a:rPr>
              <a:t>calculated</a:t>
            </a:r>
            <a:r>
              <a:rPr lang="en-US" sz="1400" spc="-6" dirty="0">
                <a:latin typeface="+mn-lt"/>
              </a:rPr>
              <a:t> </a:t>
            </a:r>
            <a:r>
              <a:rPr lang="en-US" sz="1400" dirty="0">
                <a:latin typeface="+mn-lt"/>
              </a:rPr>
              <a:t>as</a:t>
            </a:r>
            <a:r>
              <a:rPr lang="en-US" sz="1400" spc="-17" dirty="0">
                <a:latin typeface="+mn-lt"/>
              </a:rPr>
              <a:t> </a:t>
            </a:r>
            <a:r>
              <a:rPr lang="en-US" sz="1400" dirty="0">
                <a:latin typeface="+mn-lt"/>
              </a:rPr>
              <a:t>a</a:t>
            </a:r>
            <a:r>
              <a:rPr lang="en-US" sz="1400" spc="-20" dirty="0">
                <a:latin typeface="+mn-lt"/>
              </a:rPr>
              <a:t> </a:t>
            </a:r>
            <a:r>
              <a:rPr lang="en-US" sz="1400" dirty="0">
                <a:latin typeface="+mn-lt"/>
              </a:rPr>
              <a:t>random</a:t>
            </a:r>
            <a:r>
              <a:rPr lang="en-US" sz="1400" spc="-11" dirty="0">
                <a:latin typeface="+mn-lt"/>
              </a:rPr>
              <a:t> </a:t>
            </a:r>
            <a:r>
              <a:rPr lang="en-US" sz="1400" dirty="0">
                <a:latin typeface="+mn-lt"/>
              </a:rPr>
              <a:t>number</a:t>
            </a:r>
            <a:r>
              <a:rPr lang="en-US" sz="1400" spc="-8" dirty="0">
                <a:latin typeface="+mn-lt"/>
              </a:rPr>
              <a:t> </a:t>
            </a:r>
            <a:r>
              <a:rPr lang="en-US" sz="1400" spc="-11" dirty="0">
                <a:latin typeface="+mn-lt"/>
              </a:rPr>
              <a:t>with </a:t>
            </a:r>
            <a:r>
              <a:rPr lang="en-US" sz="1400" dirty="0">
                <a:latin typeface="+mn-lt"/>
              </a:rPr>
              <a:t>a</a:t>
            </a:r>
            <a:r>
              <a:rPr lang="en-US" sz="1400" spc="-17" dirty="0">
                <a:latin typeface="+mn-lt"/>
              </a:rPr>
              <a:t> </a:t>
            </a:r>
            <a:r>
              <a:rPr lang="en-US" sz="1400" dirty="0">
                <a:latin typeface="+mn-lt"/>
              </a:rPr>
              <a:t>Gaussian</a:t>
            </a:r>
            <a:r>
              <a:rPr lang="en-US" sz="1400" spc="-11" dirty="0">
                <a:latin typeface="+mn-lt"/>
              </a:rPr>
              <a:t> </a:t>
            </a:r>
            <a:r>
              <a:rPr lang="en-US" sz="1400" dirty="0">
                <a:latin typeface="+mn-lt"/>
              </a:rPr>
              <a:t>probability distribution</a:t>
            </a:r>
            <a:r>
              <a:rPr lang="en-US" sz="1400" spc="-6" dirty="0">
                <a:latin typeface="+mn-lt"/>
              </a:rPr>
              <a:t> </a:t>
            </a:r>
            <a:r>
              <a:rPr lang="en-US" sz="1400" dirty="0">
                <a:latin typeface="+mn-lt"/>
              </a:rPr>
              <a:t>(G)</a:t>
            </a:r>
            <a:r>
              <a:rPr lang="en-US" sz="1400" spc="-17" dirty="0">
                <a:latin typeface="+mn-lt"/>
              </a:rPr>
              <a:t> </a:t>
            </a:r>
            <a:r>
              <a:rPr lang="en-US" sz="1400" dirty="0">
                <a:latin typeface="+mn-lt"/>
              </a:rPr>
              <a:t>with</a:t>
            </a:r>
            <a:r>
              <a:rPr lang="en-US" sz="1400" spc="3" dirty="0">
                <a:latin typeface="+mn-lt"/>
              </a:rPr>
              <a:t> </a:t>
            </a:r>
            <a:r>
              <a:rPr lang="en-US" sz="1400" dirty="0">
                <a:latin typeface="+mn-lt"/>
              </a:rPr>
              <a:t>a</a:t>
            </a:r>
            <a:r>
              <a:rPr lang="en-US" sz="1400" spc="-17" dirty="0">
                <a:latin typeface="+mn-lt"/>
              </a:rPr>
              <a:t> </a:t>
            </a:r>
            <a:r>
              <a:rPr lang="en-US" sz="1400" dirty="0">
                <a:latin typeface="+mn-lt"/>
              </a:rPr>
              <a:t>mean</a:t>
            </a:r>
            <a:r>
              <a:rPr lang="en-US" sz="1400" spc="-11" dirty="0">
                <a:latin typeface="+mn-lt"/>
              </a:rPr>
              <a:t> </a:t>
            </a:r>
            <a:r>
              <a:rPr lang="en-US" sz="1400" dirty="0">
                <a:latin typeface="+mn-lt"/>
              </a:rPr>
              <a:t>of</a:t>
            </a:r>
            <a:r>
              <a:rPr lang="en-US" sz="1400" spc="-17" dirty="0">
                <a:latin typeface="+mn-lt"/>
              </a:rPr>
              <a:t> </a:t>
            </a:r>
            <a:r>
              <a:rPr lang="en-US" sz="1400" dirty="0">
                <a:latin typeface="+mn-lt"/>
              </a:rPr>
              <a:t>0.0</a:t>
            </a:r>
            <a:r>
              <a:rPr lang="en-US" sz="1400" spc="-14" dirty="0">
                <a:latin typeface="+mn-lt"/>
              </a:rPr>
              <a:t> </a:t>
            </a:r>
            <a:r>
              <a:rPr lang="en-US" sz="1400" dirty="0">
                <a:latin typeface="+mn-lt"/>
              </a:rPr>
              <a:t>and</a:t>
            </a:r>
            <a:r>
              <a:rPr lang="en-US" sz="1400" spc="-14" dirty="0">
                <a:latin typeface="+mn-lt"/>
              </a:rPr>
              <a:t> </a:t>
            </a:r>
            <a:r>
              <a:rPr lang="en-US" sz="1400" spc="-28" dirty="0">
                <a:latin typeface="+mn-lt"/>
              </a:rPr>
              <a:t>a </a:t>
            </a:r>
            <a:r>
              <a:rPr lang="en-US" sz="1400" dirty="0">
                <a:latin typeface="+mn-lt"/>
              </a:rPr>
              <a:t>standard</a:t>
            </a:r>
            <a:r>
              <a:rPr lang="en-US" sz="1400" spc="-31" dirty="0">
                <a:latin typeface="+mn-lt"/>
              </a:rPr>
              <a:t> </a:t>
            </a:r>
            <a:r>
              <a:rPr lang="en-US" sz="1400" dirty="0">
                <a:latin typeface="+mn-lt"/>
              </a:rPr>
              <a:t>deviation</a:t>
            </a:r>
            <a:r>
              <a:rPr lang="en-US" sz="1400" spc="-23" dirty="0">
                <a:latin typeface="+mn-lt"/>
              </a:rPr>
              <a:t> </a:t>
            </a:r>
            <a:r>
              <a:rPr lang="en-US" sz="1400" spc="-14" dirty="0">
                <a:latin typeface="+mn-lt"/>
              </a:rPr>
              <a:t>of   </a:t>
            </a:r>
            <a:r>
              <a:rPr lang="en-US" sz="1400" dirty="0">
                <a:latin typeface="+mn-lt"/>
              </a:rPr>
              <a:t>,         where</a:t>
            </a:r>
            <a:r>
              <a:rPr lang="en-US" sz="1400" spc="20" dirty="0">
                <a:latin typeface="+mn-lt"/>
              </a:rPr>
              <a:t> </a:t>
            </a:r>
            <a:r>
              <a:rPr lang="en-US" sz="1400" i="1" dirty="0">
                <a:latin typeface="+mn-lt"/>
                <a:cs typeface="Arial"/>
              </a:rPr>
              <a:t>n</a:t>
            </a:r>
            <a:r>
              <a:rPr lang="en-US" sz="1400" i="1" spc="-8" dirty="0">
                <a:latin typeface="+mn-lt"/>
                <a:cs typeface="Arial"/>
              </a:rPr>
              <a:t> </a:t>
            </a:r>
            <a:r>
              <a:rPr lang="en-US" sz="1400" dirty="0">
                <a:latin typeface="+mn-lt"/>
              </a:rPr>
              <a:t>is</a:t>
            </a:r>
            <a:r>
              <a:rPr lang="en-US" sz="1400" spc="-6" dirty="0">
                <a:latin typeface="+mn-lt"/>
              </a:rPr>
              <a:t> </a:t>
            </a:r>
            <a:r>
              <a:rPr lang="en-US" sz="1400" dirty="0">
                <a:latin typeface="+mn-lt"/>
              </a:rPr>
              <a:t>the</a:t>
            </a:r>
            <a:r>
              <a:rPr lang="en-US" sz="1400" spc="-8" dirty="0">
                <a:latin typeface="+mn-lt"/>
              </a:rPr>
              <a:t> </a:t>
            </a:r>
            <a:r>
              <a:rPr lang="en-US" sz="1400" dirty="0">
                <a:latin typeface="+mn-lt"/>
              </a:rPr>
              <a:t>number of</a:t>
            </a:r>
            <a:r>
              <a:rPr lang="en-US" sz="1400" spc="-8" dirty="0">
                <a:latin typeface="+mn-lt"/>
              </a:rPr>
              <a:t> </a:t>
            </a:r>
            <a:r>
              <a:rPr lang="en-US" sz="1400" dirty="0">
                <a:latin typeface="+mn-lt"/>
              </a:rPr>
              <a:t>inputs</a:t>
            </a:r>
            <a:r>
              <a:rPr lang="en-US" sz="1400" spc="3" dirty="0">
                <a:latin typeface="+mn-lt"/>
              </a:rPr>
              <a:t> </a:t>
            </a:r>
            <a:r>
              <a:rPr lang="en-US" sz="1400" dirty="0">
                <a:latin typeface="+mn-lt"/>
              </a:rPr>
              <a:t>to</a:t>
            </a:r>
            <a:r>
              <a:rPr lang="en-US" sz="1400" spc="-6" dirty="0">
                <a:latin typeface="+mn-lt"/>
              </a:rPr>
              <a:t> </a:t>
            </a:r>
            <a:r>
              <a:rPr lang="en-US" sz="1400" spc="-14" dirty="0">
                <a:latin typeface="+mn-lt"/>
              </a:rPr>
              <a:t>the </a:t>
            </a:r>
            <a:r>
              <a:rPr sz="1400" spc="-6" dirty="0">
                <a:latin typeface="+mn-lt"/>
              </a:rPr>
              <a:t>node.</a:t>
            </a:r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1AD738D-7E71-B2DC-A602-0C8FAF01CB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21028" y="1471165"/>
            <a:ext cx="304800" cy="49579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110B441-C149-A678-C1F5-E3267D5D8340}"/>
              </a:ext>
            </a:extLst>
          </p:cNvPr>
          <p:cNvSpPr txBox="1"/>
          <p:nvPr/>
        </p:nvSpPr>
        <p:spPr>
          <a:xfrm>
            <a:off x="9864673" y="2804953"/>
            <a:ext cx="2071605" cy="31393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Proposed by </a:t>
            </a:r>
            <a:r>
              <a:rPr lang="en-US" b="1" dirty="0"/>
              <a:t>Kaiming He et al. (2015)</a:t>
            </a:r>
            <a:r>
              <a:rPr lang="en-US" dirty="0"/>
              <a:t> in the paper </a:t>
            </a:r>
            <a:br>
              <a:rPr lang="en-US" dirty="0"/>
            </a:br>
            <a:r>
              <a:rPr lang="en-US" b="1" dirty="0"/>
              <a:t> “Delving Deep into Rectifiers: Surpassing Human-Level Performance on ImageNet Classification.”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37BC6A-EFEF-4E7B-3B87-41FA82B80C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16062" y="5277576"/>
            <a:ext cx="2781300" cy="77152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905000" y="360131"/>
            <a:ext cx="4038600" cy="376546"/>
          </a:xfrm>
          <a:prstGeom prst="rect">
            <a:avLst/>
          </a:prstGeom>
        </p:spPr>
        <p:txBody>
          <a:bodyPr vert="horz" wrap="square" lIns="0" tIns="7144" rIns="0" bIns="0" rtlCol="0">
            <a:spAutoFit/>
          </a:bodyPr>
          <a:lstStyle/>
          <a:p>
            <a:pPr marL="7144">
              <a:spcBef>
                <a:spcPts val="56"/>
              </a:spcBef>
            </a:pPr>
            <a:r>
              <a:rPr sz="2400" b="1" spc="-203" dirty="0">
                <a:solidFill>
                  <a:srgbClr val="C00000"/>
                </a:solidFill>
                <a:latin typeface="Arial"/>
                <a:cs typeface="Arial"/>
              </a:rPr>
              <a:t>Batch</a:t>
            </a:r>
            <a:r>
              <a:rPr sz="2400" b="1" spc="-39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400" b="1" spc="-160" dirty="0">
                <a:solidFill>
                  <a:srgbClr val="C00000"/>
                </a:solidFill>
                <a:latin typeface="Arial"/>
                <a:cs typeface="Arial"/>
              </a:rPr>
              <a:t>Gradient</a:t>
            </a:r>
            <a:r>
              <a:rPr sz="2400" b="1" spc="-48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400" b="1" spc="-180" dirty="0">
                <a:solidFill>
                  <a:srgbClr val="C00000"/>
                </a:solidFill>
                <a:latin typeface="Arial"/>
                <a:cs typeface="Arial"/>
              </a:rPr>
              <a:t>Descent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831493" y="1680772"/>
            <a:ext cx="4572000" cy="1742665"/>
          </a:xfrm>
          <a:prstGeom prst="rect">
            <a:avLst/>
          </a:prstGeom>
          <a:solidFill>
            <a:srgbClr val="FFF1CC"/>
          </a:solidFill>
        </p:spPr>
        <p:txBody>
          <a:bodyPr vert="horz" wrap="square" lIns="0" tIns="18931" rIns="0" bIns="0" rtlCol="0">
            <a:spAutoFit/>
          </a:bodyPr>
          <a:lstStyle/>
          <a:p>
            <a:pPr marL="51435">
              <a:spcBef>
                <a:spcPts val="149"/>
              </a:spcBef>
            </a:pPr>
            <a:r>
              <a:rPr sz="1400" b="1" spc="-53" dirty="0">
                <a:solidFill>
                  <a:srgbClr val="C00000"/>
                </a:solidFill>
                <a:latin typeface="Arial"/>
                <a:cs typeface="Arial"/>
              </a:rPr>
              <a:t>In</a:t>
            </a:r>
            <a:r>
              <a:rPr sz="1400" b="1" spc="-8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1400" b="1" spc="-104" dirty="0">
                <a:solidFill>
                  <a:srgbClr val="C00000"/>
                </a:solidFill>
                <a:latin typeface="Arial"/>
                <a:cs typeface="Arial"/>
              </a:rPr>
              <a:t>Batch</a:t>
            </a:r>
            <a:r>
              <a:rPr sz="1400" b="1" spc="-3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1400" b="1" spc="-84" dirty="0">
                <a:solidFill>
                  <a:srgbClr val="C00000"/>
                </a:solidFill>
                <a:latin typeface="Arial"/>
                <a:cs typeface="Arial"/>
              </a:rPr>
              <a:t>Gradient</a:t>
            </a:r>
            <a:r>
              <a:rPr sz="1400" b="1" spc="-6" dirty="0">
                <a:solidFill>
                  <a:srgbClr val="C00000"/>
                </a:solidFill>
                <a:latin typeface="Arial"/>
                <a:cs typeface="Arial"/>
              </a:rPr>
              <a:t> Descent</a:t>
            </a:r>
            <a:r>
              <a:rPr sz="1400" spc="-6" dirty="0">
                <a:solidFill>
                  <a:srgbClr val="292929"/>
                </a:solidFill>
                <a:latin typeface="Calibri"/>
                <a:cs typeface="Calibri"/>
              </a:rPr>
              <a:t>,</a:t>
            </a:r>
            <a:endParaRPr sz="1400" dirty="0">
              <a:latin typeface="Calibri"/>
              <a:cs typeface="Calibri"/>
            </a:endParaRPr>
          </a:p>
          <a:p>
            <a:pPr marL="212884" indent="-161449">
              <a:spcBef>
                <a:spcPts val="25"/>
              </a:spcBef>
              <a:buFont typeface="Arial MT"/>
              <a:buChar char="•"/>
              <a:tabLst>
                <a:tab pos="212884" algn="l"/>
              </a:tabLst>
            </a:pPr>
            <a:r>
              <a:rPr sz="1400" spc="-34" dirty="0">
                <a:solidFill>
                  <a:srgbClr val="292929"/>
                </a:solidFill>
                <a:latin typeface="Tahoma"/>
                <a:cs typeface="Tahoma"/>
              </a:rPr>
              <a:t>All </a:t>
            </a:r>
            <a:r>
              <a:rPr sz="1400" spc="-62" dirty="0">
                <a:solidFill>
                  <a:srgbClr val="292929"/>
                </a:solidFill>
                <a:latin typeface="Tahoma"/>
                <a:cs typeface="Tahoma"/>
              </a:rPr>
              <a:t>the</a:t>
            </a:r>
            <a:r>
              <a:rPr sz="1400" spc="-20" dirty="0">
                <a:solidFill>
                  <a:srgbClr val="292929"/>
                </a:solidFill>
                <a:latin typeface="Tahoma"/>
                <a:cs typeface="Tahoma"/>
              </a:rPr>
              <a:t> </a:t>
            </a:r>
            <a:r>
              <a:rPr sz="1400" spc="-56" dirty="0">
                <a:solidFill>
                  <a:srgbClr val="292929"/>
                </a:solidFill>
                <a:latin typeface="Tahoma"/>
                <a:cs typeface="Tahoma"/>
              </a:rPr>
              <a:t>training</a:t>
            </a:r>
            <a:r>
              <a:rPr sz="1400" spc="-20" dirty="0">
                <a:solidFill>
                  <a:srgbClr val="292929"/>
                </a:solidFill>
                <a:latin typeface="Tahoma"/>
                <a:cs typeface="Tahoma"/>
              </a:rPr>
              <a:t> </a:t>
            </a:r>
            <a:r>
              <a:rPr sz="1400" spc="-79" dirty="0">
                <a:solidFill>
                  <a:srgbClr val="292929"/>
                </a:solidFill>
                <a:latin typeface="Tahoma"/>
                <a:cs typeface="Tahoma"/>
              </a:rPr>
              <a:t>data</a:t>
            </a:r>
            <a:r>
              <a:rPr sz="1400" spc="-34" dirty="0">
                <a:solidFill>
                  <a:srgbClr val="292929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292929"/>
                </a:solidFill>
                <a:latin typeface="Tahoma"/>
                <a:cs typeface="Tahoma"/>
              </a:rPr>
              <a:t>is</a:t>
            </a:r>
            <a:r>
              <a:rPr sz="1400" spc="-25" dirty="0">
                <a:solidFill>
                  <a:srgbClr val="292929"/>
                </a:solidFill>
                <a:latin typeface="Tahoma"/>
                <a:cs typeface="Tahoma"/>
              </a:rPr>
              <a:t> </a:t>
            </a:r>
            <a:r>
              <a:rPr sz="1400" spc="-76" dirty="0">
                <a:solidFill>
                  <a:srgbClr val="292929"/>
                </a:solidFill>
                <a:latin typeface="Tahoma"/>
                <a:cs typeface="Tahoma"/>
              </a:rPr>
              <a:t>taken</a:t>
            </a:r>
            <a:r>
              <a:rPr sz="1400" spc="-25" dirty="0">
                <a:solidFill>
                  <a:srgbClr val="292929"/>
                </a:solidFill>
                <a:latin typeface="Tahoma"/>
                <a:cs typeface="Tahoma"/>
              </a:rPr>
              <a:t> </a:t>
            </a:r>
            <a:r>
              <a:rPr sz="1400" spc="-51" dirty="0">
                <a:solidFill>
                  <a:srgbClr val="292929"/>
                </a:solidFill>
                <a:latin typeface="Tahoma"/>
                <a:cs typeface="Tahoma"/>
              </a:rPr>
              <a:t>into</a:t>
            </a:r>
            <a:r>
              <a:rPr sz="1400" spc="-25" dirty="0">
                <a:solidFill>
                  <a:srgbClr val="292929"/>
                </a:solidFill>
                <a:latin typeface="Tahoma"/>
                <a:cs typeface="Tahoma"/>
              </a:rPr>
              <a:t> </a:t>
            </a:r>
            <a:r>
              <a:rPr sz="1400" spc="-45" dirty="0">
                <a:solidFill>
                  <a:srgbClr val="292929"/>
                </a:solidFill>
                <a:latin typeface="Tahoma"/>
                <a:cs typeface="Tahoma"/>
              </a:rPr>
              <a:t>consideration</a:t>
            </a:r>
            <a:r>
              <a:rPr sz="1400" spc="-23" dirty="0">
                <a:solidFill>
                  <a:srgbClr val="292929"/>
                </a:solidFill>
                <a:latin typeface="Tahoma"/>
                <a:cs typeface="Tahoma"/>
              </a:rPr>
              <a:t> </a:t>
            </a:r>
            <a:r>
              <a:rPr sz="1400" spc="-56" dirty="0">
                <a:solidFill>
                  <a:srgbClr val="292929"/>
                </a:solidFill>
                <a:latin typeface="Tahoma"/>
                <a:cs typeface="Tahoma"/>
              </a:rPr>
              <a:t>to</a:t>
            </a:r>
            <a:r>
              <a:rPr sz="1400" spc="-23" dirty="0">
                <a:solidFill>
                  <a:srgbClr val="292929"/>
                </a:solidFill>
                <a:latin typeface="Tahoma"/>
                <a:cs typeface="Tahoma"/>
              </a:rPr>
              <a:t> </a:t>
            </a:r>
            <a:r>
              <a:rPr sz="1400" spc="-11" dirty="0">
                <a:solidFill>
                  <a:srgbClr val="292929"/>
                </a:solidFill>
                <a:latin typeface="Tahoma"/>
                <a:cs typeface="Tahoma"/>
              </a:rPr>
              <a:t>take</a:t>
            </a:r>
            <a:endParaRPr sz="1400" dirty="0">
              <a:latin typeface="Tahoma"/>
              <a:cs typeface="Tahoma"/>
            </a:endParaRPr>
          </a:p>
          <a:p>
            <a:pPr marL="212884"/>
            <a:r>
              <a:rPr sz="1400" spc="-90" dirty="0">
                <a:solidFill>
                  <a:srgbClr val="292929"/>
                </a:solidFill>
                <a:latin typeface="Tahoma"/>
                <a:cs typeface="Tahoma"/>
              </a:rPr>
              <a:t>a</a:t>
            </a:r>
            <a:r>
              <a:rPr sz="1400" spc="-37" dirty="0">
                <a:solidFill>
                  <a:srgbClr val="292929"/>
                </a:solidFill>
                <a:latin typeface="Tahoma"/>
                <a:cs typeface="Tahoma"/>
              </a:rPr>
              <a:t> </a:t>
            </a:r>
            <a:r>
              <a:rPr sz="1400" spc="-39" dirty="0">
                <a:solidFill>
                  <a:srgbClr val="292929"/>
                </a:solidFill>
                <a:latin typeface="Tahoma"/>
                <a:cs typeface="Tahoma"/>
              </a:rPr>
              <a:t>single</a:t>
            </a:r>
            <a:r>
              <a:rPr sz="1400" spc="-20" dirty="0">
                <a:solidFill>
                  <a:srgbClr val="292929"/>
                </a:solidFill>
                <a:latin typeface="Tahoma"/>
                <a:cs typeface="Tahoma"/>
              </a:rPr>
              <a:t> </a:t>
            </a:r>
            <a:r>
              <a:rPr sz="1400" spc="-11" dirty="0">
                <a:solidFill>
                  <a:srgbClr val="292929"/>
                </a:solidFill>
                <a:latin typeface="Tahoma"/>
                <a:cs typeface="Tahoma"/>
              </a:rPr>
              <a:t>step.</a:t>
            </a:r>
            <a:endParaRPr sz="1400" dirty="0">
              <a:latin typeface="Tahoma"/>
              <a:cs typeface="Tahoma"/>
            </a:endParaRPr>
          </a:p>
          <a:p>
            <a:pPr marL="212884" marR="63579" indent="-161449">
              <a:buFont typeface="Arial MT"/>
              <a:buChar char="•"/>
              <a:tabLst>
                <a:tab pos="212884" algn="l"/>
              </a:tabLst>
            </a:pPr>
            <a:r>
              <a:rPr sz="1400" spc="-104" dirty="0">
                <a:latin typeface="Tahoma"/>
                <a:cs typeface="Tahoma"/>
              </a:rPr>
              <a:t>We</a:t>
            </a:r>
            <a:r>
              <a:rPr sz="1400" spc="-28" dirty="0">
                <a:latin typeface="Tahoma"/>
                <a:cs typeface="Tahoma"/>
              </a:rPr>
              <a:t> </a:t>
            </a:r>
            <a:r>
              <a:rPr sz="1400" spc="-79" dirty="0">
                <a:latin typeface="Tahoma"/>
                <a:cs typeface="Tahoma"/>
              </a:rPr>
              <a:t>take</a:t>
            </a:r>
            <a:r>
              <a:rPr sz="1400" spc="-20" dirty="0">
                <a:latin typeface="Tahoma"/>
                <a:cs typeface="Tahoma"/>
              </a:rPr>
              <a:t> </a:t>
            </a:r>
            <a:r>
              <a:rPr sz="1400" spc="-62" dirty="0">
                <a:latin typeface="Tahoma"/>
                <a:cs typeface="Tahoma"/>
              </a:rPr>
              <a:t>the</a:t>
            </a:r>
            <a:r>
              <a:rPr sz="1400" spc="-23" dirty="0">
                <a:latin typeface="Tahoma"/>
                <a:cs typeface="Tahoma"/>
              </a:rPr>
              <a:t> </a:t>
            </a:r>
            <a:r>
              <a:rPr sz="1400" spc="-70" dirty="0">
                <a:latin typeface="Tahoma"/>
                <a:cs typeface="Tahoma"/>
              </a:rPr>
              <a:t>average</a:t>
            </a:r>
            <a:r>
              <a:rPr sz="1400" spc="-25" dirty="0">
                <a:latin typeface="Tahoma"/>
                <a:cs typeface="Tahoma"/>
              </a:rPr>
              <a:t> </a:t>
            </a:r>
            <a:r>
              <a:rPr sz="1400" spc="-45" dirty="0">
                <a:latin typeface="Tahoma"/>
                <a:cs typeface="Tahoma"/>
              </a:rPr>
              <a:t>of</a:t>
            </a:r>
            <a:r>
              <a:rPr sz="1400" spc="-28" dirty="0">
                <a:latin typeface="Tahoma"/>
                <a:cs typeface="Tahoma"/>
              </a:rPr>
              <a:t> </a:t>
            </a:r>
            <a:r>
              <a:rPr sz="1400" spc="-62" dirty="0">
                <a:latin typeface="Tahoma"/>
                <a:cs typeface="Tahoma"/>
              </a:rPr>
              <a:t>the</a:t>
            </a:r>
            <a:r>
              <a:rPr sz="1400" spc="-20" dirty="0">
                <a:latin typeface="Tahoma"/>
                <a:cs typeface="Tahoma"/>
              </a:rPr>
              <a:t> </a:t>
            </a:r>
            <a:r>
              <a:rPr sz="1400" spc="-56" dirty="0">
                <a:latin typeface="Tahoma"/>
                <a:cs typeface="Tahoma"/>
              </a:rPr>
              <a:t>gradients</a:t>
            </a:r>
            <a:r>
              <a:rPr sz="1400" spc="-17" dirty="0">
                <a:latin typeface="Tahoma"/>
                <a:cs typeface="Tahoma"/>
              </a:rPr>
              <a:t> </a:t>
            </a:r>
            <a:r>
              <a:rPr sz="1400" spc="-42" dirty="0">
                <a:latin typeface="Tahoma"/>
                <a:cs typeface="Tahoma"/>
              </a:rPr>
              <a:t>of</a:t>
            </a:r>
            <a:r>
              <a:rPr sz="1400" spc="-17" dirty="0">
                <a:latin typeface="Tahoma"/>
                <a:cs typeface="Tahoma"/>
              </a:rPr>
              <a:t> </a:t>
            </a:r>
            <a:r>
              <a:rPr sz="1400" spc="-45" dirty="0">
                <a:latin typeface="Tahoma"/>
                <a:cs typeface="Tahoma"/>
              </a:rPr>
              <a:t>all</a:t>
            </a:r>
            <a:r>
              <a:rPr sz="1400" spc="-25" dirty="0">
                <a:latin typeface="Tahoma"/>
                <a:cs typeface="Tahoma"/>
              </a:rPr>
              <a:t> </a:t>
            </a:r>
            <a:r>
              <a:rPr sz="1400" spc="-62" dirty="0">
                <a:latin typeface="Tahoma"/>
                <a:cs typeface="Tahoma"/>
              </a:rPr>
              <a:t>the</a:t>
            </a:r>
            <a:r>
              <a:rPr sz="1400" spc="-23" dirty="0">
                <a:latin typeface="Tahoma"/>
                <a:cs typeface="Tahoma"/>
              </a:rPr>
              <a:t> </a:t>
            </a:r>
            <a:r>
              <a:rPr sz="1400" spc="-42" dirty="0">
                <a:latin typeface="Tahoma"/>
                <a:cs typeface="Tahoma"/>
              </a:rPr>
              <a:t>training </a:t>
            </a:r>
            <a:r>
              <a:rPr sz="1400" spc="-56" dirty="0">
                <a:latin typeface="Tahoma"/>
                <a:cs typeface="Tahoma"/>
              </a:rPr>
              <a:t>examples</a:t>
            </a:r>
            <a:r>
              <a:rPr sz="1400" spc="-23" dirty="0">
                <a:latin typeface="Tahoma"/>
                <a:cs typeface="Tahoma"/>
              </a:rPr>
              <a:t> </a:t>
            </a:r>
            <a:r>
              <a:rPr sz="1400" spc="-70" dirty="0">
                <a:latin typeface="Tahoma"/>
                <a:cs typeface="Tahoma"/>
              </a:rPr>
              <a:t>and</a:t>
            </a:r>
            <a:r>
              <a:rPr sz="1400" spc="-23" dirty="0">
                <a:latin typeface="Tahoma"/>
                <a:cs typeface="Tahoma"/>
              </a:rPr>
              <a:t> </a:t>
            </a:r>
            <a:r>
              <a:rPr sz="1400" spc="-64" dirty="0">
                <a:latin typeface="Tahoma"/>
                <a:cs typeface="Tahoma"/>
              </a:rPr>
              <a:t>then</a:t>
            </a:r>
            <a:r>
              <a:rPr sz="1400" spc="-17" dirty="0">
                <a:latin typeface="Tahoma"/>
                <a:cs typeface="Tahoma"/>
              </a:rPr>
              <a:t> </a:t>
            </a:r>
            <a:r>
              <a:rPr sz="1400" spc="-37" dirty="0">
                <a:latin typeface="Tahoma"/>
                <a:cs typeface="Tahoma"/>
              </a:rPr>
              <a:t>use</a:t>
            </a:r>
            <a:r>
              <a:rPr sz="1400" spc="-17" dirty="0">
                <a:latin typeface="Tahoma"/>
                <a:cs typeface="Tahoma"/>
              </a:rPr>
              <a:t> </a:t>
            </a:r>
            <a:r>
              <a:rPr sz="1400" spc="-70" dirty="0">
                <a:latin typeface="Tahoma"/>
                <a:cs typeface="Tahoma"/>
              </a:rPr>
              <a:t>that</a:t>
            </a:r>
            <a:r>
              <a:rPr sz="1400" spc="-14" dirty="0">
                <a:latin typeface="Tahoma"/>
                <a:cs typeface="Tahoma"/>
              </a:rPr>
              <a:t> </a:t>
            </a:r>
            <a:r>
              <a:rPr sz="1400" spc="-73" dirty="0">
                <a:latin typeface="Tahoma"/>
                <a:cs typeface="Tahoma"/>
              </a:rPr>
              <a:t>mean</a:t>
            </a:r>
            <a:r>
              <a:rPr sz="1400" spc="-23" dirty="0">
                <a:latin typeface="Tahoma"/>
                <a:cs typeface="Tahoma"/>
              </a:rPr>
              <a:t> </a:t>
            </a:r>
            <a:r>
              <a:rPr sz="1400" spc="-62" dirty="0">
                <a:latin typeface="Tahoma"/>
                <a:cs typeface="Tahoma"/>
              </a:rPr>
              <a:t>gradient</a:t>
            </a:r>
            <a:r>
              <a:rPr sz="1400" spc="-25" dirty="0">
                <a:latin typeface="Tahoma"/>
                <a:cs typeface="Tahoma"/>
              </a:rPr>
              <a:t> </a:t>
            </a:r>
            <a:r>
              <a:rPr sz="1400" spc="-56" dirty="0">
                <a:latin typeface="Tahoma"/>
                <a:cs typeface="Tahoma"/>
              </a:rPr>
              <a:t>to</a:t>
            </a:r>
            <a:r>
              <a:rPr sz="1400" spc="-23" dirty="0">
                <a:latin typeface="Tahoma"/>
                <a:cs typeface="Tahoma"/>
              </a:rPr>
              <a:t> </a:t>
            </a:r>
            <a:r>
              <a:rPr sz="1400" spc="-6" dirty="0">
                <a:latin typeface="Tahoma"/>
                <a:cs typeface="Tahoma"/>
              </a:rPr>
              <a:t>update </a:t>
            </a:r>
            <a:r>
              <a:rPr sz="1400" spc="-45" dirty="0">
                <a:latin typeface="Tahoma"/>
                <a:cs typeface="Tahoma"/>
              </a:rPr>
              <a:t>our</a:t>
            </a:r>
            <a:r>
              <a:rPr sz="1400" spc="-39" dirty="0">
                <a:latin typeface="Tahoma"/>
                <a:cs typeface="Tahoma"/>
              </a:rPr>
              <a:t> </a:t>
            </a:r>
            <a:r>
              <a:rPr sz="1400" spc="-11" dirty="0">
                <a:latin typeface="Tahoma"/>
                <a:cs typeface="Tahoma"/>
              </a:rPr>
              <a:t>parameters.</a:t>
            </a:r>
            <a:endParaRPr sz="1400" dirty="0">
              <a:latin typeface="Tahoma"/>
              <a:cs typeface="Tahoma"/>
            </a:endParaRPr>
          </a:p>
          <a:p>
            <a:pPr marL="212884" indent="-161449">
              <a:buFont typeface="Arial MT"/>
              <a:buChar char="•"/>
              <a:tabLst>
                <a:tab pos="212884" algn="l"/>
              </a:tabLst>
            </a:pPr>
            <a:r>
              <a:rPr sz="1400" spc="-17" dirty="0">
                <a:latin typeface="Tahoma"/>
                <a:cs typeface="Tahoma"/>
              </a:rPr>
              <a:t>So</a:t>
            </a:r>
            <a:r>
              <a:rPr sz="1400" spc="-28" dirty="0">
                <a:latin typeface="Tahoma"/>
                <a:cs typeface="Tahoma"/>
              </a:rPr>
              <a:t> </a:t>
            </a:r>
            <a:r>
              <a:rPr sz="1400" spc="-53" dirty="0">
                <a:latin typeface="Tahoma"/>
                <a:cs typeface="Tahoma"/>
              </a:rPr>
              <a:t>that’s</a:t>
            </a:r>
            <a:r>
              <a:rPr sz="1400" spc="-17" dirty="0">
                <a:latin typeface="Tahoma"/>
                <a:cs typeface="Tahoma"/>
              </a:rPr>
              <a:t> </a:t>
            </a:r>
            <a:r>
              <a:rPr sz="1400" spc="-51" dirty="0">
                <a:latin typeface="Tahoma"/>
                <a:cs typeface="Tahoma"/>
              </a:rPr>
              <a:t>just</a:t>
            </a:r>
            <a:r>
              <a:rPr sz="1400" spc="-23" dirty="0">
                <a:latin typeface="Tahoma"/>
                <a:cs typeface="Tahoma"/>
              </a:rPr>
              <a:t> </a:t>
            </a:r>
            <a:r>
              <a:rPr sz="1400" spc="-59" dirty="0">
                <a:latin typeface="Tahoma"/>
                <a:cs typeface="Tahoma"/>
              </a:rPr>
              <a:t>one</a:t>
            </a:r>
            <a:r>
              <a:rPr sz="1400" spc="-25" dirty="0">
                <a:latin typeface="Tahoma"/>
                <a:cs typeface="Tahoma"/>
              </a:rPr>
              <a:t> </a:t>
            </a:r>
            <a:r>
              <a:rPr sz="1400" spc="-48" dirty="0">
                <a:latin typeface="Tahoma"/>
                <a:cs typeface="Tahoma"/>
              </a:rPr>
              <a:t>step</a:t>
            </a:r>
            <a:r>
              <a:rPr sz="1400" spc="-28" dirty="0">
                <a:latin typeface="Tahoma"/>
                <a:cs typeface="Tahoma"/>
              </a:rPr>
              <a:t> </a:t>
            </a:r>
            <a:r>
              <a:rPr sz="1400" spc="-42" dirty="0">
                <a:latin typeface="Tahoma"/>
                <a:cs typeface="Tahoma"/>
              </a:rPr>
              <a:t>of</a:t>
            </a:r>
            <a:r>
              <a:rPr sz="1400" spc="-20" dirty="0">
                <a:latin typeface="Tahoma"/>
                <a:cs typeface="Tahoma"/>
              </a:rPr>
              <a:t> </a:t>
            </a:r>
            <a:r>
              <a:rPr sz="1400" spc="-62" dirty="0">
                <a:latin typeface="Tahoma"/>
                <a:cs typeface="Tahoma"/>
              </a:rPr>
              <a:t>gradient</a:t>
            </a:r>
            <a:r>
              <a:rPr sz="1400" spc="-31" dirty="0">
                <a:latin typeface="Tahoma"/>
                <a:cs typeface="Tahoma"/>
              </a:rPr>
              <a:t> </a:t>
            </a:r>
            <a:r>
              <a:rPr sz="1400" spc="-48" dirty="0">
                <a:latin typeface="Tahoma"/>
                <a:cs typeface="Tahoma"/>
              </a:rPr>
              <a:t>descent</a:t>
            </a:r>
            <a:r>
              <a:rPr sz="1400" spc="-23" dirty="0">
                <a:latin typeface="Tahoma"/>
                <a:cs typeface="Tahoma"/>
              </a:rPr>
              <a:t> </a:t>
            </a:r>
            <a:r>
              <a:rPr sz="1400" spc="-45" dirty="0">
                <a:latin typeface="Tahoma"/>
                <a:cs typeface="Tahoma"/>
              </a:rPr>
              <a:t>in</a:t>
            </a:r>
            <a:r>
              <a:rPr sz="1400" spc="-34" dirty="0">
                <a:latin typeface="Tahoma"/>
                <a:cs typeface="Tahoma"/>
              </a:rPr>
              <a:t> </a:t>
            </a:r>
            <a:r>
              <a:rPr sz="1400" spc="-14" dirty="0">
                <a:latin typeface="Tahoma"/>
                <a:cs typeface="Tahoma"/>
              </a:rPr>
              <a:t>one</a:t>
            </a:r>
            <a:endParaRPr sz="1400" dirty="0">
              <a:latin typeface="Tahoma"/>
              <a:cs typeface="Tahoma"/>
            </a:endParaRPr>
          </a:p>
          <a:p>
            <a:pPr marL="212884">
              <a:spcBef>
                <a:spcPts val="3"/>
              </a:spcBef>
            </a:pPr>
            <a:r>
              <a:rPr sz="1400" spc="-6" dirty="0">
                <a:latin typeface="Tahoma"/>
                <a:cs typeface="Tahoma"/>
              </a:rPr>
              <a:t>epoch.</a:t>
            </a:r>
            <a:endParaRPr sz="1400" dirty="0">
              <a:latin typeface="Tahom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239000" y="790995"/>
            <a:ext cx="2438400" cy="253435"/>
          </a:xfrm>
          <a:prstGeom prst="rect">
            <a:avLst/>
          </a:prstGeom>
        </p:spPr>
        <p:txBody>
          <a:bodyPr vert="horz" wrap="square" lIns="0" tIns="7144" rIns="0" bIns="0" rtlCol="0">
            <a:spAutoFit/>
          </a:bodyPr>
          <a:lstStyle/>
          <a:p>
            <a:pPr marL="7144">
              <a:spcBef>
                <a:spcPts val="56"/>
              </a:spcBef>
            </a:pPr>
            <a:r>
              <a:rPr sz="1600" b="1" spc="-101" dirty="0">
                <a:solidFill>
                  <a:srgbClr val="C00000"/>
                </a:solidFill>
                <a:latin typeface="Arial"/>
                <a:cs typeface="Arial"/>
              </a:rPr>
              <a:t>Batch</a:t>
            </a:r>
            <a:r>
              <a:rPr sz="1600" b="1" spc="-28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1600" b="1" spc="-70" dirty="0">
                <a:solidFill>
                  <a:srgbClr val="C00000"/>
                </a:solidFill>
                <a:latin typeface="Arial"/>
                <a:cs typeface="Arial"/>
              </a:rPr>
              <a:t>gradient</a:t>
            </a:r>
            <a:r>
              <a:rPr sz="1600" b="1" spc="-28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1600" b="1" spc="-73" dirty="0">
                <a:solidFill>
                  <a:srgbClr val="C00000"/>
                </a:solidFill>
                <a:latin typeface="Arial"/>
                <a:cs typeface="Arial"/>
              </a:rPr>
              <a:t>descent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276600" y="4138106"/>
            <a:ext cx="7620000" cy="453610"/>
          </a:xfrm>
          <a:prstGeom prst="rect">
            <a:avLst/>
          </a:prstGeom>
          <a:ln w="38100">
            <a:solidFill>
              <a:srgbClr val="006FC0"/>
            </a:solidFill>
          </a:ln>
        </p:spPr>
        <p:txBody>
          <a:bodyPr vert="horz" wrap="square" lIns="0" tIns="22503" rIns="0" bIns="0" rtlCol="0">
            <a:spAutoFit/>
          </a:bodyPr>
          <a:lstStyle/>
          <a:p>
            <a:pPr marL="50721" marR="110014">
              <a:spcBef>
                <a:spcPts val="177"/>
              </a:spcBef>
            </a:pPr>
            <a:r>
              <a:rPr sz="1400" spc="-56" dirty="0">
                <a:solidFill>
                  <a:srgbClr val="292929"/>
                </a:solidFill>
                <a:latin typeface="Tahoma"/>
                <a:cs typeface="Tahoma"/>
              </a:rPr>
              <a:t>Batch</a:t>
            </a:r>
            <a:r>
              <a:rPr sz="1400" spc="-28" dirty="0">
                <a:solidFill>
                  <a:srgbClr val="292929"/>
                </a:solidFill>
                <a:latin typeface="Tahoma"/>
                <a:cs typeface="Tahoma"/>
              </a:rPr>
              <a:t> </a:t>
            </a:r>
            <a:r>
              <a:rPr sz="1400" spc="-62" dirty="0">
                <a:solidFill>
                  <a:srgbClr val="292929"/>
                </a:solidFill>
                <a:latin typeface="Tahoma"/>
                <a:cs typeface="Tahoma"/>
              </a:rPr>
              <a:t>Gradient</a:t>
            </a:r>
            <a:r>
              <a:rPr sz="1400" spc="-28" dirty="0">
                <a:solidFill>
                  <a:srgbClr val="292929"/>
                </a:solidFill>
                <a:latin typeface="Tahoma"/>
                <a:cs typeface="Tahoma"/>
              </a:rPr>
              <a:t> </a:t>
            </a:r>
            <a:r>
              <a:rPr sz="1400" spc="-48" dirty="0">
                <a:solidFill>
                  <a:srgbClr val="292929"/>
                </a:solidFill>
                <a:latin typeface="Tahoma"/>
                <a:cs typeface="Tahoma"/>
              </a:rPr>
              <a:t>Descent</a:t>
            </a:r>
            <a:r>
              <a:rPr sz="1400" spc="-20" dirty="0">
                <a:solidFill>
                  <a:srgbClr val="292929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292929"/>
                </a:solidFill>
                <a:latin typeface="Tahoma"/>
                <a:cs typeface="Tahoma"/>
              </a:rPr>
              <a:t>is</a:t>
            </a:r>
            <a:r>
              <a:rPr sz="1400" spc="-23" dirty="0">
                <a:solidFill>
                  <a:srgbClr val="292929"/>
                </a:solidFill>
                <a:latin typeface="Tahoma"/>
                <a:cs typeface="Tahoma"/>
              </a:rPr>
              <a:t> </a:t>
            </a:r>
            <a:r>
              <a:rPr sz="1400" spc="-68" dirty="0">
                <a:solidFill>
                  <a:srgbClr val="292929"/>
                </a:solidFill>
                <a:latin typeface="Tahoma"/>
                <a:cs typeface="Tahoma"/>
              </a:rPr>
              <a:t>great</a:t>
            </a:r>
            <a:r>
              <a:rPr sz="1400" spc="-31" dirty="0">
                <a:solidFill>
                  <a:srgbClr val="292929"/>
                </a:solidFill>
                <a:latin typeface="Tahoma"/>
                <a:cs typeface="Tahoma"/>
              </a:rPr>
              <a:t> </a:t>
            </a:r>
            <a:r>
              <a:rPr sz="1400" spc="-37" dirty="0">
                <a:solidFill>
                  <a:srgbClr val="292929"/>
                </a:solidFill>
                <a:latin typeface="Tahoma"/>
                <a:cs typeface="Tahoma"/>
              </a:rPr>
              <a:t>for</a:t>
            </a:r>
            <a:r>
              <a:rPr sz="1400" spc="-20" dirty="0">
                <a:solidFill>
                  <a:srgbClr val="292929"/>
                </a:solidFill>
                <a:latin typeface="Tahoma"/>
                <a:cs typeface="Tahoma"/>
              </a:rPr>
              <a:t> </a:t>
            </a:r>
            <a:r>
              <a:rPr sz="1400" spc="-51" dirty="0">
                <a:solidFill>
                  <a:srgbClr val="292929"/>
                </a:solidFill>
                <a:latin typeface="Tahoma"/>
                <a:cs typeface="Tahoma"/>
              </a:rPr>
              <a:t>convex</a:t>
            </a:r>
            <a:r>
              <a:rPr sz="1400" spc="-42" dirty="0">
                <a:solidFill>
                  <a:srgbClr val="292929"/>
                </a:solidFill>
                <a:latin typeface="Tahoma"/>
                <a:cs typeface="Tahoma"/>
              </a:rPr>
              <a:t> </a:t>
            </a:r>
            <a:r>
              <a:rPr sz="1400" spc="-31" dirty="0">
                <a:solidFill>
                  <a:srgbClr val="292929"/>
                </a:solidFill>
                <a:latin typeface="Tahoma"/>
                <a:cs typeface="Tahoma"/>
              </a:rPr>
              <a:t>or</a:t>
            </a:r>
            <a:r>
              <a:rPr sz="1400" spc="-25" dirty="0">
                <a:solidFill>
                  <a:srgbClr val="292929"/>
                </a:solidFill>
                <a:latin typeface="Tahoma"/>
                <a:cs typeface="Tahoma"/>
              </a:rPr>
              <a:t> </a:t>
            </a:r>
            <a:r>
              <a:rPr sz="1400" spc="-53" dirty="0">
                <a:solidFill>
                  <a:srgbClr val="292929"/>
                </a:solidFill>
                <a:latin typeface="Tahoma"/>
                <a:cs typeface="Tahoma"/>
              </a:rPr>
              <a:t>relatively</a:t>
            </a:r>
            <a:r>
              <a:rPr sz="1400" spc="-31" dirty="0">
                <a:solidFill>
                  <a:srgbClr val="292929"/>
                </a:solidFill>
                <a:latin typeface="Tahoma"/>
                <a:cs typeface="Tahoma"/>
              </a:rPr>
              <a:t> </a:t>
            </a:r>
            <a:r>
              <a:rPr sz="1400" spc="-48" dirty="0">
                <a:solidFill>
                  <a:srgbClr val="292929"/>
                </a:solidFill>
                <a:latin typeface="Tahoma"/>
                <a:cs typeface="Tahoma"/>
              </a:rPr>
              <a:t>smooth</a:t>
            </a:r>
            <a:r>
              <a:rPr sz="1400" spc="-11" dirty="0">
                <a:solidFill>
                  <a:srgbClr val="292929"/>
                </a:solidFill>
                <a:latin typeface="Tahoma"/>
                <a:cs typeface="Tahoma"/>
              </a:rPr>
              <a:t> </a:t>
            </a:r>
            <a:r>
              <a:rPr sz="1400" spc="-42" dirty="0">
                <a:solidFill>
                  <a:srgbClr val="292929"/>
                </a:solidFill>
                <a:latin typeface="Tahoma"/>
                <a:cs typeface="Tahoma"/>
              </a:rPr>
              <a:t>error</a:t>
            </a:r>
            <a:r>
              <a:rPr sz="1400" spc="-31" dirty="0">
                <a:solidFill>
                  <a:srgbClr val="292929"/>
                </a:solidFill>
                <a:latin typeface="Tahoma"/>
                <a:cs typeface="Tahoma"/>
              </a:rPr>
              <a:t> </a:t>
            </a:r>
            <a:r>
              <a:rPr sz="1400" spc="-48" dirty="0">
                <a:solidFill>
                  <a:srgbClr val="292929"/>
                </a:solidFill>
                <a:latin typeface="Tahoma"/>
                <a:cs typeface="Tahoma"/>
              </a:rPr>
              <a:t>manifolds.</a:t>
            </a:r>
            <a:r>
              <a:rPr sz="1400" spc="-8" dirty="0">
                <a:solidFill>
                  <a:srgbClr val="292929"/>
                </a:solidFill>
                <a:latin typeface="Tahoma"/>
                <a:cs typeface="Tahoma"/>
              </a:rPr>
              <a:t> </a:t>
            </a:r>
            <a:r>
              <a:rPr sz="1400" spc="-98" dirty="0">
                <a:solidFill>
                  <a:srgbClr val="292929"/>
                </a:solidFill>
                <a:latin typeface="Tahoma"/>
                <a:cs typeface="Tahoma"/>
              </a:rPr>
              <a:t>In</a:t>
            </a:r>
            <a:r>
              <a:rPr sz="1400" spc="-31" dirty="0">
                <a:solidFill>
                  <a:srgbClr val="292929"/>
                </a:solidFill>
                <a:latin typeface="Tahoma"/>
                <a:cs typeface="Tahoma"/>
              </a:rPr>
              <a:t> </a:t>
            </a:r>
            <a:r>
              <a:rPr sz="1400" spc="-34" dirty="0">
                <a:solidFill>
                  <a:srgbClr val="292929"/>
                </a:solidFill>
                <a:latin typeface="Tahoma"/>
                <a:cs typeface="Tahoma"/>
              </a:rPr>
              <a:t>this</a:t>
            </a:r>
            <a:r>
              <a:rPr sz="1400" spc="-20" dirty="0">
                <a:solidFill>
                  <a:srgbClr val="292929"/>
                </a:solidFill>
                <a:latin typeface="Tahoma"/>
                <a:cs typeface="Tahoma"/>
              </a:rPr>
              <a:t> </a:t>
            </a:r>
            <a:r>
              <a:rPr sz="1400" spc="-53" dirty="0">
                <a:solidFill>
                  <a:srgbClr val="292929"/>
                </a:solidFill>
                <a:latin typeface="Tahoma"/>
                <a:cs typeface="Tahoma"/>
              </a:rPr>
              <a:t>case,</a:t>
            </a:r>
            <a:r>
              <a:rPr sz="1400" spc="-25" dirty="0">
                <a:solidFill>
                  <a:srgbClr val="292929"/>
                </a:solidFill>
                <a:latin typeface="Tahoma"/>
                <a:cs typeface="Tahoma"/>
              </a:rPr>
              <a:t> </a:t>
            </a:r>
            <a:r>
              <a:rPr sz="1400" spc="-76" dirty="0">
                <a:solidFill>
                  <a:srgbClr val="292929"/>
                </a:solidFill>
                <a:latin typeface="Tahoma"/>
                <a:cs typeface="Tahoma"/>
              </a:rPr>
              <a:t>we</a:t>
            </a:r>
            <a:r>
              <a:rPr sz="1400" spc="-28" dirty="0">
                <a:solidFill>
                  <a:srgbClr val="292929"/>
                </a:solidFill>
                <a:latin typeface="Tahoma"/>
                <a:cs typeface="Tahoma"/>
              </a:rPr>
              <a:t> </a:t>
            </a:r>
            <a:r>
              <a:rPr sz="1400" spc="-11" dirty="0">
                <a:solidFill>
                  <a:srgbClr val="292929"/>
                </a:solidFill>
                <a:latin typeface="Tahoma"/>
                <a:cs typeface="Tahoma"/>
              </a:rPr>
              <a:t>move </a:t>
            </a:r>
            <a:r>
              <a:rPr sz="1400" spc="-64" dirty="0">
                <a:solidFill>
                  <a:srgbClr val="292929"/>
                </a:solidFill>
                <a:latin typeface="Tahoma"/>
                <a:cs typeface="Tahoma"/>
              </a:rPr>
              <a:t>somewhat</a:t>
            </a:r>
            <a:r>
              <a:rPr sz="1400" spc="-3" dirty="0">
                <a:solidFill>
                  <a:srgbClr val="292929"/>
                </a:solidFill>
                <a:latin typeface="Tahoma"/>
                <a:cs typeface="Tahoma"/>
              </a:rPr>
              <a:t> </a:t>
            </a:r>
            <a:r>
              <a:rPr sz="1400" spc="-48" dirty="0">
                <a:solidFill>
                  <a:srgbClr val="292929"/>
                </a:solidFill>
                <a:latin typeface="Tahoma"/>
                <a:cs typeface="Tahoma"/>
              </a:rPr>
              <a:t>directly</a:t>
            </a:r>
            <a:r>
              <a:rPr sz="1400" spc="-11" dirty="0">
                <a:solidFill>
                  <a:srgbClr val="292929"/>
                </a:solidFill>
                <a:latin typeface="Tahoma"/>
                <a:cs typeface="Tahoma"/>
              </a:rPr>
              <a:t> </a:t>
            </a:r>
            <a:r>
              <a:rPr sz="1400" spc="-59" dirty="0">
                <a:solidFill>
                  <a:srgbClr val="292929"/>
                </a:solidFill>
                <a:latin typeface="Tahoma"/>
                <a:cs typeface="Tahoma"/>
              </a:rPr>
              <a:t>towards</a:t>
            </a:r>
            <a:r>
              <a:rPr sz="1400" spc="-11" dirty="0">
                <a:solidFill>
                  <a:srgbClr val="292929"/>
                </a:solidFill>
                <a:latin typeface="Tahoma"/>
                <a:cs typeface="Tahoma"/>
              </a:rPr>
              <a:t> </a:t>
            </a:r>
            <a:r>
              <a:rPr sz="1400" spc="-76" dirty="0">
                <a:solidFill>
                  <a:srgbClr val="292929"/>
                </a:solidFill>
                <a:latin typeface="Tahoma"/>
                <a:cs typeface="Tahoma"/>
              </a:rPr>
              <a:t>an</a:t>
            </a:r>
            <a:r>
              <a:rPr sz="1400" spc="-6" dirty="0">
                <a:solidFill>
                  <a:srgbClr val="292929"/>
                </a:solidFill>
                <a:latin typeface="Tahoma"/>
                <a:cs typeface="Tahoma"/>
              </a:rPr>
              <a:t> </a:t>
            </a:r>
            <a:r>
              <a:rPr sz="1400" spc="-62" dirty="0">
                <a:solidFill>
                  <a:srgbClr val="292929"/>
                </a:solidFill>
                <a:latin typeface="Tahoma"/>
                <a:cs typeface="Tahoma"/>
              </a:rPr>
              <a:t>optimum</a:t>
            </a:r>
            <a:r>
              <a:rPr sz="1400" spc="-6" dirty="0">
                <a:solidFill>
                  <a:srgbClr val="292929"/>
                </a:solidFill>
                <a:latin typeface="Tahoma"/>
                <a:cs typeface="Tahoma"/>
              </a:rPr>
              <a:t> solution.</a:t>
            </a:r>
            <a:endParaRPr sz="1400" dirty="0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048000" y="5256822"/>
            <a:ext cx="7391400" cy="438101"/>
          </a:xfrm>
          <a:prstGeom prst="rect">
            <a:avLst/>
          </a:prstGeom>
        </p:spPr>
        <p:txBody>
          <a:bodyPr vert="horz" wrap="square" lIns="0" tIns="7144" rIns="0" bIns="0" rtlCol="0">
            <a:spAutoFit/>
          </a:bodyPr>
          <a:lstStyle/>
          <a:p>
            <a:pPr marL="7144" marR="2858">
              <a:spcBef>
                <a:spcPts val="56"/>
              </a:spcBef>
            </a:pPr>
            <a:r>
              <a:rPr sz="1400" b="1" spc="-113" dirty="0">
                <a:solidFill>
                  <a:srgbClr val="C00000"/>
                </a:solidFill>
                <a:latin typeface="Arial"/>
                <a:cs typeface="Arial"/>
              </a:rPr>
              <a:t>But</a:t>
            </a:r>
            <a:r>
              <a:rPr sz="1400" b="1" spc="-11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1400" b="1" spc="-87" dirty="0">
                <a:solidFill>
                  <a:srgbClr val="C00000"/>
                </a:solidFill>
                <a:latin typeface="Arial"/>
                <a:cs typeface="Arial"/>
              </a:rPr>
              <a:t>what</a:t>
            </a:r>
            <a:r>
              <a:rPr sz="1400" b="1" spc="-17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1400" b="1" spc="-42" dirty="0">
                <a:solidFill>
                  <a:srgbClr val="C00000"/>
                </a:solidFill>
                <a:latin typeface="Arial"/>
                <a:cs typeface="Arial"/>
              </a:rPr>
              <a:t>if</a:t>
            </a:r>
            <a:r>
              <a:rPr sz="1400" b="1" spc="-8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1400" b="1" spc="-98" dirty="0">
                <a:solidFill>
                  <a:srgbClr val="C00000"/>
                </a:solidFill>
                <a:latin typeface="Arial"/>
                <a:cs typeface="Arial"/>
              </a:rPr>
              <a:t>our</a:t>
            </a:r>
            <a:r>
              <a:rPr sz="1400" b="1" spc="-17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1400" b="1" spc="-73" dirty="0">
                <a:solidFill>
                  <a:srgbClr val="C00000"/>
                </a:solidFill>
                <a:latin typeface="Arial"/>
                <a:cs typeface="Arial"/>
              </a:rPr>
              <a:t>dataset</a:t>
            </a:r>
            <a:r>
              <a:rPr sz="1400" b="1" spc="-23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1400" b="1" spc="-68" dirty="0">
                <a:solidFill>
                  <a:srgbClr val="C00000"/>
                </a:solidFill>
                <a:latin typeface="Arial"/>
                <a:cs typeface="Arial"/>
              </a:rPr>
              <a:t>is</a:t>
            </a:r>
            <a:r>
              <a:rPr sz="1400" b="1" spc="-14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1400" b="1" spc="-84" dirty="0">
                <a:solidFill>
                  <a:srgbClr val="C00000"/>
                </a:solidFill>
                <a:latin typeface="Arial"/>
                <a:cs typeface="Arial"/>
              </a:rPr>
              <a:t>very</a:t>
            </a:r>
            <a:r>
              <a:rPr sz="1400" b="1" spc="-14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1400" b="1" spc="-70" dirty="0">
                <a:solidFill>
                  <a:srgbClr val="C00000"/>
                </a:solidFill>
                <a:latin typeface="Arial"/>
                <a:cs typeface="Arial"/>
              </a:rPr>
              <a:t>huge.</a:t>
            </a:r>
            <a:r>
              <a:rPr sz="1400" b="1" spc="-6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1400" b="1" spc="-104" dirty="0">
                <a:solidFill>
                  <a:srgbClr val="C00000"/>
                </a:solidFill>
                <a:latin typeface="Arial"/>
                <a:cs typeface="Arial"/>
              </a:rPr>
              <a:t>Suppose</a:t>
            </a:r>
            <a:r>
              <a:rPr sz="1400" b="1" spc="-17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1400" b="1" spc="-98" dirty="0">
                <a:solidFill>
                  <a:srgbClr val="C00000"/>
                </a:solidFill>
                <a:latin typeface="Arial"/>
                <a:cs typeface="Arial"/>
              </a:rPr>
              <a:t>our</a:t>
            </a:r>
            <a:r>
              <a:rPr sz="1400" b="1" spc="-14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1400" b="1" spc="-73" dirty="0">
                <a:solidFill>
                  <a:srgbClr val="C00000"/>
                </a:solidFill>
                <a:latin typeface="Arial"/>
                <a:cs typeface="Arial"/>
              </a:rPr>
              <a:t>dataset</a:t>
            </a:r>
            <a:r>
              <a:rPr sz="1400" b="1" spc="-23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1400" b="1" spc="-101" dirty="0">
                <a:solidFill>
                  <a:srgbClr val="C00000"/>
                </a:solidFill>
                <a:latin typeface="Arial"/>
                <a:cs typeface="Arial"/>
              </a:rPr>
              <a:t>has</a:t>
            </a:r>
            <a:r>
              <a:rPr sz="1400" b="1" spc="-2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1400" b="1" spc="-56" dirty="0">
                <a:solidFill>
                  <a:srgbClr val="C00000"/>
                </a:solidFill>
                <a:latin typeface="Arial"/>
                <a:cs typeface="Arial"/>
              </a:rPr>
              <a:t>5</a:t>
            </a:r>
            <a:r>
              <a:rPr sz="1400" b="1" spc="-14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1400" b="1" spc="-73" dirty="0">
                <a:solidFill>
                  <a:srgbClr val="C00000"/>
                </a:solidFill>
                <a:latin typeface="Arial"/>
                <a:cs typeface="Arial"/>
              </a:rPr>
              <a:t>million</a:t>
            </a:r>
            <a:r>
              <a:rPr sz="1400" b="1" spc="-6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1400" b="1" spc="-79" dirty="0">
                <a:solidFill>
                  <a:srgbClr val="C00000"/>
                </a:solidFill>
                <a:latin typeface="Arial"/>
                <a:cs typeface="Arial"/>
              </a:rPr>
              <a:t>examples,</a:t>
            </a:r>
            <a:r>
              <a:rPr sz="1400" b="1" spc="-2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1400" b="1" spc="-79" dirty="0">
                <a:solidFill>
                  <a:srgbClr val="C00000"/>
                </a:solidFill>
                <a:latin typeface="Arial"/>
                <a:cs typeface="Arial"/>
              </a:rPr>
              <a:t>then</a:t>
            </a:r>
            <a:r>
              <a:rPr sz="1400" b="1" spc="-14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1400" b="1" spc="-73" dirty="0">
                <a:solidFill>
                  <a:srgbClr val="C00000"/>
                </a:solidFill>
                <a:latin typeface="Arial"/>
                <a:cs typeface="Arial"/>
              </a:rPr>
              <a:t>just</a:t>
            </a:r>
            <a:r>
              <a:rPr sz="1400" b="1" spc="-14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1400" b="1" spc="-82" dirty="0">
                <a:solidFill>
                  <a:srgbClr val="C00000"/>
                </a:solidFill>
                <a:latin typeface="Arial"/>
                <a:cs typeface="Arial"/>
              </a:rPr>
              <a:t>to</a:t>
            </a:r>
            <a:r>
              <a:rPr sz="1400" b="1" spc="-2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1400" b="1" spc="-76" dirty="0">
                <a:solidFill>
                  <a:srgbClr val="C00000"/>
                </a:solidFill>
                <a:latin typeface="Arial"/>
                <a:cs typeface="Arial"/>
              </a:rPr>
              <a:t>take</a:t>
            </a:r>
            <a:r>
              <a:rPr sz="1400" b="1" spc="-2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1400" b="1" spc="-90" dirty="0">
                <a:solidFill>
                  <a:srgbClr val="C00000"/>
                </a:solidFill>
                <a:latin typeface="Arial"/>
                <a:cs typeface="Arial"/>
              </a:rPr>
              <a:t>one</a:t>
            </a:r>
            <a:r>
              <a:rPr sz="1400" b="1" spc="-2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1400" b="1" spc="-11" dirty="0">
                <a:solidFill>
                  <a:srgbClr val="C00000"/>
                </a:solidFill>
                <a:latin typeface="Arial"/>
                <a:cs typeface="Arial"/>
              </a:rPr>
              <a:t>step </a:t>
            </a:r>
            <a:r>
              <a:rPr sz="1400" b="1" spc="-70" dirty="0">
                <a:solidFill>
                  <a:srgbClr val="C00000"/>
                </a:solidFill>
                <a:latin typeface="Arial"/>
                <a:cs typeface="Arial"/>
              </a:rPr>
              <a:t>the</a:t>
            </a:r>
            <a:r>
              <a:rPr sz="1400" b="1" spc="-23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1400" b="1" spc="-96" dirty="0">
                <a:solidFill>
                  <a:srgbClr val="C00000"/>
                </a:solidFill>
                <a:latin typeface="Arial"/>
                <a:cs typeface="Arial"/>
              </a:rPr>
              <a:t>model</a:t>
            </a:r>
            <a:r>
              <a:rPr sz="1400" b="1" spc="-17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1400" b="1" spc="-51" dirty="0">
                <a:solidFill>
                  <a:srgbClr val="C00000"/>
                </a:solidFill>
                <a:latin typeface="Arial"/>
                <a:cs typeface="Arial"/>
              </a:rPr>
              <a:t>will</a:t>
            </a:r>
            <a:r>
              <a:rPr sz="1400" b="1" spc="-8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1400" b="1" spc="-93" dirty="0">
                <a:solidFill>
                  <a:srgbClr val="C00000"/>
                </a:solidFill>
                <a:latin typeface="Arial"/>
                <a:cs typeface="Arial"/>
              </a:rPr>
              <a:t>have</a:t>
            </a:r>
            <a:r>
              <a:rPr sz="1400" b="1" spc="-11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1400" b="1" spc="-82" dirty="0">
                <a:solidFill>
                  <a:srgbClr val="C00000"/>
                </a:solidFill>
                <a:latin typeface="Arial"/>
                <a:cs typeface="Arial"/>
              </a:rPr>
              <a:t>to</a:t>
            </a:r>
            <a:r>
              <a:rPr sz="1400" b="1" spc="-2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1400" b="1" spc="-70" dirty="0">
                <a:solidFill>
                  <a:srgbClr val="C00000"/>
                </a:solidFill>
                <a:latin typeface="Arial"/>
                <a:cs typeface="Arial"/>
              </a:rPr>
              <a:t>calculate</a:t>
            </a:r>
            <a:r>
              <a:rPr sz="1400" b="1" spc="-23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1400" b="1" spc="-70" dirty="0">
                <a:solidFill>
                  <a:srgbClr val="C00000"/>
                </a:solidFill>
                <a:latin typeface="Arial"/>
                <a:cs typeface="Arial"/>
              </a:rPr>
              <a:t>the</a:t>
            </a:r>
            <a:r>
              <a:rPr sz="1400" b="1" spc="-14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1400" b="1" spc="-73" dirty="0">
                <a:solidFill>
                  <a:srgbClr val="C00000"/>
                </a:solidFill>
                <a:latin typeface="Arial"/>
                <a:cs typeface="Arial"/>
              </a:rPr>
              <a:t>gradients</a:t>
            </a:r>
            <a:r>
              <a:rPr sz="1400" b="1" spc="-17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1400" b="1" spc="-93" dirty="0">
                <a:solidFill>
                  <a:srgbClr val="C00000"/>
                </a:solidFill>
                <a:latin typeface="Arial"/>
                <a:cs typeface="Arial"/>
              </a:rPr>
              <a:t>of</a:t>
            </a:r>
            <a:r>
              <a:rPr sz="1400" b="1" spc="-2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1400" b="1" spc="-39" dirty="0">
                <a:solidFill>
                  <a:srgbClr val="C00000"/>
                </a:solidFill>
                <a:latin typeface="Arial"/>
                <a:cs typeface="Arial"/>
              </a:rPr>
              <a:t>all</a:t>
            </a:r>
            <a:r>
              <a:rPr sz="1400" b="1" spc="-8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1400" b="1" spc="-70" dirty="0">
                <a:solidFill>
                  <a:srgbClr val="C00000"/>
                </a:solidFill>
                <a:latin typeface="Arial"/>
                <a:cs typeface="Arial"/>
              </a:rPr>
              <a:t>the</a:t>
            </a:r>
            <a:r>
              <a:rPr sz="1400" b="1" spc="-2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1400" b="1" spc="-56" dirty="0">
                <a:solidFill>
                  <a:srgbClr val="C00000"/>
                </a:solidFill>
                <a:latin typeface="Arial"/>
                <a:cs typeface="Arial"/>
              </a:rPr>
              <a:t>5</a:t>
            </a:r>
            <a:r>
              <a:rPr sz="1400" b="1" spc="-17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1400" b="1" spc="-73" dirty="0">
                <a:solidFill>
                  <a:srgbClr val="C00000"/>
                </a:solidFill>
                <a:latin typeface="Arial"/>
                <a:cs typeface="Arial"/>
              </a:rPr>
              <a:t>million</a:t>
            </a:r>
            <a:r>
              <a:rPr sz="1400" b="1" spc="-6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1400" b="1" spc="-25" dirty="0">
                <a:solidFill>
                  <a:srgbClr val="C00000"/>
                </a:solidFill>
                <a:latin typeface="Arial"/>
                <a:cs typeface="Arial"/>
              </a:rPr>
              <a:t>examples.??</a:t>
            </a:r>
            <a:endParaRPr sz="1400" dirty="0">
              <a:latin typeface="Arial"/>
              <a:cs typeface="Arial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47737" y="1269444"/>
            <a:ext cx="3756565" cy="2159555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810368" y="1163077"/>
            <a:ext cx="4572000" cy="267862"/>
          </a:xfrm>
          <a:prstGeom prst="rect">
            <a:avLst/>
          </a:prstGeom>
          <a:solidFill>
            <a:srgbClr val="FFF1CC"/>
          </a:solidFill>
          <a:ln w="31750">
            <a:solidFill>
              <a:srgbClr val="BE9000"/>
            </a:solidFill>
          </a:ln>
        </p:spPr>
        <p:txBody>
          <a:bodyPr vert="horz" wrap="square" lIns="0" tIns="21431" rIns="0" bIns="0" rtlCol="0" anchor="ctr">
            <a:spAutoFit/>
          </a:bodyPr>
          <a:lstStyle/>
          <a:p>
            <a:pPr marL="51792">
              <a:lnSpc>
                <a:spcPct val="100000"/>
              </a:lnSpc>
              <a:spcBef>
                <a:spcPts val="169"/>
              </a:spcBef>
            </a:pPr>
            <a:r>
              <a:rPr sz="1600" spc="-56" dirty="0"/>
              <a:t>1</a:t>
            </a:r>
            <a:r>
              <a:rPr sz="1600" spc="-31" dirty="0"/>
              <a:t> </a:t>
            </a:r>
            <a:r>
              <a:rPr sz="1600" spc="-82" dirty="0"/>
              <a:t>step</a:t>
            </a:r>
            <a:r>
              <a:rPr sz="1600" spc="-23" dirty="0"/>
              <a:t> </a:t>
            </a:r>
            <a:r>
              <a:rPr sz="1600" spc="-64" dirty="0"/>
              <a:t>in</a:t>
            </a:r>
            <a:r>
              <a:rPr sz="1600" spc="-23" dirty="0"/>
              <a:t> </a:t>
            </a:r>
            <a:r>
              <a:rPr sz="1600" spc="-56" dirty="0"/>
              <a:t>1</a:t>
            </a:r>
            <a:r>
              <a:rPr sz="1600" spc="-23" dirty="0"/>
              <a:t> </a:t>
            </a:r>
            <a:r>
              <a:rPr sz="1600" spc="-6" dirty="0"/>
              <a:t>epoch</a:t>
            </a:r>
            <a:endParaRPr sz="16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1312" y="190645"/>
            <a:ext cx="11209376" cy="438101"/>
          </a:xfrm>
          <a:prstGeom prst="rect">
            <a:avLst/>
          </a:prstGeom>
        </p:spPr>
        <p:txBody>
          <a:bodyPr vert="horz" wrap="square" lIns="0" tIns="7144" rIns="0" bIns="0" rtlCol="0" anchor="ctr">
            <a:spAutoFit/>
          </a:bodyPr>
          <a:lstStyle/>
          <a:p>
            <a:pPr marL="7144">
              <a:lnSpc>
                <a:spcPct val="100000"/>
              </a:lnSpc>
              <a:spcBef>
                <a:spcPts val="56"/>
              </a:spcBef>
            </a:pPr>
            <a:r>
              <a:rPr sz="2800" spc="-169" dirty="0"/>
              <a:t>Stochastic</a:t>
            </a:r>
            <a:r>
              <a:rPr sz="2800" spc="-31" dirty="0"/>
              <a:t> </a:t>
            </a:r>
            <a:r>
              <a:rPr sz="2800" spc="-160" dirty="0"/>
              <a:t>Gradient</a:t>
            </a:r>
            <a:r>
              <a:rPr sz="2800" spc="-45" dirty="0"/>
              <a:t> </a:t>
            </a:r>
            <a:r>
              <a:rPr sz="2800" spc="-177" dirty="0"/>
              <a:t>Descent</a:t>
            </a:r>
            <a:endParaRPr sz="2800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82D620F-47A6-AD71-4475-13EA79608A39}"/>
              </a:ext>
            </a:extLst>
          </p:cNvPr>
          <p:cNvGrpSpPr/>
          <p:nvPr/>
        </p:nvGrpSpPr>
        <p:grpSpPr>
          <a:xfrm>
            <a:off x="1371600" y="685800"/>
            <a:ext cx="10329088" cy="5015620"/>
            <a:chOff x="2813611" y="13580"/>
            <a:chExt cx="6845160" cy="3565537"/>
          </a:xfrm>
        </p:grpSpPr>
        <p:sp>
          <p:nvSpPr>
            <p:cNvPr id="7" name="object 7"/>
            <p:cNvSpPr txBox="1"/>
            <p:nvPr/>
          </p:nvSpPr>
          <p:spPr>
            <a:xfrm>
              <a:off x="6429971" y="2421564"/>
              <a:ext cx="130485" cy="227171"/>
            </a:xfrm>
            <a:prstGeom prst="rect">
              <a:avLst/>
            </a:prstGeom>
          </p:spPr>
          <p:txBody>
            <a:bodyPr vert="vert270" wrap="square" lIns="0" tIns="0" rIns="0" bIns="0" rtlCol="0">
              <a:spAutoFit/>
            </a:bodyPr>
            <a:lstStyle/>
            <a:p>
              <a:pPr marL="7144">
                <a:lnSpc>
                  <a:spcPts val="1018"/>
                </a:lnSpc>
              </a:pPr>
              <a:r>
                <a:rPr sz="1013" spc="-11" dirty="0">
                  <a:latin typeface="Calibri"/>
                  <a:cs typeface="Calibri"/>
                </a:rPr>
                <a:t>cost</a:t>
              </a:r>
              <a:endParaRPr sz="1013" dirty="0">
                <a:latin typeface="Calibri"/>
                <a:cs typeface="Calibri"/>
              </a:endParaRPr>
            </a:p>
          </p:txBody>
        </p:sp>
        <p:sp>
          <p:nvSpPr>
            <p:cNvPr id="8" name="object 8"/>
            <p:cNvSpPr txBox="1"/>
            <p:nvPr/>
          </p:nvSpPr>
          <p:spPr>
            <a:xfrm>
              <a:off x="7684199" y="3416027"/>
              <a:ext cx="335756" cy="163090"/>
            </a:xfrm>
            <a:prstGeom prst="rect">
              <a:avLst/>
            </a:prstGeom>
          </p:spPr>
          <p:txBody>
            <a:bodyPr vert="horz" wrap="square" lIns="0" tIns="7144" rIns="0" bIns="0" rtlCol="0">
              <a:spAutoFit/>
            </a:bodyPr>
            <a:lstStyle/>
            <a:p>
              <a:pPr marL="7144">
                <a:spcBef>
                  <a:spcPts val="56"/>
                </a:spcBef>
              </a:pPr>
              <a:r>
                <a:rPr sz="1013" spc="-6" dirty="0">
                  <a:latin typeface="Calibri"/>
                  <a:cs typeface="Calibri"/>
                </a:rPr>
                <a:t>epoch</a:t>
              </a:r>
              <a:endParaRPr sz="1013" dirty="0">
                <a:latin typeface="Calibri"/>
                <a:cs typeface="Calibri"/>
              </a:endParaRP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9A7227DD-8F6A-9970-4B53-9B8DDD9ECAC3}"/>
                </a:ext>
              </a:extLst>
            </p:cNvPr>
            <p:cNvGrpSpPr/>
            <p:nvPr/>
          </p:nvGrpSpPr>
          <p:grpSpPr>
            <a:xfrm>
              <a:off x="2813611" y="13580"/>
              <a:ext cx="6845160" cy="3304156"/>
              <a:chOff x="2798160" y="111871"/>
              <a:chExt cx="6845160" cy="3304156"/>
            </a:xfrm>
          </p:grpSpPr>
          <p:sp>
            <p:nvSpPr>
              <p:cNvPr id="3" name="object 3"/>
              <p:cNvSpPr txBox="1"/>
              <p:nvPr/>
            </p:nvSpPr>
            <p:spPr>
              <a:xfrm>
                <a:off x="2812057" y="350060"/>
                <a:ext cx="6831263" cy="789141"/>
              </a:xfrm>
              <a:prstGeom prst="rect">
                <a:avLst/>
              </a:prstGeom>
            </p:spPr>
            <p:txBody>
              <a:bodyPr vert="horz" wrap="square" lIns="0" tIns="7144" rIns="0" bIns="0" rtlCol="0">
                <a:spAutoFit/>
              </a:bodyPr>
              <a:lstStyle/>
              <a:p>
                <a:pPr marL="7144" algn="just">
                  <a:spcBef>
                    <a:spcPts val="56"/>
                  </a:spcBef>
                </a:pPr>
                <a:r>
                  <a:rPr sz="1400" b="1" i="1" spc="-53" dirty="0">
                    <a:solidFill>
                      <a:srgbClr val="C00000"/>
                    </a:solidFill>
                    <a:latin typeface="Arial"/>
                    <a:cs typeface="Arial"/>
                  </a:rPr>
                  <a:t>In</a:t>
                </a:r>
                <a:r>
                  <a:rPr sz="1400" b="1" i="1" spc="-11" dirty="0">
                    <a:solidFill>
                      <a:srgbClr val="C00000"/>
                    </a:solidFill>
                    <a:latin typeface="Arial"/>
                    <a:cs typeface="Arial"/>
                  </a:rPr>
                  <a:t> </a:t>
                </a:r>
                <a:r>
                  <a:rPr sz="1400" b="1" i="1" spc="-101" dirty="0">
                    <a:solidFill>
                      <a:srgbClr val="C00000"/>
                    </a:solidFill>
                    <a:latin typeface="Arial"/>
                    <a:cs typeface="Arial"/>
                  </a:rPr>
                  <a:t>Batch</a:t>
                </a:r>
                <a:r>
                  <a:rPr sz="1400" b="1" i="1" spc="-11" dirty="0">
                    <a:solidFill>
                      <a:srgbClr val="C00000"/>
                    </a:solidFill>
                    <a:latin typeface="Arial"/>
                    <a:cs typeface="Arial"/>
                  </a:rPr>
                  <a:t> </a:t>
                </a:r>
                <a:r>
                  <a:rPr sz="1400" b="1" i="1" spc="-84" dirty="0">
                    <a:solidFill>
                      <a:srgbClr val="C00000"/>
                    </a:solidFill>
                    <a:latin typeface="Arial"/>
                    <a:cs typeface="Arial"/>
                  </a:rPr>
                  <a:t>Gradient</a:t>
                </a:r>
                <a:r>
                  <a:rPr sz="1400" b="1" i="1" spc="-11" dirty="0">
                    <a:solidFill>
                      <a:srgbClr val="C00000"/>
                    </a:solidFill>
                    <a:latin typeface="Arial"/>
                    <a:cs typeface="Arial"/>
                  </a:rPr>
                  <a:t> </a:t>
                </a:r>
                <a:r>
                  <a:rPr sz="1400" b="1" i="1" spc="-90" dirty="0">
                    <a:solidFill>
                      <a:srgbClr val="C00000"/>
                    </a:solidFill>
                    <a:latin typeface="Arial"/>
                    <a:cs typeface="Arial"/>
                  </a:rPr>
                  <a:t>Descent</a:t>
                </a:r>
                <a:r>
                  <a:rPr sz="1400" b="1" i="1" spc="-14" dirty="0">
                    <a:solidFill>
                      <a:srgbClr val="C00000"/>
                    </a:solidFill>
                    <a:latin typeface="Arial"/>
                    <a:cs typeface="Arial"/>
                  </a:rPr>
                  <a:t> </a:t>
                </a:r>
                <a:r>
                  <a:rPr sz="1400" b="1" i="1" spc="-84" dirty="0">
                    <a:solidFill>
                      <a:srgbClr val="C00000"/>
                    </a:solidFill>
                    <a:latin typeface="Arial"/>
                    <a:cs typeface="Arial"/>
                  </a:rPr>
                  <a:t>we</a:t>
                </a:r>
                <a:r>
                  <a:rPr sz="1400" b="1" i="1" spc="-14" dirty="0">
                    <a:solidFill>
                      <a:srgbClr val="C00000"/>
                    </a:solidFill>
                    <a:latin typeface="Arial"/>
                    <a:cs typeface="Arial"/>
                  </a:rPr>
                  <a:t> </a:t>
                </a:r>
                <a:r>
                  <a:rPr sz="1400" b="1" i="1" spc="-76" dirty="0">
                    <a:solidFill>
                      <a:srgbClr val="C00000"/>
                    </a:solidFill>
                    <a:latin typeface="Arial"/>
                    <a:cs typeface="Arial"/>
                  </a:rPr>
                  <a:t>were</a:t>
                </a:r>
                <a:r>
                  <a:rPr sz="1400" b="1" i="1" spc="-17" dirty="0">
                    <a:solidFill>
                      <a:srgbClr val="C00000"/>
                    </a:solidFill>
                    <a:latin typeface="Arial"/>
                    <a:cs typeface="Arial"/>
                  </a:rPr>
                  <a:t> </a:t>
                </a:r>
                <a:r>
                  <a:rPr sz="1400" b="1" i="1" spc="-87" dirty="0">
                    <a:solidFill>
                      <a:srgbClr val="C00000"/>
                    </a:solidFill>
                    <a:latin typeface="Arial"/>
                    <a:cs typeface="Arial"/>
                  </a:rPr>
                  <a:t>considering</a:t>
                </a:r>
                <a:r>
                  <a:rPr sz="1400" b="1" i="1" spc="-3" dirty="0">
                    <a:solidFill>
                      <a:srgbClr val="C00000"/>
                    </a:solidFill>
                    <a:latin typeface="Arial"/>
                    <a:cs typeface="Arial"/>
                  </a:rPr>
                  <a:t> </a:t>
                </a:r>
                <a:r>
                  <a:rPr sz="1400" b="1" i="1" spc="-45" dirty="0">
                    <a:solidFill>
                      <a:srgbClr val="C00000"/>
                    </a:solidFill>
                    <a:latin typeface="Arial"/>
                    <a:cs typeface="Arial"/>
                  </a:rPr>
                  <a:t>all</a:t>
                </a:r>
                <a:r>
                  <a:rPr sz="1400" b="1" i="1" spc="-14" dirty="0">
                    <a:solidFill>
                      <a:srgbClr val="C00000"/>
                    </a:solidFill>
                    <a:latin typeface="Arial"/>
                    <a:cs typeface="Arial"/>
                  </a:rPr>
                  <a:t> </a:t>
                </a:r>
                <a:r>
                  <a:rPr sz="1400" b="1" i="1" spc="-70" dirty="0">
                    <a:solidFill>
                      <a:srgbClr val="C00000"/>
                    </a:solidFill>
                    <a:latin typeface="Arial"/>
                    <a:cs typeface="Arial"/>
                  </a:rPr>
                  <a:t>the</a:t>
                </a:r>
                <a:r>
                  <a:rPr sz="1400" b="1" i="1" spc="-6" dirty="0">
                    <a:solidFill>
                      <a:srgbClr val="C00000"/>
                    </a:solidFill>
                    <a:latin typeface="Arial"/>
                    <a:cs typeface="Arial"/>
                  </a:rPr>
                  <a:t> </a:t>
                </a:r>
                <a:r>
                  <a:rPr sz="1400" b="1" i="1" spc="-87" dirty="0">
                    <a:solidFill>
                      <a:srgbClr val="C00000"/>
                    </a:solidFill>
                    <a:latin typeface="Arial"/>
                    <a:cs typeface="Arial"/>
                  </a:rPr>
                  <a:t>examples</a:t>
                </a:r>
                <a:r>
                  <a:rPr sz="1400" b="1" i="1" spc="-23" dirty="0">
                    <a:solidFill>
                      <a:srgbClr val="C00000"/>
                    </a:solidFill>
                    <a:latin typeface="Arial"/>
                    <a:cs typeface="Arial"/>
                  </a:rPr>
                  <a:t> </a:t>
                </a:r>
                <a:r>
                  <a:rPr sz="1400" b="1" i="1" spc="-82" dirty="0">
                    <a:solidFill>
                      <a:srgbClr val="C00000"/>
                    </a:solidFill>
                    <a:latin typeface="Arial"/>
                    <a:cs typeface="Arial"/>
                  </a:rPr>
                  <a:t>for</a:t>
                </a:r>
                <a:r>
                  <a:rPr sz="1400" b="1" i="1" spc="-6" dirty="0">
                    <a:solidFill>
                      <a:srgbClr val="C00000"/>
                    </a:solidFill>
                    <a:latin typeface="Arial"/>
                    <a:cs typeface="Arial"/>
                  </a:rPr>
                  <a:t> </a:t>
                </a:r>
                <a:r>
                  <a:rPr sz="1400" b="1" i="1" spc="-79" dirty="0">
                    <a:solidFill>
                      <a:srgbClr val="C00000"/>
                    </a:solidFill>
                    <a:latin typeface="Arial"/>
                    <a:cs typeface="Arial"/>
                  </a:rPr>
                  <a:t>every</a:t>
                </a:r>
                <a:r>
                  <a:rPr sz="1400" b="1" i="1" spc="-11" dirty="0">
                    <a:solidFill>
                      <a:srgbClr val="C00000"/>
                    </a:solidFill>
                    <a:latin typeface="Arial"/>
                    <a:cs typeface="Arial"/>
                  </a:rPr>
                  <a:t> </a:t>
                </a:r>
                <a:r>
                  <a:rPr sz="1400" b="1" i="1" spc="-82" dirty="0">
                    <a:solidFill>
                      <a:srgbClr val="C00000"/>
                    </a:solidFill>
                    <a:latin typeface="Arial"/>
                    <a:cs typeface="Arial"/>
                  </a:rPr>
                  <a:t>step</a:t>
                </a:r>
                <a:r>
                  <a:rPr sz="1400" b="1" i="1" spc="-8" dirty="0">
                    <a:solidFill>
                      <a:srgbClr val="C00000"/>
                    </a:solidFill>
                    <a:latin typeface="Arial"/>
                    <a:cs typeface="Arial"/>
                  </a:rPr>
                  <a:t> </a:t>
                </a:r>
                <a:r>
                  <a:rPr sz="1400" b="1" i="1" spc="-93" dirty="0">
                    <a:solidFill>
                      <a:srgbClr val="C00000"/>
                    </a:solidFill>
                    <a:latin typeface="Arial"/>
                    <a:cs typeface="Arial"/>
                  </a:rPr>
                  <a:t>of</a:t>
                </a:r>
                <a:r>
                  <a:rPr sz="1400" b="1" i="1" spc="-14" dirty="0">
                    <a:solidFill>
                      <a:srgbClr val="C00000"/>
                    </a:solidFill>
                    <a:latin typeface="Arial"/>
                    <a:cs typeface="Arial"/>
                  </a:rPr>
                  <a:t> </a:t>
                </a:r>
                <a:r>
                  <a:rPr sz="1400" b="1" i="1" spc="-84" dirty="0">
                    <a:solidFill>
                      <a:srgbClr val="C00000"/>
                    </a:solidFill>
                    <a:latin typeface="Arial"/>
                    <a:cs typeface="Arial"/>
                  </a:rPr>
                  <a:t>Gradient</a:t>
                </a:r>
                <a:r>
                  <a:rPr sz="1400" b="1" i="1" spc="-11" dirty="0">
                    <a:solidFill>
                      <a:srgbClr val="C00000"/>
                    </a:solidFill>
                    <a:latin typeface="Arial"/>
                    <a:cs typeface="Arial"/>
                  </a:rPr>
                  <a:t> </a:t>
                </a:r>
                <a:r>
                  <a:rPr sz="1400" b="1" i="1" spc="-73" dirty="0">
                    <a:solidFill>
                      <a:srgbClr val="C00000"/>
                    </a:solidFill>
                    <a:latin typeface="Arial"/>
                    <a:cs typeface="Arial"/>
                  </a:rPr>
                  <a:t>Descent.</a:t>
                </a:r>
                <a:r>
                  <a:rPr sz="1400" b="1" i="1" spc="-14" dirty="0">
                    <a:solidFill>
                      <a:srgbClr val="C00000"/>
                    </a:solidFill>
                    <a:latin typeface="Arial"/>
                    <a:cs typeface="Arial"/>
                  </a:rPr>
                  <a:t> </a:t>
                </a:r>
                <a:r>
                  <a:rPr sz="1400" b="1" i="1" spc="-107" dirty="0">
                    <a:solidFill>
                      <a:srgbClr val="C00000"/>
                    </a:solidFill>
                    <a:latin typeface="Arial"/>
                    <a:cs typeface="Arial"/>
                  </a:rPr>
                  <a:t>But</a:t>
                </a:r>
                <a:r>
                  <a:rPr sz="1400" b="1" i="1" spc="-8" dirty="0">
                    <a:solidFill>
                      <a:srgbClr val="C00000"/>
                    </a:solidFill>
                    <a:latin typeface="Arial"/>
                    <a:cs typeface="Arial"/>
                  </a:rPr>
                  <a:t> </a:t>
                </a:r>
                <a:r>
                  <a:rPr sz="1400" b="1" i="1" spc="-90" dirty="0">
                    <a:solidFill>
                      <a:srgbClr val="C00000"/>
                    </a:solidFill>
                    <a:latin typeface="Arial"/>
                    <a:cs typeface="Arial"/>
                  </a:rPr>
                  <a:t>what</a:t>
                </a:r>
                <a:r>
                  <a:rPr sz="1400" b="1" i="1" spc="-17" dirty="0">
                    <a:solidFill>
                      <a:srgbClr val="C00000"/>
                    </a:solidFill>
                    <a:latin typeface="Arial"/>
                    <a:cs typeface="Arial"/>
                  </a:rPr>
                  <a:t> </a:t>
                </a:r>
                <a:r>
                  <a:rPr sz="1400" b="1" i="1" spc="-37" dirty="0">
                    <a:solidFill>
                      <a:srgbClr val="C00000"/>
                    </a:solidFill>
                    <a:latin typeface="Arial"/>
                    <a:cs typeface="Arial"/>
                  </a:rPr>
                  <a:t>if</a:t>
                </a:r>
                <a:r>
                  <a:rPr sz="1400" b="1" i="1" spc="-6" dirty="0">
                    <a:solidFill>
                      <a:srgbClr val="C00000"/>
                    </a:solidFill>
                    <a:latin typeface="Arial"/>
                    <a:cs typeface="Arial"/>
                  </a:rPr>
                  <a:t> </a:t>
                </a:r>
                <a:r>
                  <a:rPr sz="1400" b="1" i="1" spc="-14" dirty="0">
                    <a:solidFill>
                      <a:srgbClr val="C00000"/>
                    </a:solidFill>
                    <a:latin typeface="Arial"/>
                    <a:cs typeface="Arial"/>
                  </a:rPr>
                  <a:t>our</a:t>
                </a:r>
                <a:r>
                  <a:rPr lang="en-US" sz="1400" b="1" i="1" spc="-14" dirty="0">
                    <a:solidFill>
                      <a:srgbClr val="C00000"/>
                    </a:solidFill>
                    <a:latin typeface="Arial"/>
                    <a:cs typeface="Arial"/>
                  </a:rPr>
                  <a:t> </a:t>
                </a:r>
                <a:r>
                  <a:rPr sz="1400" b="1" i="1" spc="-76" dirty="0">
                    <a:solidFill>
                      <a:srgbClr val="C00000"/>
                    </a:solidFill>
                    <a:latin typeface="Arial"/>
                    <a:cs typeface="Arial"/>
                  </a:rPr>
                  <a:t>dataset</a:t>
                </a:r>
                <a:r>
                  <a:rPr sz="1400" b="1" i="1" spc="-23" dirty="0">
                    <a:solidFill>
                      <a:srgbClr val="C00000"/>
                    </a:solidFill>
                    <a:latin typeface="Arial"/>
                    <a:cs typeface="Arial"/>
                  </a:rPr>
                  <a:t> </a:t>
                </a:r>
                <a:r>
                  <a:rPr sz="1400" b="1" i="1" spc="-68" dirty="0">
                    <a:solidFill>
                      <a:srgbClr val="C00000"/>
                    </a:solidFill>
                    <a:latin typeface="Arial"/>
                    <a:cs typeface="Arial"/>
                  </a:rPr>
                  <a:t>is</a:t>
                </a:r>
                <a:r>
                  <a:rPr sz="1400" b="1" i="1" spc="-25" dirty="0">
                    <a:solidFill>
                      <a:srgbClr val="C00000"/>
                    </a:solidFill>
                    <a:latin typeface="Arial"/>
                    <a:cs typeface="Arial"/>
                  </a:rPr>
                  <a:t> </a:t>
                </a:r>
                <a:r>
                  <a:rPr sz="1400" b="1" i="1" spc="-84" dirty="0">
                    <a:solidFill>
                      <a:srgbClr val="C00000"/>
                    </a:solidFill>
                    <a:latin typeface="Arial"/>
                    <a:cs typeface="Arial"/>
                  </a:rPr>
                  <a:t>very</a:t>
                </a:r>
                <a:r>
                  <a:rPr sz="1400" b="1" i="1" spc="-17" dirty="0">
                    <a:solidFill>
                      <a:srgbClr val="C00000"/>
                    </a:solidFill>
                    <a:latin typeface="Arial"/>
                    <a:cs typeface="Arial"/>
                  </a:rPr>
                  <a:t> </a:t>
                </a:r>
                <a:r>
                  <a:rPr sz="1400" b="1" i="1" spc="-68" dirty="0">
                    <a:solidFill>
                      <a:srgbClr val="C00000"/>
                    </a:solidFill>
                    <a:latin typeface="Arial"/>
                    <a:cs typeface="Arial"/>
                  </a:rPr>
                  <a:t>huge.</a:t>
                </a:r>
                <a:r>
                  <a:rPr sz="1400" b="1" i="1" spc="-17" dirty="0">
                    <a:solidFill>
                      <a:srgbClr val="C00000"/>
                    </a:solidFill>
                    <a:latin typeface="Arial"/>
                    <a:cs typeface="Arial"/>
                  </a:rPr>
                  <a:t> </a:t>
                </a:r>
                <a:r>
                  <a:rPr sz="1400" b="1" i="1" spc="-84" dirty="0">
                    <a:solidFill>
                      <a:srgbClr val="C00000"/>
                    </a:solidFill>
                    <a:latin typeface="Arial"/>
                    <a:cs typeface="Arial"/>
                  </a:rPr>
                  <a:t>Deep</a:t>
                </a:r>
                <a:r>
                  <a:rPr sz="1400" b="1" i="1" spc="-17" dirty="0">
                    <a:solidFill>
                      <a:srgbClr val="C00000"/>
                    </a:solidFill>
                    <a:latin typeface="Arial"/>
                    <a:cs typeface="Arial"/>
                  </a:rPr>
                  <a:t> </a:t>
                </a:r>
                <a:r>
                  <a:rPr sz="1400" b="1" i="1" spc="-70" dirty="0">
                    <a:solidFill>
                      <a:srgbClr val="C00000"/>
                    </a:solidFill>
                    <a:latin typeface="Arial"/>
                    <a:cs typeface="Arial"/>
                  </a:rPr>
                  <a:t>learning</a:t>
                </a:r>
                <a:r>
                  <a:rPr sz="1400" b="1" i="1" spc="-8" dirty="0">
                    <a:solidFill>
                      <a:srgbClr val="C00000"/>
                    </a:solidFill>
                    <a:latin typeface="Arial"/>
                    <a:cs typeface="Arial"/>
                  </a:rPr>
                  <a:t> </a:t>
                </a:r>
                <a:r>
                  <a:rPr sz="1400" b="1" i="1" spc="-93" dirty="0">
                    <a:solidFill>
                      <a:srgbClr val="C00000"/>
                    </a:solidFill>
                    <a:latin typeface="Arial"/>
                    <a:cs typeface="Arial"/>
                  </a:rPr>
                  <a:t>models</a:t>
                </a:r>
                <a:r>
                  <a:rPr sz="1400" b="1" i="1" spc="-23" dirty="0">
                    <a:solidFill>
                      <a:srgbClr val="C00000"/>
                    </a:solidFill>
                    <a:latin typeface="Arial"/>
                    <a:cs typeface="Arial"/>
                  </a:rPr>
                  <a:t> </a:t>
                </a:r>
                <a:r>
                  <a:rPr sz="1400" b="1" i="1" spc="-87" dirty="0">
                    <a:solidFill>
                      <a:srgbClr val="C00000"/>
                    </a:solidFill>
                    <a:latin typeface="Arial"/>
                    <a:cs typeface="Arial"/>
                  </a:rPr>
                  <a:t>crave</a:t>
                </a:r>
                <a:r>
                  <a:rPr sz="1400" b="1" i="1" spc="-23" dirty="0">
                    <a:solidFill>
                      <a:srgbClr val="C00000"/>
                    </a:solidFill>
                    <a:latin typeface="Arial"/>
                    <a:cs typeface="Arial"/>
                  </a:rPr>
                  <a:t> </a:t>
                </a:r>
                <a:r>
                  <a:rPr sz="1400" b="1" i="1" spc="-82" dirty="0">
                    <a:solidFill>
                      <a:srgbClr val="C00000"/>
                    </a:solidFill>
                    <a:latin typeface="Arial"/>
                    <a:cs typeface="Arial"/>
                  </a:rPr>
                  <a:t>for</a:t>
                </a:r>
                <a:r>
                  <a:rPr sz="1400" b="1" i="1" spc="-11" dirty="0">
                    <a:solidFill>
                      <a:srgbClr val="C00000"/>
                    </a:solidFill>
                    <a:latin typeface="Arial"/>
                    <a:cs typeface="Arial"/>
                  </a:rPr>
                  <a:t> </a:t>
                </a:r>
                <a:r>
                  <a:rPr sz="1400" b="1" i="1" spc="-51" dirty="0">
                    <a:solidFill>
                      <a:srgbClr val="C00000"/>
                    </a:solidFill>
                    <a:latin typeface="Arial"/>
                    <a:cs typeface="Arial"/>
                  </a:rPr>
                  <a:t>data.</a:t>
                </a:r>
                <a:r>
                  <a:rPr sz="1400" b="1" i="1" spc="-20" dirty="0">
                    <a:solidFill>
                      <a:srgbClr val="C00000"/>
                    </a:solidFill>
                    <a:latin typeface="Arial"/>
                    <a:cs typeface="Arial"/>
                  </a:rPr>
                  <a:t> </a:t>
                </a:r>
                <a:r>
                  <a:rPr sz="1400" b="1" i="1" spc="-101" dirty="0">
                    <a:solidFill>
                      <a:srgbClr val="C00000"/>
                    </a:solidFill>
                    <a:latin typeface="Arial"/>
                    <a:cs typeface="Arial"/>
                  </a:rPr>
                  <a:t>The</a:t>
                </a:r>
                <a:r>
                  <a:rPr sz="1400" b="1" i="1" spc="-23" dirty="0">
                    <a:solidFill>
                      <a:srgbClr val="C00000"/>
                    </a:solidFill>
                    <a:latin typeface="Arial"/>
                    <a:cs typeface="Arial"/>
                  </a:rPr>
                  <a:t> </a:t>
                </a:r>
                <a:r>
                  <a:rPr sz="1400" b="1" i="1" spc="-93" dirty="0">
                    <a:solidFill>
                      <a:srgbClr val="C00000"/>
                    </a:solidFill>
                    <a:latin typeface="Arial"/>
                    <a:cs typeface="Arial"/>
                  </a:rPr>
                  <a:t>more</a:t>
                </a:r>
                <a:r>
                  <a:rPr sz="1400" b="1" i="1" spc="-23" dirty="0">
                    <a:solidFill>
                      <a:srgbClr val="C00000"/>
                    </a:solidFill>
                    <a:latin typeface="Arial"/>
                    <a:cs typeface="Arial"/>
                  </a:rPr>
                  <a:t> </a:t>
                </a:r>
                <a:r>
                  <a:rPr sz="1400" b="1" i="1" spc="-70" dirty="0">
                    <a:solidFill>
                      <a:srgbClr val="C00000"/>
                    </a:solidFill>
                    <a:latin typeface="Arial"/>
                    <a:cs typeface="Arial"/>
                  </a:rPr>
                  <a:t>the</a:t>
                </a:r>
                <a:r>
                  <a:rPr sz="1400" b="1" i="1" spc="-25" dirty="0">
                    <a:solidFill>
                      <a:srgbClr val="C00000"/>
                    </a:solidFill>
                    <a:latin typeface="Arial"/>
                    <a:cs typeface="Arial"/>
                  </a:rPr>
                  <a:t> </a:t>
                </a:r>
                <a:r>
                  <a:rPr sz="1400" b="1" i="1" spc="-76" dirty="0">
                    <a:solidFill>
                      <a:srgbClr val="C00000"/>
                    </a:solidFill>
                    <a:latin typeface="Arial"/>
                    <a:cs typeface="Arial"/>
                  </a:rPr>
                  <a:t>data</a:t>
                </a:r>
                <a:r>
                  <a:rPr sz="1400" b="1" i="1" spc="-14" dirty="0">
                    <a:solidFill>
                      <a:srgbClr val="C00000"/>
                    </a:solidFill>
                    <a:latin typeface="Arial"/>
                    <a:cs typeface="Arial"/>
                  </a:rPr>
                  <a:t> </a:t>
                </a:r>
                <a:r>
                  <a:rPr sz="1400" b="1" i="1" spc="-70" dirty="0">
                    <a:solidFill>
                      <a:srgbClr val="C00000"/>
                    </a:solidFill>
                    <a:latin typeface="Arial"/>
                    <a:cs typeface="Arial"/>
                  </a:rPr>
                  <a:t>the</a:t>
                </a:r>
                <a:r>
                  <a:rPr sz="1400" b="1" i="1" spc="-17" dirty="0">
                    <a:solidFill>
                      <a:srgbClr val="C00000"/>
                    </a:solidFill>
                    <a:latin typeface="Arial"/>
                    <a:cs typeface="Arial"/>
                  </a:rPr>
                  <a:t> </a:t>
                </a:r>
                <a:r>
                  <a:rPr sz="1400" b="1" i="1" spc="-93" dirty="0">
                    <a:solidFill>
                      <a:srgbClr val="C00000"/>
                    </a:solidFill>
                    <a:latin typeface="Arial"/>
                    <a:cs typeface="Arial"/>
                  </a:rPr>
                  <a:t>more</a:t>
                </a:r>
                <a:r>
                  <a:rPr sz="1400" b="1" i="1" spc="-25" dirty="0">
                    <a:solidFill>
                      <a:srgbClr val="C00000"/>
                    </a:solidFill>
                    <a:latin typeface="Arial"/>
                    <a:cs typeface="Arial"/>
                  </a:rPr>
                  <a:t> </a:t>
                </a:r>
                <a:r>
                  <a:rPr sz="1400" b="1" i="1" spc="-93" dirty="0">
                    <a:solidFill>
                      <a:srgbClr val="C00000"/>
                    </a:solidFill>
                    <a:latin typeface="Arial"/>
                    <a:cs typeface="Arial"/>
                  </a:rPr>
                  <a:t>chances</a:t>
                </a:r>
                <a:r>
                  <a:rPr sz="1400" b="1" i="1" spc="-25" dirty="0">
                    <a:solidFill>
                      <a:srgbClr val="C00000"/>
                    </a:solidFill>
                    <a:latin typeface="Arial"/>
                    <a:cs typeface="Arial"/>
                  </a:rPr>
                  <a:t> </a:t>
                </a:r>
                <a:r>
                  <a:rPr sz="1400" b="1" i="1" spc="-93" dirty="0">
                    <a:solidFill>
                      <a:srgbClr val="C00000"/>
                    </a:solidFill>
                    <a:latin typeface="Arial"/>
                    <a:cs typeface="Arial"/>
                  </a:rPr>
                  <a:t>of</a:t>
                </a:r>
                <a:r>
                  <a:rPr sz="1400" b="1" i="1" spc="-14" dirty="0">
                    <a:solidFill>
                      <a:srgbClr val="C00000"/>
                    </a:solidFill>
                    <a:latin typeface="Arial"/>
                    <a:cs typeface="Arial"/>
                  </a:rPr>
                  <a:t> </a:t>
                </a:r>
                <a:r>
                  <a:rPr sz="1400" b="1" i="1" spc="-73" dirty="0">
                    <a:solidFill>
                      <a:srgbClr val="C00000"/>
                    </a:solidFill>
                    <a:latin typeface="Arial"/>
                    <a:cs typeface="Arial"/>
                  </a:rPr>
                  <a:t>a</a:t>
                </a:r>
                <a:r>
                  <a:rPr sz="1400" b="1" i="1" spc="-17" dirty="0">
                    <a:solidFill>
                      <a:srgbClr val="C00000"/>
                    </a:solidFill>
                    <a:latin typeface="Arial"/>
                    <a:cs typeface="Arial"/>
                  </a:rPr>
                  <a:t> </a:t>
                </a:r>
                <a:r>
                  <a:rPr sz="1400" b="1" i="1" spc="-96" dirty="0">
                    <a:solidFill>
                      <a:srgbClr val="C00000"/>
                    </a:solidFill>
                    <a:latin typeface="Arial"/>
                    <a:cs typeface="Arial"/>
                  </a:rPr>
                  <a:t>model</a:t>
                </a:r>
                <a:r>
                  <a:rPr sz="1400" b="1" i="1" spc="-23" dirty="0">
                    <a:solidFill>
                      <a:srgbClr val="C00000"/>
                    </a:solidFill>
                    <a:latin typeface="Arial"/>
                    <a:cs typeface="Arial"/>
                  </a:rPr>
                  <a:t> </a:t>
                </a:r>
                <a:r>
                  <a:rPr sz="1400" b="1" i="1" spc="-82" dirty="0">
                    <a:solidFill>
                      <a:srgbClr val="C00000"/>
                    </a:solidFill>
                    <a:latin typeface="Arial"/>
                    <a:cs typeface="Arial"/>
                  </a:rPr>
                  <a:t>to</a:t>
                </a:r>
                <a:r>
                  <a:rPr sz="1400" b="1" i="1" spc="-20" dirty="0">
                    <a:solidFill>
                      <a:srgbClr val="C00000"/>
                    </a:solidFill>
                    <a:latin typeface="Arial"/>
                    <a:cs typeface="Arial"/>
                  </a:rPr>
                  <a:t> </a:t>
                </a:r>
                <a:r>
                  <a:rPr sz="1400" b="1" i="1" spc="-82" dirty="0">
                    <a:solidFill>
                      <a:srgbClr val="C00000"/>
                    </a:solidFill>
                    <a:latin typeface="Arial"/>
                    <a:cs typeface="Arial"/>
                  </a:rPr>
                  <a:t>be</a:t>
                </a:r>
                <a:r>
                  <a:rPr sz="1400" b="1" i="1" spc="-20" dirty="0">
                    <a:solidFill>
                      <a:srgbClr val="C00000"/>
                    </a:solidFill>
                    <a:latin typeface="Arial"/>
                    <a:cs typeface="Arial"/>
                  </a:rPr>
                  <a:t> </a:t>
                </a:r>
                <a:r>
                  <a:rPr sz="1400" b="1" i="1" spc="-17" dirty="0">
                    <a:solidFill>
                      <a:srgbClr val="C00000"/>
                    </a:solidFill>
                    <a:latin typeface="Arial"/>
                    <a:cs typeface="Arial"/>
                  </a:rPr>
                  <a:t>good</a:t>
                </a:r>
                <a:endParaRPr lang="en-US" sz="1400" b="1" spc="-17" dirty="0">
                  <a:latin typeface="Arial"/>
                  <a:cs typeface="Arial"/>
                </a:endParaRPr>
              </a:p>
              <a:p>
                <a:pPr marL="7144" algn="just">
                  <a:spcBef>
                    <a:spcPts val="56"/>
                  </a:spcBef>
                </a:pPr>
                <a:endParaRPr lang="en-IN" sz="1400" b="1" i="1" spc="-17" dirty="0">
                  <a:solidFill>
                    <a:srgbClr val="C00000"/>
                  </a:solidFill>
                  <a:latin typeface="Arial"/>
                  <a:cs typeface="Arial"/>
                </a:endParaRPr>
              </a:p>
              <a:p>
                <a:pPr marL="7144" algn="just">
                  <a:spcBef>
                    <a:spcPts val="56"/>
                  </a:spcBef>
                </a:pPr>
                <a:r>
                  <a:rPr sz="1400" i="1" dirty="0">
                    <a:solidFill>
                      <a:srgbClr val="C00000"/>
                    </a:solidFill>
                    <a:latin typeface="Calibri"/>
                    <a:cs typeface="Calibri"/>
                  </a:rPr>
                  <a:t>Suppose</a:t>
                </a:r>
                <a:r>
                  <a:rPr sz="1400" i="1" spc="-11" dirty="0">
                    <a:solidFill>
                      <a:srgbClr val="C00000"/>
                    </a:solidFill>
                    <a:latin typeface="Calibri"/>
                    <a:cs typeface="Calibri"/>
                  </a:rPr>
                  <a:t> </a:t>
                </a:r>
                <a:r>
                  <a:rPr sz="1400" i="1" dirty="0">
                    <a:solidFill>
                      <a:srgbClr val="C00000"/>
                    </a:solidFill>
                    <a:latin typeface="Calibri"/>
                    <a:cs typeface="Calibri"/>
                  </a:rPr>
                  <a:t>our</a:t>
                </a:r>
                <a:r>
                  <a:rPr sz="1400" i="1" spc="-23" dirty="0">
                    <a:solidFill>
                      <a:srgbClr val="C00000"/>
                    </a:solidFill>
                    <a:latin typeface="Calibri"/>
                    <a:cs typeface="Calibri"/>
                  </a:rPr>
                  <a:t> </a:t>
                </a:r>
                <a:r>
                  <a:rPr sz="1400" i="1" dirty="0">
                    <a:solidFill>
                      <a:srgbClr val="C00000"/>
                    </a:solidFill>
                    <a:latin typeface="Calibri"/>
                    <a:cs typeface="Calibri"/>
                  </a:rPr>
                  <a:t>dataset</a:t>
                </a:r>
                <a:r>
                  <a:rPr sz="1400" i="1" spc="-14" dirty="0">
                    <a:solidFill>
                      <a:srgbClr val="C00000"/>
                    </a:solidFill>
                    <a:latin typeface="Calibri"/>
                    <a:cs typeface="Calibri"/>
                  </a:rPr>
                  <a:t> </a:t>
                </a:r>
                <a:r>
                  <a:rPr sz="1400" i="1" dirty="0">
                    <a:solidFill>
                      <a:srgbClr val="C00000"/>
                    </a:solidFill>
                    <a:latin typeface="Calibri"/>
                    <a:cs typeface="Calibri"/>
                  </a:rPr>
                  <a:t>has</a:t>
                </a:r>
                <a:r>
                  <a:rPr sz="1400" i="1" spc="-17" dirty="0">
                    <a:solidFill>
                      <a:srgbClr val="C00000"/>
                    </a:solidFill>
                    <a:latin typeface="Calibri"/>
                    <a:cs typeface="Calibri"/>
                  </a:rPr>
                  <a:t> </a:t>
                </a:r>
                <a:r>
                  <a:rPr sz="1400" i="1" dirty="0">
                    <a:solidFill>
                      <a:srgbClr val="C00000"/>
                    </a:solidFill>
                    <a:latin typeface="Calibri"/>
                    <a:cs typeface="Calibri"/>
                  </a:rPr>
                  <a:t>5</a:t>
                </a:r>
                <a:r>
                  <a:rPr sz="1400" i="1" spc="-14" dirty="0">
                    <a:solidFill>
                      <a:srgbClr val="C00000"/>
                    </a:solidFill>
                    <a:latin typeface="Calibri"/>
                    <a:cs typeface="Calibri"/>
                  </a:rPr>
                  <a:t> </a:t>
                </a:r>
                <a:r>
                  <a:rPr sz="1400" i="1" dirty="0">
                    <a:solidFill>
                      <a:srgbClr val="C00000"/>
                    </a:solidFill>
                    <a:latin typeface="Calibri"/>
                    <a:cs typeface="Calibri"/>
                  </a:rPr>
                  <a:t>million</a:t>
                </a:r>
                <a:r>
                  <a:rPr sz="1400" i="1" spc="-11" dirty="0">
                    <a:solidFill>
                      <a:srgbClr val="C00000"/>
                    </a:solidFill>
                    <a:latin typeface="Calibri"/>
                    <a:cs typeface="Calibri"/>
                  </a:rPr>
                  <a:t> </a:t>
                </a:r>
                <a:r>
                  <a:rPr sz="1400" i="1" spc="-6" dirty="0">
                    <a:solidFill>
                      <a:srgbClr val="C00000"/>
                    </a:solidFill>
                    <a:latin typeface="Calibri"/>
                    <a:cs typeface="Calibri"/>
                  </a:rPr>
                  <a:t>examples,</a:t>
                </a:r>
                <a:r>
                  <a:rPr sz="1400" i="1" spc="-17" dirty="0">
                    <a:solidFill>
                      <a:srgbClr val="C00000"/>
                    </a:solidFill>
                    <a:latin typeface="Calibri"/>
                    <a:cs typeface="Calibri"/>
                  </a:rPr>
                  <a:t> </a:t>
                </a:r>
                <a:r>
                  <a:rPr sz="1400" i="1" dirty="0">
                    <a:solidFill>
                      <a:srgbClr val="C00000"/>
                    </a:solidFill>
                    <a:latin typeface="Calibri"/>
                    <a:cs typeface="Calibri"/>
                  </a:rPr>
                  <a:t>then</a:t>
                </a:r>
                <a:r>
                  <a:rPr sz="1400" i="1" spc="-20" dirty="0">
                    <a:solidFill>
                      <a:srgbClr val="C00000"/>
                    </a:solidFill>
                    <a:latin typeface="Calibri"/>
                    <a:cs typeface="Calibri"/>
                  </a:rPr>
                  <a:t> </a:t>
                </a:r>
                <a:r>
                  <a:rPr sz="1400" i="1" dirty="0">
                    <a:solidFill>
                      <a:srgbClr val="C00000"/>
                    </a:solidFill>
                    <a:latin typeface="Calibri"/>
                    <a:cs typeface="Calibri"/>
                  </a:rPr>
                  <a:t>just</a:t>
                </a:r>
                <a:r>
                  <a:rPr sz="1400" i="1" spc="-14" dirty="0">
                    <a:solidFill>
                      <a:srgbClr val="C00000"/>
                    </a:solidFill>
                    <a:latin typeface="Calibri"/>
                    <a:cs typeface="Calibri"/>
                  </a:rPr>
                  <a:t> </a:t>
                </a:r>
                <a:r>
                  <a:rPr sz="1400" i="1" dirty="0">
                    <a:solidFill>
                      <a:srgbClr val="C00000"/>
                    </a:solidFill>
                    <a:latin typeface="Calibri"/>
                    <a:cs typeface="Calibri"/>
                  </a:rPr>
                  <a:t>to</a:t>
                </a:r>
                <a:r>
                  <a:rPr sz="1400" i="1" spc="-20" dirty="0">
                    <a:solidFill>
                      <a:srgbClr val="C00000"/>
                    </a:solidFill>
                    <a:latin typeface="Calibri"/>
                    <a:cs typeface="Calibri"/>
                  </a:rPr>
                  <a:t> </a:t>
                </a:r>
                <a:r>
                  <a:rPr sz="1400" i="1" spc="-6" dirty="0">
                    <a:solidFill>
                      <a:srgbClr val="C00000"/>
                    </a:solidFill>
                    <a:latin typeface="Calibri"/>
                    <a:cs typeface="Calibri"/>
                  </a:rPr>
                  <a:t>take</a:t>
                </a:r>
                <a:r>
                  <a:rPr sz="1400" i="1" spc="-14" dirty="0">
                    <a:solidFill>
                      <a:srgbClr val="C00000"/>
                    </a:solidFill>
                    <a:latin typeface="Calibri"/>
                    <a:cs typeface="Calibri"/>
                  </a:rPr>
                  <a:t> </a:t>
                </a:r>
                <a:r>
                  <a:rPr sz="1400" i="1" dirty="0">
                    <a:solidFill>
                      <a:srgbClr val="C00000"/>
                    </a:solidFill>
                    <a:latin typeface="Calibri"/>
                    <a:cs typeface="Calibri"/>
                  </a:rPr>
                  <a:t>one</a:t>
                </a:r>
                <a:r>
                  <a:rPr sz="1400" i="1" spc="-11" dirty="0">
                    <a:solidFill>
                      <a:srgbClr val="C00000"/>
                    </a:solidFill>
                    <a:latin typeface="Calibri"/>
                    <a:cs typeface="Calibri"/>
                  </a:rPr>
                  <a:t> </a:t>
                </a:r>
                <a:r>
                  <a:rPr sz="1400" i="1" dirty="0">
                    <a:solidFill>
                      <a:srgbClr val="C00000"/>
                    </a:solidFill>
                    <a:latin typeface="Calibri"/>
                    <a:cs typeface="Calibri"/>
                  </a:rPr>
                  <a:t>step</a:t>
                </a:r>
                <a:r>
                  <a:rPr sz="1400" i="1" spc="-14" dirty="0">
                    <a:solidFill>
                      <a:srgbClr val="C00000"/>
                    </a:solidFill>
                    <a:latin typeface="Calibri"/>
                    <a:cs typeface="Calibri"/>
                  </a:rPr>
                  <a:t> </a:t>
                </a:r>
                <a:r>
                  <a:rPr sz="1400" i="1" dirty="0">
                    <a:solidFill>
                      <a:srgbClr val="C00000"/>
                    </a:solidFill>
                    <a:latin typeface="Calibri"/>
                    <a:cs typeface="Calibri"/>
                  </a:rPr>
                  <a:t>the</a:t>
                </a:r>
                <a:r>
                  <a:rPr sz="1400" i="1" spc="-17" dirty="0">
                    <a:solidFill>
                      <a:srgbClr val="C00000"/>
                    </a:solidFill>
                    <a:latin typeface="Calibri"/>
                    <a:cs typeface="Calibri"/>
                  </a:rPr>
                  <a:t> </a:t>
                </a:r>
                <a:r>
                  <a:rPr sz="1400" i="1" dirty="0">
                    <a:solidFill>
                      <a:srgbClr val="C00000"/>
                    </a:solidFill>
                    <a:latin typeface="Calibri"/>
                    <a:cs typeface="Calibri"/>
                  </a:rPr>
                  <a:t>model</a:t>
                </a:r>
                <a:r>
                  <a:rPr sz="1400" i="1" spc="-17" dirty="0">
                    <a:solidFill>
                      <a:srgbClr val="C00000"/>
                    </a:solidFill>
                    <a:latin typeface="Calibri"/>
                    <a:cs typeface="Calibri"/>
                  </a:rPr>
                  <a:t> </a:t>
                </a:r>
                <a:r>
                  <a:rPr sz="1400" i="1" dirty="0">
                    <a:solidFill>
                      <a:srgbClr val="C00000"/>
                    </a:solidFill>
                    <a:latin typeface="Calibri"/>
                    <a:cs typeface="Calibri"/>
                  </a:rPr>
                  <a:t>will</a:t>
                </a:r>
                <a:r>
                  <a:rPr sz="1400" i="1" spc="-8" dirty="0">
                    <a:solidFill>
                      <a:srgbClr val="C00000"/>
                    </a:solidFill>
                    <a:latin typeface="Calibri"/>
                    <a:cs typeface="Calibri"/>
                  </a:rPr>
                  <a:t> </a:t>
                </a:r>
                <a:r>
                  <a:rPr sz="1400" i="1" dirty="0">
                    <a:solidFill>
                      <a:srgbClr val="C00000"/>
                    </a:solidFill>
                    <a:latin typeface="Calibri"/>
                    <a:cs typeface="Calibri"/>
                  </a:rPr>
                  <a:t>have</a:t>
                </a:r>
                <a:r>
                  <a:rPr sz="1400" i="1" spc="-17" dirty="0">
                    <a:solidFill>
                      <a:srgbClr val="C00000"/>
                    </a:solidFill>
                    <a:latin typeface="Calibri"/>
                    <a:cs typeface="Calibri"/>
                  </a:rPr>
                  <a:t> </a:t>
                </a:r>
                <a:r>
                  <a:rPr sz="1400" i="1" spc="-14" dirty="0">
                    <a:solidFill>
                      <a:srgbClr val="C00000"/>
                    </a:solidFill>
                    <a:latin typeface="Calibri"/>
                    <a:cs typeface="Calibri"/>
                  </a:rPr>
                  <a:t>to</a:t>
                </a:r>
                <a:r>
                  <a:rPr lang="en-US" sz="1400" i="1" spc="-14" dirty="0">
                    <a:solidFill>
                      <a:srgbClr val="C00000"/>
                    </a:solidFill>
                    <a:latin typeface="Calibri"/>
                    <a:cs typeface="Calibri"/>
                  </a:rPr>
                  <a:t> </a:t>
                </a:r>
                <a:r>
                  <a:rPr sz="1400" i="1" dirty="0">
                    <a:solidFill>
                      <a:srgbClr val="C00000"/>
                    </a:solidFill>
                    <a:latin typeface="Calibri"/>
                    <a:cs typeface="Calibri"/>
                  </a:rPr>
                  <a:t>calculate</a:t>
                </a:r>
                <a:r>
                  <a:rPr sz="1400" i="1" spc="3" dirty="0">
                    <a:solidFill>
                      <a:srgbClr val="C00000"/>
                    </a:solidFill>
                    <a:latin typeface="Calibri"/>
                    <a:cs typeface="Calibri"/>
                  </a:rPr>
                  <a:t> </a:t>
                </a:r>
                <a:r>
                  <a:rPr sz="1400" i="1" dirty="0">
                    <a:solidFill>
                      <a:srgbClr val="C00000"/>
                    </a:solidFill>
                    <a:latin typeface="Calibri"/>
                    <a:cs typeface="Calibri"/>
                  </a:rPr>
                  <a:t>the</a:t>
                </a:r>
                <a:r>
                  <a:rPr sz="1400" i="1" spc="-17" dirty="0">
                    <a:solidFill>
                      <a:srgbClr val="C00000"/>
                    </a:solidFill>
                    <a:latin typeface="Calibri"/>
                    <a:cs typeface="Calibri"/>
                  </a:rPr>
                  <a:t> </a:t>
                </a:r>
                <a:r>
                  <a:rPr sz="1400" i="1" dirty="0">
                    <a:solidFill>
                      <a:srgbClr val="C00000"/>
                    </a:solidFill>
                    <a:latin typeface="Calibri"/>
                    <a:cs typeface="Calibri"/>
                  </a:rPr>
                  <a:t>gradients</a:t>
                </a:r>
                <a:r>
                  <a:rPr sz="1400" i="1" spc="-17" dirty="0">
                    <a:solidFill>
                      <a:srgbClr val="C00000"/>
                    </a:solidFill>
                    <a:latin typeface="Calibri"/>
                    <a:cs typeface="Calibri"/>
                  </a:rPr>
                  <a:t> </a:t>
                </a:r>
                <a:r>
                  <a:rPr sz="1400" i="1" dirty="0">
                    <a:solidFill>
                      <a:srgbClr val="C00000"/>
                    </a:solidFill>
                    <a:latin typeface="Calibri"/>
                    <a:cs typeface="Calibri"/>
                  </a:rPr>
                  <a:t>of</a:t>
                </a:r>
                <a:r>
                  <a:rPr sz="1400" i="1" spc="-17" dirty="0">
                    <a:solidFill>
                      <a:srgbClr val="C00000"/>
                    </a:solidFill>
                    <a:latin typeface="Calibri"/>
                    <a:cs typeface="Calibri"/>
                  </a:rPr>
                  <a:t> </a:t>
                </a:r>
                <a:r>
                  <a:rPr sz="1400" i="1" dirty="0">
                    <a:solidFill>
                      <a:srgbClr val="C00000"/>
                    </a:solidFill>
                    <a:latin typeface="Calibri"/>
                    <a:cs typeface="Calibri"/>
                  </a:rPr>
                  <a:t>all</a:t>
                </a:r>
                <a:r>
                  <a:rPr sz="1400" i="1" spc="-17" dirty="0">
                    <a:solidFill>
                      <a:srgbClr val="C00000"/>
                    </a:solidFill>
                    <a:latin typeface="Calibri"/>
                    <a:cs typeface="Calibri"/>
                  </a:rPr>
                  <a:t> </a:t>
                </a:r>
                <a:r>
                  <a:rPr sz="1400" i="1" dirty="0">
                    <a:solidFill>
                      <a:srgbClr val="C00000"/>
                    </a:solidFill>
                    <a:latin typeface="Calibri"/>
                    <a:cs typeface="Calibri"/>
                  </a:rPr>
                  <a:t>the</a:t>
                </a:r>
                <a:r>
                  <a:rPr sz="1400" i="1" spc="-11" dirty="0">
                    <a:solidFill>
                      <a:srgbClr val="C00000"/>
                    </a:solidFill>
                    <a:latin typeface="Calibri"/>
                    <a:cs typeface="Calibri"/>
                  </a:rPr>
                  <a:t> </a:t>
                </a:r>
                <a:r>
                  <a:rPr sz="1400" i="1" dirty="0">
                    <a:solidFill>
                      <a:srgbClr val="C00000"/>
                    </a:solidFill>
                    <a:latin typeface="Calibri"/>
                    <a:cs typeface="Calibri"/>
                  </a:rPr>
                  <a:t>5</a:t>
                </a:r>
                <a:r>
                  <a:rPr sz="1400" i="1" spc="-17" dirty="0">
                    <a:solidFill>
                      <a:srgbClr val="C00000"/>
                    </a:solidFill>
                    <a:latin typeface="Calibri"/>
                    <a:cs typeface="Calibri"/>
                  </a:rPr>
                  <a:t> </a:t>
                </a:r>
                <a:r>
                  <a:rPr sz="1400" i="1" dirty="0">
                    <a:solidFill>
                      <a:srgbClr val="C00000"/>
                    </a:solidFill>
                    <a:latin typeface="Calibri"/>
                    <a:cs typeface="Calibri"/>
                  </a:rPr>
                  <a:t>million</a:t>
                </a:r>
                <a:r>
                  <a:rPr sz="1400" i="1" spc="-6" dirty="0">
                    <a:solidFill>
                      <a:srgbClr val="C00000"/>
                    </a:solidFill>
                    <a:latin typeface="Calibri"/>
                    <a:cs typeface="Calibri"/>
                  </a:rPr>
                  <a:t> examples</a:t>
                </a:r>
                <a:endParaRPr sz="1400" dirty="0">
                  <a:latin typeface="Calibri"/>
                  <a:cs typeface="Calibri"/>
                </a:endParaRPr>
              </a:p>
            </p:txBody>
          </p:sp>
          <p:sp>
            <p:nvSpPr>
              <p:cNvPr id="4" name="object 4"/>
              <p:cNvSpPr txBox="1"/>
              <p:nvPr/>
            </p:nvSpPr>
            <p:spPr>
              <a:xfrm>
                <a:off x="3128944" y="1263443"/>
                <a:ext cx="5526762" cy="147173"/>
              </a:xfrm>
              <a:prstGeom prst="rect">
                <a:avLst/>
              </a:prstGeom>
              <a:solidFill>
                <a:srgbClr val="FFF1CC"/>
              </a:solidFill>
            </p:spPr>
            <p:txBody>
              <a:bodyPr vert="horz" wrap="square" lIns="0" tIns="22146" rIns="0" bIns="0" rtlCol="0">
                <a:spAutoFit/>
              </a:bodyPr>
              <a:lstStyle/>
              <a:p>
                <a:pPr marL="51435">
                  <a:spcBef>
                    <a:spcPts val="174"/>
                  </a:spcBef>
                </a:pPr>
                <a:r>
                  <a:rPr sz="1200" b="1" spc="-53" dirty="0">
                    <a:solidFill>
                      <a:srgbClr val="292929"/>
                    </a:solidFill>
                    <a:latin typeface="Arial"/>
                    <a:cs typeface="Arial"/>
                  </a:rPr>
                  <a:t>In</a:t>
                </a:r>
                <a:r>
                  <a:rPr sz="1200" b="1" spc="-17" dirty="0">
                    <a:solidFill>
                      <a:srgbClr val="292929"/>
                    </a:solidFill>
                    <a:latin typeface="Arial"/>
                    <a:cs typeface="Arial"/>
                  </a:rPr>
                  <a:t> </a:t>
                </a:r>
                <a:r>
                  <a:rPr sz="1200" b="1" spc="-84" dirty="0">
                    <a:solidFill>
                      <a:srgbClr val="292929"/>
                    </a:solidFill>
                    <a:latin typeface="Arial"/>
                    <a:cs typeface="Arial"/>
                  </a:rPr>
                  <a:t>Stochastic</a:t>
                </a:r>
                <a:r>
                  <a:rPr sz="1200" b="1" spc="-20" dirty="0">
                    <a:solidFill>
                      <a:srgbClr val="292929"/>
                    </a:solidFill>
                    <a:latin typeface="Arial"/>
                    <a:cs typeface="Arial"/>
                  </a:rPr>
                  <a:t> </a:t>
                </a:r>
                <a:r>
                  <a:rPr sz="1200" b="1" spc="-84" dirty="0">
                    <a:solidFill>
                      <a:srgbClr val="292929"/>
                    </a:solidFill>
                    <a:latin typeface="Arial"/>
                    <a:cs typeface="Arial"/>
                  </a:rPr>
                  <a:t>Gradient</a:t>
                </a:r>
                <a:r>
                  <a:rPr sz="1200" b="1" spc="-6" dirty="0">
                    <a:solidFill>
                      <a:srgbClr val="292929"/>
                    </a:solidFill>
                    <a:latin typeface="Arial"/>
                    <a:cs typeface="Arial"/>
                  </a:rPr>
                  <a:t> </a:t>
                </a:r>
                <a:r>
                  <a:rPr sz="1200" b="1" spc="-90" dirty="0">
                    <a:solidFill>
                      <a:srgbClr val="292929"/>
                    </a:solidFill>
                    <a:latin typeface="Arial"/>
                    <a:cs typeface="Arial"/>
                  </a:rPr>
                  <a:t>Descent</a:t>
                </a:r>
                <a:r>
                  <a:rPr sz="1200" b="1" spc="-20" dirty="0">
                    <a:solidFill>
                      <a:srgbClr val="292929"/>
                    </a:solidFill>
                    <a:latin typeface="Arial"/>
                    <a:cs typeface="Arial"/>
                  </a:rPr>
                  <a:t> </a:t>
                </a:r>
                <a:r>
                  <a:rPr sz="1200" b="1" spc="-64" dirty="0">
                    <a:solidFill>
                      <a:srgbClr val="292929"/>
                    </a:solidFill>
                    <a:latin typeface="Arial"/>
                    <a:cs typeface="Arial"/>
                  </a:rPr>
                  <a:t>(SGD),</a:t>
                </a:r>
                <a:r>
                  <a:rPr sz="1200" b="1" spc="-8" dirty="0">
                    <a:solidFill>
                      <a:srgbClr val="292929"/>
                    </a:solidFill>
                    <a:latin typeface="Arial"/>
                    <a:cs typeface="Arial"/>
                  </a:rPr>
                  <a:t> </a:t>
                </a:r>
                <a:r>
                  <a:rPr sz="1200" b="1" spc="-93" dirty="0">
                    <a:solidFill>
                      <a:srgbClr val="292929"/>
                    </a:solidFill>
                    <a:latin typeface="Arial"/>
                    <a:cs typeface="Arial"/>
                  </a:rPr>
                  <a:t>we</a:t>
                </a:r>
                <a:r>
                  <a:rPr sz="1200" b="1" spc="-20" dirty="0">
                    <a:solidFill>
                      <a:srgbClr val="292929"/>
                    </a:solidFill>
                    <a:latin typeface="Arial"/>
                    <a:cs typeface="Arial"/>
                  </a:rPr>
                  <a:t> </a:t>
                </a:r>
                <a:r>
                  <a:rPr sz="1200" b="1" spc="-87" dirty="0">
                    <a:solidFill>
                      <a:srgbClr val="292929"/>
                    </a:solidFill>
                    <a:latin typeface="Arial"/>
                    <a:cs typeface="Arial"/>
                  </a:rPr>
                  <a:t>consider</a:t>
                </a:r>
                <a:r>
                  <a:rPr sz="1200" b="1" spc="-17" dirty="0">
                    <a:solidFill>
                      <a:srgbClr val="292929"/>
                    </a:solidFill>
                    <a:latin typeface="Arial"/>
                    <a:cs typeface="Arial"/>
                  </a:rPr>
                  <a:t> </a:t>
                </a:r>
                <a:r>
                  <a:rPr sz="1200" b="1" spc="-73" dirty="0">
                    <a:solidFill>
                      <a:srgbClr val="292929"/>
                    </a:solidFill>
                    <a:latin typeface="Arial"/>
                    <a:cs typeface="Arial"/>
                  </a:rPr>
                  <a:t>just</a:t>
                </a:r>
                <a:r>
                  <a:rPr sz="1200" b="1" spc="-14" dirty="0">
                    <a:solidFill>
                      <a:srgbClr val="292929"/>
                    </a:solidFill>
                    <a:latin typeface="Arial"/>
                    <a:cs typeface="Arial"/>
                  </a:rPr>
                  <a:t> </a:t>
                </a:r>
                <a:r>
                  <a:rPr sz="1200" b="1" spc="-90" dirty="0">
                    <a:solidFill>
                      <a:srgbClr val="292929"/>
                    </a:solidFill>
                    <a:latin typeface="Arial"/>
                    <a:cs typeface="Arial"/>
                  </a:rPr>
                  <a:t>one</a:t>
                </a:r>
                <a:r>
                  <a:rPr sz="1200" b="1" spc="-11" dirty="0">
                    <a:solidFill>
                      <a:srgbClr val="292929"/>
                    </a:solidFill>
                    <a:latin typeface="Arial"/>
                    <a:cs typeface="Arial"/>
                  </a:rPr>
                  <a:t> </a:t>
                </a:r>
                <a:r>
                  <a:rPr sz="1200" b="1" spc="-84" dirty="0">
                    <a:solidFill>
                      <a:srgbClr val="292929"/>
                    </a:solidFill>
                    <a:latin typeface="Arial"/>
                    <a:cs typeface="Arial"/>
                  </a:rPr>
                  <a:t>example</a:t>
                </a:r>
                <a:r>
                  <a:rPr sz="1200" b="1" spc="-23" dirty="0">
                    <a:solidFill>
                      <a:srgbClr val="292929"/>
                    </a:solidFill>
                    <a:latin typeface="Arial"/>
                    <a:cs typeface="Arial"/>
                  </a:rPr>
                  <a:t> </a:t>
                </a:r>
                <a:r>
                  <a:rPr sz="1200" b="1" spc="-64" dirty="0">
                    <a:solidFill>
                      <a:srgbClr val="292929"/>
                    </a:solidFill>
                    <a:latin typeface="Arial"/>
                    <a:cs typeface="Arial"/>
                  </a:rPr>
                  <a:t>at</a:t>
                </a:r>
                <a:r>
                  <a:rPr sz="1200" b="1" spc="-17" dirty="0">
                    <a:solidFill>
                      <a:srgbClr val="292929"/>
                    </a:solidFill>
                    <a:latin typeface="Arial"/>
                    <a:cs typeface="Arial"/>
                  </a:rPr>
                  <a:t> </a:t>
                </a:r>
                <a:r>
                  <a:rPr sz="1200" b="1" spc="-73" dirty="0">
                    <a:solidFill>
                      <a:srgbClr val="292929"/>
                    </a:solidFill>
                    <a:latin typeface="Arial"/>
                    <a:cs typeface="Arial"/>
                  </a:rPr>
                  <a:t>a</a:t>
                </a:r>
                <a:r>
                  <a:rPr sz="1200" b="1" spc="-14" dirty="0">
                    <a:solidFill>
                      <a:srgbClr val="292929"/>
                    </a:solidFill>
                    <a:latin typeface="Arial"/>
                    <a:cs typeface="Arial"/>
                  </a:rPr>
                  <a:t> </a:t>
                </a:r>
                <a:r>
                  <a:rPr sz="1200" b="1" spc="-73" dirty="0">
                    <a:solidFill>
                      <a:srgbClr val="292929"/>
                    </a:solidFill>
                    <a:latin typeface="Arial"/>
                    <a:cs typeface="Arial"/>
                  </a:rPr>
                  <a:t>time</a:t>
                </a:r>
                <a:r>
                  <a:rPr sz="1200" b="1" spc="-17" dirty="0">
                    <a:solidFill>
                      <a:srgbClr val="292929"/>
                    </a:solidFill>
                    <a:latin typeface="Arial"/>
                    <a:cs typeface="Arial"/>
                  </a:rPr>
                  <a:t> </a:t>
                </a:r>
                <a:r>
                  <a:rPr sz="1200" b="1" spc="-82" dirty="0">
                    <a:solidFill>
                      <a:srgbClr val="292929"/>
                    </a:solidFill>
                    <a:latin typeface="Arial"/>
                    <a:cs typeface="Arial"/>
                  </a:rPr>
                  <a:t>to</a:t>
                </a:r>
                <a:r>
                  <a:rPr sz="1200" b="1" spc="-25" dirty="0">
                    <a:solidFill>
                      <a:srgbClr val="292929"/>
                    </a:solidFill>
                    <a:latin typeface="Arial"/>
                    <a:cs typeface="Arial"/>
                  </a:rPr>
                  <a:t> </a:t>
                </a:r>
                <a:r>
                  <a:rPr sz="1200" b="1" spc="-76" dirty="0">
                    <a:solidFill>
                      <a:srgbClr val="292929"/>
                    </a:solidFill>
                    <a:latin typeface="Arial"/>
                    <a:cs typeface="Arial"/>
                  </a:rPr>
                  <a:t>take</a:t>
                </a:r>
                <a:r>
                  <a:rPr sz="1200" b="1" spc="-20" dirty="0">
                    <a:solidFill>
                      <a:srgbClr val="292929"/>
                    </a:solidFill>
                    <a:latin typeface="Arial"/>
                    <a:cs typeface="Arial"/>
                  </a:rPr>
                  <a:t> </a:t>
                </a:r>
                <a:r>
                  <a:rPr sz="1200" b="1" spc="-73" dirty="0">
                    <a:solidFill>
                      <a:srgbClr val="292929"/>
                    </a:solidFill>
                    <a:latin typeface="Arial"/>
                    <a:cs typeface="Arial"/>
                  </a:rPr>
                  <a:t>a</a:t>
                </a:r>
                <a:r>
                  <a:rPr sz="1200" b="1" spc="-14" dirty="0">
                    <a:solidFill>
                      <a:srgbClr val="292929"/>
                    </a:solidFill>
                    <a:latin typeface="Arial"/>
                    <a:cs typeface="Arial"/>
                  </a:rPr>
                  <a:t> </a:t>
                </a:r>
                <a:r>
                  <a:rPr sz="1200" b="1" spc="-73" dirty="0">
                    <a:solidFill>
                      <a:srgbClr val="292929"/>
                    </a:solidFill>
                    <a:latin typeface="Arial"/>
                    <a:cs typeface="Arial"/>
                  </a:rPr>
                  <a:t>single</a:t>
                </a:r>
                <a:r>
                  <a:rPr sz="1200" b="1" spc="-17" dirty="0">
                    <a:solidFill>
                      <a:srgbClr val="292929"/>
                    </a:solidFill>
                    <a:latin typeface="Arial"/>
                    <a:cs typeface="Arial"/>
                  </a:rPr>
                  <a:t> </a:t>
                </a:r>
                <a:r>
                  <a:rPr sz="1200" b="1" spc="-6" dirty="0">
                    <a:solidFill>
                      <a:srgbClr val="292929"/>
                    </a:solidFill>
                    <a:latin typeface="Arial"/>
                    <a:cs typeface="Arial"/>
                  </a:rPr>
                  <a:t>step.</a:t>
                </a:r>
                <a:endParaRPr sz="1200" dirty="0">
                  <a:latin typeface="Arial"/>
                  <a:cs typeface="Arial"/>
                </a:endParaRPr>
              </a:p>
            </p:txBody>
          </p:sp>
          <p:sp>
            <p:nvSpPr>
              <p:cNvPr id="5" name="object 5"/>
              <p:cNvSpPr txBox="1"/>
              <p:nvPr/>
            </p:nvSpPr>
            <p:spPr>
              <a:xfrm>
                <a:off x="2798160" y="1552480"/>
                <a:ext cx="3589377" cy="1613607"/>
              </a:xfrm>
              <a:prstGeom prst="rect">
                <a:avLst/>
              </a:prstGeom>
              <a:solidFill>
                <a:srgbClr val="DEEBF7"/>
              </a:solidFill>
            </p:spPr>
            <p:txBody>
              <a:bodyPr vert="horz" wrap="square" lIns="0" tIns="22860" rIns="0" bIns="0" rtlCol="0">
                <a:spAutoFit/>
              </a:bodyPr>
              <a:lstStyle/>
              <a:p>
                <a:pPr marL="51435" algn="just">
                  <a:spcBef>
                    <a:spcPts val="180"/>
                  </a:spcBef>
                </a:pPr>
                <a:r>
                  <a:rPr sz="2000" b="1" spc="-45" dirty="0">
                    <a:solidFill>
                      <a:srgbClr val="C00000"/>
                    </a:solidFill>
                    <a:latin typeface="Arial"/>
                    <a:cs typeface="Arial"/>
                  </a:rPr>
                  <a:t>Observations</a:t>
                </a:r>
                <a:endParaRPr sz="1400" dirty="0">
                  <a:latin typeface="Arial"/>
                  <a:cs typeface="Arial"/>
                </a:endParaRPr>
              </a:p>
              <a:p>
                <a:pPr marL="212527" marR="247531" indent="-161449" algn="just">
                  <a:spcBef>
                    <a:spcPts val="3"/>
                  </a:spcBef>
                  <a:buFont typeface="Arial MT"/>
                  <a:buChar char="•"/>
                  <a:tabLst>
                    <a:tab pos="212527" algn="l"/>
                  </a:tabLst>
                </a:pPr>
                <a:r>
                  <a:rPr sz="1400" spc="-37" dirty="0">
                    <a:solidFill>
                      <a:srgbClr val="292929"/>
                    </a:solidFill>
                    <a:latin typeface="Tahoma"/>
                    <a:cs typeface="Tahoma"/>
                  </a:rPr>
                  <a:t>Since</a:t>
                </a:r>
                <a:r>
                  <a:rPr sz="1400" spc="-23" dirty="0">
                    <a:solidFill>
                      <a:srgbClr val="292929"/>
                    </a:solidFill>
                    <a:latin typeface="Tahoma"/>
                    <a:cs typeface="Tahoma"/>
                  </a:rPr>
                  <a:t> </a:t>
                </a:r>
                <a:r>
                  <a:rPr sz="1400" spc="-76" dirty="0">
                    <a:solidFill>
                      <a:srgbClr val="292929"/>
                    </a:solidFill>
                    <a:latin typeface="Tahoma"/>
                    <a:cs typeface="Tahoma"/>
                  </a:rPr>
                  <a:t>we</a:t>
                </a:r>
                <a:r>
                  <a:rPr sz="1400" spc="-31" dirty="0">
                    <a:solidFill>
                      <a:srgbClr val="292929"/>
                    </a:solidFill>
                    <a:latin typeface="Tahoma"/>
                    <a:cs typeface="Tahoma"/>
                  </a:rPr>
                  <a:t> </a:t>
                </a:r>
                <a:r>
                  <a:rPr sz="1400" spc="-68" dirty="0">
                    <a:solidFill>
                      <a:srgbClr val="292929"/>
                    </a:solidFill>
                    <a:latin typeface="Tahoma"/>
                    <a:cs typeface="Tahoma"/>
                  </a:rPr>
                  <a:t>are</a:t>
                </a:r>
                <a:r>
                  <a:rPr sz="1400" spc="-28" dirty="0">
                    <a:solidFill>
                      <a:srgbClr val="292929"/>
                    </a:solidFill>
                    <a:latin typeface="Tahoma"/>
                    <a:cs typeface="Tahoma"/>
                  </a:rPr>
                  <a:t> </a:t>
                </a:r>
                <a:r>
                  <a:rPr sz="1400" spc="-39" dirty="0">
                    <a:solidFill>
                      <a:srgbClr val="292929"/>
                    </a:solidFill>
                    <a:latin typeface="Tahoma"/>
                    <a:cs typeface="Tahoma"/>
                  </a:rPr>
                  <a:t>considering</a:t>
                </a:r>
                <a:r>
                  <a:rPr sz="1400" spc="-28" dirty="0">
                    <a:solidFill>
                      <a:srgbClr val="292929"/>
                    </a:solidFill>
                    <a:latin typeface="Tahoma"/>
                    <a:cs typeface="Tahoma"/>
                  </a:rPr>
                  <a:t> </a:t>
                </a:r>
                <a:r>
                  <a:rPr sz="1400" spc="-51" dirty="0">
                    <a:solidFill>
                      <a:srgbClr val="292929"/>
                    </a:solidFill>
                    <a:latin typeface="Tahoma"/>
                    <a:cs typeface="Tahoma"/>
                  </a:rPr>
                  <a:t>just</a:t>
                </a:r>
                <a:r>
                  <a:rPr sz="1400" spc="-14" dirty="0">
                    <a:solidFill>
                      <a:srgbClr val="292929"/>
                    </a:solidFill>
                    <a:latin typeface="Tahoma"/>
                    <a:cs typeface="Tahoma"/>
                  </a:rPr>
                  <a:t> </a:t>
                </a:r>
                <a:r>
                  <a:rPr sz="1400" spc="-62" dirty="0">
                    <a:solidFill>
                      <a:srgbClr val="292929"/>
                    </a:solidFill>
                    <a:latin typeface="Tahoma"/>
                    <a:cs typeface="Tahoma"/>
                  </a:rPr>
                  <a:t>one</a:t>
                </a:r>
                <a:r>
                  <a:rPr sz="1400" spc="-31" dirty="0">
                    <a:solidFill>
                      <a:srgbClr val="292929"/>
                    </a:solidFill>
                    <a:latin typeface="Tahoma"/>
                    <a:cs typeface="Tahoma"/>
                  </a:rPr>
                  <a:t> </a:t>
                </a:r>
                <a:r>
                  <a:rPr sz="1400" spc="-64" dirty="0">
                    <a:solidFill>
                      <a:srgbClr val="292929"/>
                    </a:solidFill>
                    <a:latin typeface="Tahoma"/>
                    <a:cs typeface="Tahoma"/>
                  </a:rPr>
                  <a:t>example</a:t>
                </a:r>
                <a:r>
                  <a:rPr sz="1400" spc="-23" dirty="0">
                    <a:solidFill>
                      <a:srgbClr val="292929"/>
                    </a:solidFill>
                    <a:latin typeface="Tahoma"/>
                    <a:cs typeface="Tahoma"/>
                  </a:rPr>
                  <a:t> </a:t>
                </a:r>
                <a:r>
                  <a:rPr sz="1400" spc="-79" dirty="0">
                    <a:solidFill>
                      <a:srgbClr val="292929"/>
                    </a:solidFill>
                    <a:latin typeface="Tahoma"/>
                    <a:cs typeface="Tahoma"/>
                  </a:rPr>
                  <a:t>at</a:t>
                </a:r>
                <a:r>
                  <a:rPr sz="1400" spc="-31" dirty="0">
                    <a:solidFill>
                      <a:srgbClr val="292929"/>
                    </a:solidFill>
                    <a:latin typeface="Tahoma"/>
                    <a:cs typeface="Tahoma"/>
                  </a:rPr>
                  <a:t> </a:t>
                </a:r>
                <a:r>
                  <a:rPr sz="1400" spc="-90" dirty="0">
                    <a:solidFill>
                      <a:srgbClr val="292929"/>
                    </a:solidFill>
                    <a:latin typeface="Tahoma"/>
                    <a:cs typeface="Tahoma"/>
                  </a:rPr>
                  <a:t>a</a:t>
                </a:r>
                <a:r>
                  <a:rPr sz="1400" spc="-34" dirty="0">
                    <a:solidFill>
                      <a:srgbClr val="292929"/>
                    </a:solidFill>
                    <a:latin typeface="Tahoma"/>
                    <a:cs typeface="Tahoma"/>
                  </a:rPr>
                  <a:t> </a:t>
                </a:r>
                <a:r>
                  <a:rPr sz="1400" spc="-59" dirty="0">
                    <a:solidFill>
                      <a:srgbClr val="292929"/>
                    </a:solidFill>
                    <a:latin typeface="Tahoma"/>
                    <a:cs typeface="Tahoma"/>
                  </a:rPr>
                  <a:t>time</a:t>
                </a:r>
                <a:r>
                  <a:rPr sz="1400" spc="-14" dirty="0">
                    <a:solidFill>
                      <a:srgbClr val="292929"/>
                    </a:solidFill>
                    <a:latin typeface="Tahoma"/>
                    <a:cs typeface="Tahoma"/>
                  </a:rPr>
                  <a:t> </a:t>
                </a:r>
                <a:r>
                  <a:rPr sz="1400" spc="-62" dirty="0">
                    <a:solidFill>
                      <a:srgbClr val="292929"/>
                    </a:solidFill>
                    <a:latin typeface="Tahoma"/>
                    <a:cs typeface="Tahoma"/>
                  </a:rPr>
                  <a:t>the</a:t>
                </a:r>
                <a:r>
                  <a:rPr sz="1400" spc="-25" dirty="0">
                    <a:solidFill>
                      <a:srgbClr val="292929"/>
                    </a:solidFill>
                    <a:latin typeface="Tahoma"/>
                    <a:cs typeface="Tahoma"/>
                  </a:rPr>
                  <a:t> </a:t>
                </a:r>
                <a:r>
                  <a:rPr sz="1400" spc="-11" dirty="0">
                    <a:solidFill>
                      <a:srgbClr val="292929"/>
                    </a:solidFill>
                    <a:latin typeface="Tahoma"/>
                    <a:cs typeface="Tahoma"/>
                  </a:rPr>
                  <a:t>cost </a:t>
                </a:r>
                <a:r>
                  <a:rPr sz="1400" spc="-37" dirty="0">
                    <a:solidFill>
                      <a:srgbClr val="292929"/>
                    </a:solidFill>
                    <a:latin typeface="Tahoma"/>
                    <a:cs typeface="Tahoma"/>
                  </a:rPr>
                  <a:t>will</a:t>
                </a:r>
                <a:r>
                  <a:rPr sz="1400" spc="-20" dirty="0">
                    <a:solidFill>
                      <a:srgbClr val="292929"/>
                    </a:solidFill>
                    <a:latin typeface="Tahoma"/>
                    <a:cs typeface="Tahoma"/>
                  </a:rPr>
                  <a:t> </a:t>
                </a:r>
                <a:r>
                  <a:rPr sz="1400" spc="-59" dirty="0">
                    <a:solidFill>
                      <a:srgbClr val="292929"/>
                    </a:solidFill>
                    <a:latin typeface="Tahoma"/>
                    <a:cs typeface="Tahoma"/>
                  </a:rPr>
                  <a:t>fluctuate</a:t>
                </a:r>
                <a:r>
                  <a:rPr sz="1400" spc="-6" dirty="0">
                    <a:solidFill>
                      <a:srgbClr val="292929"/>
                    </a:solidFill>
                    <a:latin typeface="Tahoma"/>
                    <a:cs typeface="Tahoma"/>
                  </a:rPr>
                  <a:t> </a:t>
                </a:r>
                <a:r>
                  <a:rPr sz="1400" spc="-51" dirty="0">
                    <a:solidFill>
                      <a:srgbClr val="292929"/>
                    </a:solidFill>
                    <a:latin typeface="Tahoma"/>
                    <a:cs typeface="Tahoma"/>
                  </a:rPr>
                  <a:t>over</a:t>
                </a:r>
                <a:r>
                  <a:rPr sz="1400" spc="-20" dirty="0">
                    <a:solidFill>
                      <a:srgbClr val="292929"/>
                    </a:solidFill>
                    <a:latin typeface="Tahoma"/>
                    <a:cs typeface="Tahoma"/>
                  </a:rPr>
                  <a:t> </a:t>
                </a:r>
                <a:r>
                  <a:rPr sz="1400" spc="-62" dirty="0">
                    <a:solidFill>
                      <a:srgbClr val="292929"/>
                    </a:solidFill>
                    <a:latin typeface="Tahoma"/>
                    <a:cs typeface="Tahoma"/>
                  </a:rPr>
                  <a:t>the</a:t>
                </a:r>
                <a:r>
                  <a:rPr sz="1400" spc="-8" dirty="0">
                    <a:solidFill>
                      <a:srgbClr val="292929"/>
                    </a:solidFill>
                    <a:latin typeface="Tahoma"/>
                    <a:cs typeface="Tahoma"/>
                  </a:rPr>
                  <a:t> </a:t>
                </a:r>
                <a:r>
                  <a:rPr sz="1400" spc="-56" dirty="0">
                    <a:solidFill>
                      <a:srgbClr val="292929"/>
                    </a:solidFill>
                    <a:latin typeface="Tahoma"/>
                    <a:cs typeface="Tahoma"/>
                  </a:rPr>
                  <a:t>training</a:t>
                </a:r>
                <a:r>
                  <a:rPr sz="1400" spc="-11" dirty="0">
                    <a:solidFill>
                      <a:srgbClr val="292929"/>
                    </a:solidFill>
                    <a:latin typeface="Tahoma"/>
                    <a:cs typeface="Tahoma"/>
                  </a:rPr>
                  <a:t> </a:t>
                </a:r>
                <a:r>
                  <a:rPr sz="1400" spc="-56" dirty="0">
                    <a:solidFill>
                      <a:srgbClr val="292929"/>
                    </a:solidFill>
                    <a:latin typeface="Tahoma"/>
                    <a:cs typeface="Tahoma"/>
                  </a:rPr>
                  <a:t>examples</a:t>
                </a:r>
                <a:r>
                  <a:rPr sz="1400" spc="-14" dirty="0">
                    <a:solidFill>
                      <a:srgbClr val="292929"/>
                    </a:solidFill>
                    <a:latin typeface="Tahoma"/>
                    <a:cs typeface="Tahoma"/>
                  </a:rPr>
                  <a:t> </a:t>
                </a:r>
                <a:r>
                  <a:rPr sz="1400" spc="-70" dirty="0">
                    <a:solidFill>
                      <a:srgbClr val="292929"/>
                    </a:solidFill>
                    <a:latin typeface="Tahoma"/>
                    <a:cs typeface="Tahoma"/>
                  </a:rPr>
                  <a:t>and</a:t>
                </a:r>
                <a:r>
                  <a:rPr sz="1400" spc="-23" dirty="0">
                    <a:solidFill>
                      <a:srgbClr val="292929"/>
                    </a:solidFill>
                    <a:latin typeface="Tahoma"/>
                    <a:cs typeface="Tahoma"/>
                  </a:rPr>
                  <a:t> </a:t>
                </a:r>
                <a:r>
                  <a:rPr sz="1400" spc="-14" dirty="0">
                    <a:solidFill>
                      <a:srgbClr val="292929"/>
                    </a:solidFill>
                    <a:latin typeface="Tahoma"/>
                    <a:cs typeface="Tahoma"/>
                  </a:rPr>
                  <a:t>it</a:t>
                </a:r>
                <a:r>
                  <a:rPr lang="en-US" sz="1400" spc="-14" dirty="0">
                    <a:solidFill>
                      <a:srgbClr val="292929"/>
                    </a:solidFill>
                    <a:latin typeface="Tahoma"/>
                    <a:cs typeface="Tahoma"/>
                  </a:rPr>
                  <a:t> </a:t>
                </a:r>
                <a:r>
                  <a:rPr sz="1400" spc="-37" dirty="0">
                    <a:solidFill>
                      <a:srgbClr val="292929"/>
                    </a:solidFill>
                    <a:latin typeface="Tahoma"/>
                    <a:cs typeface="Tahoma"/>
                  </a:rPr>
                  <a:t>will</a:t>
                </a:r>
                <a:r>
                  <a:rPr sz="1400" spc="-25" dirty="0">
                    <a:solidFill>
                      <a:srgbClr val="292929"/>
                    </a:solidFill>
                    <a:latin typeface="Tahoma"/>
                    <a:cs typeface="Tahoma"/>
                  </a:rPr>
                  <a:t> </a:t>
                </a:r>
                <a:r>
                  <a:rPr sz="1400" b="1" spc="-96" dirty="0">
                    <a:solidFill>
                      <a:srgbClr val="292929"/>
                    </a:solidFill>
                    <a:latin typeface="Arial"/>
                    <a:cs typeface="Arial"/>
                  </a:rPr>
                  <a:t>not</a:t>
                </a:r>
                <a:r>
                  <a:rPr sz="1400" b="1" spc="-14" dirty="0">
                    <a:solidFill>
                      <a:srgbClr val="292929"/>
                    </a:solidFill>
                    <a:latin typeface="Arial"/>
                    <a:cs typeface="Arial"/>
                  </a:rPr>
                  <a:t> </a:t>
                </a:r>
                <a:r>
                  <a:rPr sz="1400" spc="-39" dirty="0">
                    <a:solidFill>
                      <a:srgbClr val="292929"/>
                    </a:solidFill>
                    <a:latin typeface="Tahoma"/>
                    <a:cs typeface="Tahoma"/>
                  </a:rPr>
                  <a:t>necessarily</a:t>
                </a:r>
                <a:r>
                  <a:rPr sz="1400" spc="-28" dirty="0">
                    <a:solidFill>
                      <a:srgbClr val="292929"/>
                    </a:solidFill>
                    <a:latin typeface="Tahoma"/>
                    <a:cs typeface="Tahoma"/>
                  </a:rPr>
                  <a:t> </a:t>
                </a:r>
                <a:r>
                  <a:rPr sz="1400" spc="-6" dirty="0">
                    <a:solidFill>
                      <a:srgbClr val="292929"/>
                    </a:solidFill>
                    <a:latin typeface="Tahoma"/>
                    <a:cs typeface="Tahoma"/>
                  </a:rPr>
                  <a:t>decrease.</a:t>
                </a:r>
                <a:endParaRPr sz="1400" dirty="0">
                  <a:latin typeface="Tahoma"/>
                  <a:cs typeface="Tahoma"/>
                </a:endParaRPr>
              </a:p>
              <a:p>
                <a:pPr marL="212527" indent="-161092" algn="just">
                  <a:buFont typeface="Arial MT"/>
                  <a:buChar char="•"/>
                  <a:tabLst>
                    <a:tab pos="212527" algn="l"/>
                  </a:tabLst>
                </a:pPr>
                <a:r>
                  <a:rPr sz="1400" spc="-56" dirty="0">
                    <a:solidFill>
                      <a:srgbClr val="292929"/>
                    </a:solidFill>
                    <a:latin typeface="Tahoma"/>
                    <a:cs typeface="Tahoma"/>
                  </a:rPr>
                  <a:t>But</a:t>
                </a:r>
                <a:r>
                  <a:rPr sz="1400" spc="-25" dirty="0">
                    <a:solidFill>
                      <a:srgbClr val="292929"/>
                    </a:solidFill>
                    <a:latin typeface="Tahoma"/>
                    <a:cs typeface="Tahoma"/>
                  </a:rPr>
                  <a:t> </a:t>
                </a:r>
                <a:r>
                  <a:rPr sz="1400" spc="-42" dirty="0">
                    <a:solidFill>
                      <a:srgbClr val="292929"/>
                    </a:solidFill>
                    <a:latin typeface="Tahoma"/>
                    <a:cs typeface="Tahoma"/>
                  </a:rPr>
                  <a:t>in</a:t>
                </a:r>
                <a:r>
                  <a:rPr sz="1400" spc="-25" dirty="0">
                    <a:solidFill>
                      <a:srgbClr val="292929"/>
                    </a:solidFill>
                    <a:latin typeface="Tahoma"/>
                    <a:cs typeface="Tahoma"/>
                  </a:rPr>
                  <a:t> </a:t>
                </a:r>
                <a:r>
                  <a:rPr sz="1400" spc="-64" dirty="0">
                    <a:solidFill>
                      <a:srgbClr val="292929"/>
                    </a:solidFill>
                    <a:latin typeface="Tahoma"/>
                    <a:cs typeface="Tahoma"/>
                  </a:rPr>
                  <a:t>the</a:t>
                </a:r>
                <a:r>
                  <a:rPr sz="1400" spc="-31" dirty="0">
                    <a:solidFill>
                      <a:srgbClr val="292929"/>
                    </a:solidFill>
                    <a:latin typeface="Tahoma"/>
                    <a:cs typeface="Tahoma"/>
                  </a:rPr>
                  <a:t> </a:t>
                </a:r>
                <a:r>
                  <a:rPr sz="1400" spc="-51" dirty="0">
                    <a:solidFill>
                      <a:srgbClr val="292929"/>
                    </a:solidFill>
                    <a:latin typeface="Tahoma"/>
                    <a:cs typeface="Tahoma"/>
                  </a:rPr>
                  <a:t>long</a:t>
                </a:r>
                <a:r>
                  <a:rPr sz="1400" spc="-25" dirty="0">
                    <a:solidFill>
                      <a:srgbClr val="292929"/>
                    </a:solidFill>
                    <a:latin typeface="Tahoma"/>
                    <a:cs typeface="Tahoma"/>
                  </a:rPr>
                  <a:t> </a:t>
                </a:r>
                <a:r>
                  <a:rPr sz="1400" spc="-56" dirty="0">
                    <a:solidFill>
                      <a:srgbClr val="292929"/>
                    </a:solidFill>
                    <a:latin typeface="Tahoma"/>
                    <a:cs typeface="Tahoma"/>
                  </a:rPr>
                  <a:t>run,</a:t>
                </a:r>
                <a:r>
                  <a:rPr sz="1400" spc="-28" dirty="0">
                    <a:solidFill>
                      <a:srgbClr val="292929"/>
                    </a:solidFill>
                    <a:latin typeface="Tahoma"/>
                    <a:cs typeface="Tahoma"/>
                  </a:rPr>
                  <a:t> </a:t>
                </a:r>
                <a:r>
                  <a:rPr sz="1400" spc="-59" dirty="0">
                    <a:solidFill>
                      <a:srgbClr val="292929"/>
                    </a:solidFill>
                    <a:latin typeface="Tahoma"/>
                    <a:cs typeface="Tahoma"/>
                  </a:rPr>
                  <a:t>you</a:t>
                </a:r>
                <a:r>
                  <a:rPr sz="1400" spc="-34" dirty="0">
                    <a:solidFill>
                      <a:srgbClr val="292929"/>
                    </a:solidFill>
                    <a:latin typeface="Tahoma"/>
                    <a:cs typeface="Tahoma"/>
                  </a:rPr>
                  <a:t> will</a:t>
                </a:r>
                <a:r>
                  <a:rPr sz="1400" spc="-17" dirty="0">
                    <a:solidFill>
                      <a:srgbClr val="292929"/>
                    </a:solidFill>
                    <a:latin typeface="Tahoma"/>
                    <a:cs typeface="Tahoma"/>
                  </a:rPr>
                  <a:t> </a:t>
                </a:r>
                <a:r>
                  <a:rPr sz="1400" spc="-45" dirty="0">
                    <a:solidFill>
                      <a:srgbClr val="292929"/>
                    </a:solidFill>
                    <a:latin typeface="Tahoma"/>
                    <a:cs typeface="Tahoma"/>
                  </a:rPr>
                  <a:t>see</a:t>
                </a:r>
                <a:r>
                  <a:rPr sz="1400" spc="-23" dirty="0">
                    <a:solidFill>
                      <a:srgbClr val="292929"/>
                    </a:solidFill>
                    <a:latin typeface="Tahoma"/>
                    <a:cs typeface="Tahoma"/>
                  </a:rPr>
                  <a:t> </a:t>
                </a:r>
                <a:r>
                  <a:rPr sz="1400" spc="-64" dirty="0">
                    <a:solidFill>
                      <a:srgbClr val="292929"/>
                    </a:solidFill>
                    <a:latin typeface="Tahoma"/>
                    <a:cs typeface="Tahoma"/>
                  </a:rPr>
                  <a:t>the</a:t>
                </a:r>
                <a:r>
                  <a:rPr sz="1400" spc="-31" dirty="0">
                    <a:solidFill>
                      <a:srgbClr val="292929"/>
                    </a:solidFill>
                    <a:latin typeface="Tahoma"/>
                    <a:cs typeface="Tahoma"/>
                  </a:rPr>
                  <a:t> </a:t>
                </a:r>
                <a:r>
                  <a:rPr sz="1400" spc="-23" dirty="0">
                    <a:solidFill>
                      <a:srgbClr val="292929"/>
                    </a:solidFill>
                    <a:latin typeface="Tahoma"/>
                    <a:cs typeface="Tahoma"/>
                  </a:rPr>
                  <a:t>cost</a:t>
                </a:r>
                <a:r>
                  <a:rPr sz="1400" spc="-20" dirty="0">
                    <a:solidFill>
                      <a:srgbClr val="292929"/>
                    </a:solidFill>
                    <a:latin typeface="Tahoma"/>
                    <a:cs typeface="Tahoma"/>
                  </a:rPr>
                  <a:t> </a:t>
                </a:r>
                <a:r>
                  <a:rPr sz="1400" spc="-51" dirty="0">
                    <a:solidFill>
                      <a:srgbClr val="292929"/>
                    </a:solidFill>
                    <a:latin typeface="Tahoma"/>
                    <a:cs typeface="Tahoma"/>
                  </a:rPr>
                  <a:t>decreasing</a:t>
                </a:r>
                <a:r>
                  <a:rPr sz="1400" spc="-31" dirty="0">
                    <a:solidFill>
                      <a:srgbClr val="292929"/>
                    </a:solidFill>
                    <a:latin typeface="Tahoma"/>
                    <a:cs typeface="Tahoma"/>
                  </a:rPr>
                  <a:t> </a:t>
                </a:r>
                <a:r>
                  <a:rPr sz="1400" spc="-11" dirty="0">
                    <a:solidFill>
                      <a:srgbClr val="292929"/>
                    </a:solidFill>
                    <a:latin typeface="Tahoma"/>
                    <a:cs typeface="Tahoma"/>
                  </a:rPr>
                  <a:t>with</a:t>
                </a:r>
                <a:r>
                  <a:rPr lang="en-US" sz="1400" spc="-11" dirty="0">
                    <a:solidFill>
                      <a:srgbClr val="292929"/>
                    </a:solidFill>
                    <a:latin typeface="Tahoma"/>
                    <a:cs typeface="Tahoma"/>
                  </a:rPr>
                  <a:t> </a:t>
                </a:r>
                <a:r>
                  <a:rPr sz="1400" spc="-6" dirty="0">
                    <a:solidFill>
                      <a:srgbClr val="292929"/>
                    </a:solidFill>
                    <a:latin typeface="Tahoma"/>
                    <a:cs typeface="Tahoma"/>
                  </a:rPr>
                  <a:t>fluctuations.</a:t>
                </a:r>
                <a:endParaRPr sz="1400" dirty="0">
                  <a:latin typeface="Tahoma"/>
                  <a:cs typeface="Tahoma"/>
                </a:endParaRPr>
              </a:p>
              <a:p>
                <a:pPr marL="212527" marR="65722" indent="-161449" algn="just">
                  <a:buFont typeface="Arial MT"/>
                  <a:buChar char="•"/>
                  <a:tabLst>
                    <a:tab pos="212527" algn="l"/>
                  </a:tabLst>
                </a:pPr>
                <a:r>
                  <a:rPr sz="1400" spc="-48" dirty="0">
                    <a:solidFill>
                      <a:srgbClr val="292929"/>
                    </a:solidFill>
                    <a:latin typeface="Tahoma"/>
                    <a:cs typeface="Tahoma"/>
                  </a:rPr>
                  <a:t>Because</a:t>
                </a:r>
                <a:r>
                  <a:rPr sz="1400" spc="-34" dirty="0">
                    <a:solidFill>
                      <a:srgbClr val="292929"/>
                    </a:solidFill>
                    <a:latin typeface="Tahoma"/>
                    <a:cs typeface="Tahoma"/>
                  </a:rPr>
                  <a:t> </a:t>
                </a:r>
                <a:r>
                  <a:rPr sz="1400" spc="-62" dirty="0">
                    <a:solidFill>
                      <a:srgbClr val="292929"/>
                    </a:solidFill>
                    <a:latin typeface="Tahoma"/>
                    <a:cs typeface="Tahoma"/>
                  </a:rPr>
                  <a:t>the</a:t>
                </a:r>
                <a:r>
                  <a:rPr sz="1400" spc="-34" dirty="0">
                    <a:solidFill>
                      <a:srgbClr val="292929"/>
                    </a:solidFill>
                    <a:latin typeface="Tahoma"/>
                    <a:cs typeface="Tahoma"/>
                  </a:rPr>
                  <a:t> </a:t>
                </a:r>
                <a:r>
                  <a:rPr sz="1400" spc="-28" dirty="0">
                    <a:solidFill>
                      <a:srgbClr val="292929"/>
                    </a:solidFill>
                    <a:latin typeface="Tahoma"/>
                    <a:cs typeface="Tahoma"/>
                  </a:rPr>
                  <a:t>cost </a:t>
                </a:r>
                <a:r>
                  <a:rPr sz="1400" dirty="0">
                    <a:solidFill>
                      <a:srgbClr val="292929"/>
                    </a:solidFill>
                    <a:latin typeface="Tahoma"/>
                    <a:cs typeface="Tahoma"/>
                  </a:rPr>
                  <a:t>is</a:t>
                </a:r>
                <a:r>
                  <a:rPr sz="1400" spc="-31" dirty="0">
                    <a:solidFill>
                      <a:srgbClr val="292929"/>
                    </a:solidFill>
                    <a:latin typeface="Tahoma"/>
                    <a:cs typeface="Tahoma"/>
                  </a:rPr>
                  <a:t> </a:t>
                </a:r>
                <a:r>
                  <a:rPr sz="1400" spc="-6" dirty="0">
                    <a:solidFill>
                      <a:srgbClr val="292929"/>
                    </a:solidFill>
                    <a:latin typeface="Tahoma"/>
                    <a:cs typeface="Tahoma"/>
                  </a:rPr>
                  <a:t>so</a:t>
                </a:r>
                <a:r>
                  <a:rPr sz="1400" spc="-37" dirty="0">
                    <a:solidFill>
                      <a:srgbClr val="292929"/>
                    </a:solidFill>
                    <a:latin typeface="Tahoma"/>
                    <a:cs typeface="Tahoma"/>
                  </a:rPr>
                  <a:t> </a:t>
                </a:r>
                <a:r>
                  <a:rPr sz="1400" spc="-51" dirty="0">
                    <a:solidFill>
                      <a:srgbClr val="292929"/>
                    </a:solidFill>
                    <a:latin typeface="Tahoma"/>
                    <a:cs typeface="Tahoma"/>
                  </a:rPr>
                  <a:t>fluctuating,</a:t>
                </a:r>
                <a:r>
                  <a:rPr sz="1400" spc="-23" dirty="0">
                    <a:solidFill>
                      <a:srgbClr val="292929"/>
                    </a:solidFill>
                    <a:latin typeface="Tahoma"/>
                    <a:cs typeface="Tahoma"/>
                  </a:rPr>
                  <a:t> </a:t>
                </a:r>
                <a:r>
                  <a:rPr sz="1400" spc="-45" dirty="0">
                    <a:solidFill>
                      <a:srgbClr val="292929"/>
                    </a:solidFill>
                    <a:latin typeface="Tahoma"/>
                    <a:cs typeface="Tahoma"/>
                  </a:rPr>
                  <a:t>it</a:t>
                </a:r>
                <a:r>
                  <a:rPr sz="1400" spc="-39" dirty="0">
                    <a:solidFill>
                      <a:srgbClr val="292929"/>
                    </a:solidFill>
                    <a:latin typeface="Tahoma"/>
                    <a:cs typeface="Tahoma"/>
                  </a:rPr>
                  <a:t> </a:t>
                </a:r>
                <a:r>
                  <a:rPr sz="1400" spc="-34" dirty="0">
                    <a:solidFill>
                      <a:srgbClr val="292929"/>
                    </a:solidFill>
                    <a:latin typeface="Tahoma"/>
                    <a:cs typeface="Tahoma"/>
                  </a:rPr>
                  <a:t>will</a:t>
                </a:r>
                <a:r>
                  <a:rPr sz="1400" spc="-31" dirty="0">
                    <a:solidFill>
                      <a:srgbClr val="292929"/>
                    </a:solidFill>
                    <a:latin typeface="Tahoma"/>
                    <a:cs typeface="Tahoma"/>
                  </a:rPr>
                  <a:t> </a:t>
                </a:r>
                <a:r>
                  <a:rPr sz="1400" spc="-56" dirty="0">
                    <a:solidFill>
                      <a:srgbClr val="292929"/>
                    </a:solidFill>
                    <a:latin typeface="Tahoma"/>
                    <a:cs typeface="Tahoma"/>
                  </a:rPr>
                  <a:t>never</a:t>
                </a:r>
                <a:r>
                  <a:rPr sz="1400" spc="-39" dirty="0">
                    <a:solidFill>
                      <a:srgbClr val="292929"/>
                    </a:solidFill>
                    <a:latin typeface="Tahoma"/>
                    <a:cs typeface="Tahoma"/>
                  </a:rPr>
                  <a:t> </a:t>
                </a:r>
                <a:r>
                  <a:rPr sz="1400" spc="-53" dirty="0">
                    <a:solidFill>
                      <a:srgbClr val="292929"/>
                    </a:solidFill>
                    <a:latin typeface="Tahoma"/>
                    <a:cs typeface="Tahoma"/>
                  </a:rPr>
                  <a:t>reach</a:t>
                </a:r>
                <a:r>
                  <a:rPr sz="1400" spc="-48" dirty="0">
                    <a:solidFill>
                      <a:srgbClr val="292929"/>
                    </a:solidFill>
                    <a:latin typeface="Tahoma"/>
                    <a:cs typeface="Tahoma"/>
                  </a:rPr>
                  <a:t> </a:t>
                </a:r>
                <a:r>
                  <a:rPr sz="1400" spc="-62" dirty="0">
                    <a:solidFill>
                      <a:srgbClr val="292929"/>
                    </a:solidFill>
                    <a:latin typeface="Tahoma"/>
                    <a:cs typeface="Tahoma"/>
                  </a:rPr>
                  <a:t>the</a:t>
                </a:r>
                <a:r>
                  <a:rPr sz="1400" spc="-34" dirty="0">
                    <a:solidFill>
                      <a:srgbClr val="292929"/>
                    </a:solidFill>
                    <a:latin typeface="Tahoma"/>
                    <a:cs typeface="Tahoma"/>
                  </a:rPr>
                  <a:t> minima </a:t>
                </a:r>
                <a:r>
                  <a:rPr sz="1400" spc="-64" dirty="0">
                    <a:solidFill>
                      <a:srgbClr val="292929"/>
                    </a:solidFill>
                    <a:latin typeface="Tahoma"/>
                    <a:cs typeface="Tahoma"/>
                  </a:rPr>
                  <a:t>but</a:t>
                </a:r>
                <a:r>
                  <a:rPr sz="1400" spc="-28" dirty="0">
                    <a:solidFill>
                      <a:srgbClr val="292929"/>
                    </a:solidFill>
                    <a:latin typeface="Tahoma"/>
                    <a:cs typeface="Tahoma"/>
                  </a:rPr>
                  <a:t> </a:t>
                </a:r>
                <a:r>
                  <a:rPr sz="1400" spc="-45" dirty="0">
                    <a:solidFill>
                      <a:srgbClr val="292929"/>
                    </a:solidFill>
                    <a:latin typeface="Tahoma"/>
                    <a:cs typeface="Tahoma"/>
                  </a:rPr>
                  <a:t>it</a:t>
                </a:r>
                <a:r>
                  <a:rPr sz="1400" spc="-20" dirty="0">
                    <a:solidFill>
                      <a:srgbClr val="292929"/>
                    </a:solidFill>
                    <a:latin typeface="Tahoma"/>
                    <a:cs typeface="Tahoma"/>
                  </a:rPr>
                  <a:t> </a:t>
                </a:r>
                <a:r>
                  <a:rPr sz="1400" spc="-37" dirty="0">
                    <a:solidFill>
                      <a:srgbClr val="292929"/>
                    </a:solidFill>
                    <a:latin typeface="Tahoma"/>
                    <a:cs typeface="Tahoma"/>
                  </a:rPr>
                  <a:t>will</a:t>
                </a:r>
                <a:r>
                  <a:rPr sz="1400" spc="-25" dirty="0">
                    <a:solidFill>
                      <a:srgbClr val="292929"/>
                    </a:solidFill>
                    <a:latin typeface="Tahoma"/>
                    <a:cs typeface="Tahoma"/>
                  </a:rPr>
                  <a:t> </a:t>
                </a:r>
                <a:r>
                  <a:rPr sz="1400" spc="-68" dirty="0">
                    <a:solidFill>
                      <a:srgbClr val="292929"/>
                    </a:solidFill>
                    <a:latin typeface="Tahoma"/>
                    <a:cs typeface="Tahoma"/>
                  </a:rPr>
                  <a:t>keep</a:t>
                </a:r>
                <a:r>
                  <a:rPr sz="1400" spc="-25" dirty="0">
                    <a:solidFill>
                      <a:srgbClr val="292929"/>
                    </a:solidFill>
                    <a:latin typeface="Tahoma"/>
                    <a:cs typeface="Tahoma"/>
                  </a:rPr>
                  <a:t> </a:t>
                </a:r>
                <a:r>
                  <a:rPr sz="1400" spc="-53" dirty="0">
                    <a:solidFill>
                      <a:srgbClr val="292929"/>
                    </a:solidFill>
                    <a:latin typeface="Tahoma"/>
                    <a:cs typeface="Tahoma"/>
                  </a:rPr>
                  <a:t>dancing</a:t>
                </a:r>
                <a:r>
                  <a:rPr sz="1400" spc="-31" dirty="0">
                    <a:solidFill>
                      <a:srgbClr val="292929"/>
                    </a:solidFill>
                    <a:latin typeface="Tahoma"/>
                    <a:cs typeface="Tahoma"/>
                  </a:rPr>
                  <a:t> </a:t>
                </a:r>
                <a:r>
                  <a:rPr sz="1400" spc="-62" dirty="0">
                    <a:solidFill>
                      <a:srgbClr val="292929"/>
                    </a:solidFill>
                    <a:latin typeface="Tahoma"/>
                    <a:cs typeface="Tahoma"/>
                  </a:rPr>
                  <a:t>around</a:t>
                </a:r>
                <a:r>
                  <a:rPr sz="1400" spc="-28" dirty="0">
                    <a:solidFill>
                      <a:srgbClr val="292929"/>
                    </a:solidFill>
                    <a:latin typeface="Tahoma"/>
                    <a:cs typeface="Tahoma"/>
                  </a:rPr>
                  <a:t> </a:t>
                </a:r>
                <a:r>
                  <a:rPr sz="1400" spc="-14" dirty="0">
                    <a:solidFill>
                      <a:srgbClr val="292929"/>
                    </a:solidFill>
                    <a:latin typeface="Tahoma"/>
                    <a:cs typeface="Tahoma"/>
                  </a:rPr>
                  <a:t>it.</a:t>
                </a:r>
                <a:endParaRPr sz="1400" dirty="0">
                  <a:latin typeface="Tahoma"/>
                  <a:cs typeface="Tahoma"/>
                </a:endParaRPr>
              </a:p>
              <a:p>
                <a:pPr marL="212527" marR="75367" indent="-161449" algn="just">
                  <a:buFont typeface="Arial MT"/>
                  <a:buChar char="•"/>
                  <a:tabLst>
                    <a:tab pos="212527" algn="l"/>
                  </a:tabLst>
                </a:pPr>
                <a:r>
                  <a:rPr sz="1400" spc="-48" dirty="0">
                    <a:solidFill>
                      <a:srgbClr val="292929"/>
                    </a:solidFill>
                    <a:latin typeface="Tahoma"/>
                    <a:cs typeface="Tahoma"/>
                  </a:rPr>
                  <a:t>SGD</a:t>
                </a:r>
                <a:r>
                  <a:rPr sz="1400" spc="-31" dirty="0">
                    <a:solidFill>
                      <a:srgbClr val="292929"/>
                    </a:solidFill>
                    <a:latin typeface="Tahoma"/>
                    <a:cs typeface="Tahoma"/>
                  </a:rPr>
                  <a:t> </a:t>
                </a:r>
                <a:r>
                  <a:rPr sz="1400" spc="-51" dirty="0">
                    <a:solidFill>
                      <a:srgbClr val="292929"/>
                    </a:solidFill>
                    <a:latin typeface="Tahoma"/>
                    <a:cs typeface="Tahoma"/>
                  </a:rPr>
                  <a:t>can</a:t>
                </a:r>
                <a:r>
                  <a:rPr sz="1400" spc="-34" dirty="0">
                    <a:solidFill>
                      <a:srgbClr val="292929"/>
                    </a:solidFill>
                    <a:latin typeface="Tahoma"/>
                    <a:cs typeface="Tahoma"/>
                  </a:rPr>
                  <a:t> </a:t>
                </a:r>
                <a:r>
                  <a:rPr sz="1400" spc="-62" dirty="0">
                    <a:solidFill>
                      <a:srgbClr val="292929"/>
                    </a:solidFill>
                    <a:latin typeface="Tahoma"/>
                    <a:cs typeface="Tahoma"/>
                  </a:rPr>
                  <a:t>be</a:t>
                </a:r>
                <a:r>
                  <a:rPr sz="1400" spc="-25" dirty="0">
                    <a:solidFill>
                      <a:srgbClr val="292929"/>
                    </a:solidFill>
                    <a:latin typeface="Tahoma"/>
                    <a:cs typeface="Tahoma"/>
                  </a:rPr>
                  <a:t> </a:t>
                </a:r>
                <a:r>
                  <a:rPr sz="1400" spc="-45" dirty="0">
                    <a:solidFill>
                      <a:srgbClr val="292929"/>
                    </a:solidFill>
                    <a:latin typeface="Tahoma"/>
                    <a:cs typeface="Tahoma"/>
                  </a:rPr>
                  <a:t>used</a:t>
                </a:r>
                <a:r>
                  <a:rPr sz="1400" spc="-23" dirty="0">
                    <a:solidFill>
                      <a:srgbClr val="292929"/>
                    </a:solidFill>
                    <a:latin typeface="Tahoma"/>
                    <a:cs typeface="Tahoma"/>
                  </a:rPr>
                  <a:t> </a:t>
                </a:r>
                <a:r>
                  <a:rPr sz="1400" spc="-37" dirty="0">
                    <a:solidFill>
                      <a:srgbClr val="292929"/>
                    </a:solidFill>
                    <a:latin typeface="Tahoma"/>
                    <a:cs typeface="Tahoma"/>
                  </a:rPr>
                  <a:t>for</a:t>
                </a:r>
                <a:r>
                  <a:rPr sz="1400" spc="-31" dirty="0">
                    <a:solidFill>
                      <a:srgbClr val="292929"/>
                    </a:solidFill>
                    <a:latin typeface="Tahoma"/>
                    <a:cs typeface="Tahoma"/>
                  </a:rPr>
                  <a:t> </a:t>
                </a:r>
                <a:r>
                  <a:rPr sz="1400" spc="-53" dirty="0">
                    <a:solidFill>
                      <a:srgbClr val="292929"/>
                    </a:solidFill>
                    <a:latin typeface="Tahoma"/>
                    <a:cs typeface="Tahoma"/>
                  </a:rPr>
                  <a:t>larger</a:t>
                </a:r>
                <a:r>
                  <a:rPr sz="1400" spc="-31" dirty="0">
                    <a:solidFill>
                      <a:srgbClr val="292929"/>
                    </a:solidFill>
                    <a:latin typeface="Tahoma"/>
                    <a:cs typeface="Tahoma"/>
                  </a:rPr>
                  <a:t> </a:t>
                </a:r>
                <a:r>
                  <a:rPr sz="1400" spc="-56" dirty="0">
                    <a:solidFill>
                      <a:srgbClr val="292929"/>
                    </a:solidFill>
                    <a:latin typeface="Tahoma"/>
                    <a:cs typeface="Tahoma"/>
                  </a:rPr>
                  <a:t>datasets.</a:t>
                </a:r>
                <a:r>
                  <a:rPr sz="1400" spc="-8" dirty="0">
                    <a:solidFill>
                      <a:srgbClr val="292929"/>
                    </a:solidFill>
                    <a:latin typeface="Tahoma"/>
                    <a:cs typeface="Tahoma"/>
                  </a:rPr>
                  <a:t> </a:t>
                </a:r>
                <a:r>
                  <a:rPr sz="1400" spc="-101" dirty="0">
                    <a:solidFill>
                      <a:srgbClr val="292929"/>
                    </a:solidFill>
                    <a:latin typeface="Tahoma"/>
                    <a:cs typeface="Tahoma"/>
                  </a:rPr>
                  <a:t>It</a:t>
                </a:r>
                <a:r>
                  <a:rPr sz="1400" spc="-34" dirty="0">
                    <a:solidFill>
                      <a:srgbClr val="292929"/>
                    </a:solidFill>
                    <a:latin typeface="Tahoma"/>
                    <a:cs typeface="Tahoma"/>
                  </a:rPr>
                  <a:t> </a:t>
                </a:r>
                <a:r>
                  <a:rPr sz="1400" spc="-45" dirty="0">
                    <a:solidFill>
                      <a:srgbClr val="292929"/>
                    </a:solidFill>
                    <a:latin typeface="Tahoma"/>
                    <a:cs typeface="Tahoma"/>
                  </a:rPr>
                  <a:t>converges</a:t>
                </a:r>
                <a:r>
                  <a:rPr sz="1400" spc="-31" dirty="0">
                    <a:solidFill>
                      <a:srgbClr val="292929"/>
                    </a:solidFill>
                    <a:latin typeface="Tahoma"/>
                    <a:cs typeface="Tahoma"/>
                  </a:rPr>
                  <a:t> </a:t>
                </a:r>
                <a:r>
                  <a:rPr sz="1400" spc="-51" dirty="0">
                    <a:solidFill>
                      <a:srgbClr val="292929"/>
                    </a:solidFill>
                    <a:latin typeface="Tahoma"/>
                    <a:cs typeface="Tahoma"/>
                  </a:rPr>
                  <a:t>faster</a:t>
                </a:r>
                <a:r>
                  <a:rPr sz="1400" spc="-8" dirty="0">
                    <a:solidFill>
                      <a:srgbClr val="292929"/>
                    </a:solidFill>
                    <a:latin typeface="Tahoma"/>
                    <a:cs typeface="Tahoma"/>
                  </a:rPr>
                  <a:t> </a:t>
                </a:r>
                <a:r>
                  <a:rPr sz="1400" spc="-11" dirty="0">
                    <a:solidFill>
                      <a:srgbClr val="292929"/>
                    </a:solidFill>
                    <a:latin typeface="Tahoma"/>
                    <a:cs typeface="Tahoma"/>
                  </a:rPr>
                  <a:t>when </a:t>
                </a:r>
                <a:r>
                  <a:rPr sz="1400" spc="-64" dirty="0">
                    <a:solidFill>
                      <a:srgbClr val="292929"/>
                    </a:solidFill>
                    <a:latin typeface="Tahoma"/>
                    <a:cs typeface="Tahoma"/>
                  </a:rPr>
                  <a:t>the</a:t>
                </a:r>
                <a:r>
                  <a:rPr sz="1400" spc="-28" dirty="0">
                    <a:solidFill>
                      <a:srgbClr val="292929"/>
                    </a:solidFill>
                    <a:latin typeface="Tahoma"/>
                    <a:cs typeface="Tahoma"/>
                  </a:rPr>
                  <a:t> </a:t>
                </a:r>
                <a:r>
                  <a:rPr sz="1400" spc="-62" dirty="0">
                    <a:solidFill>
                      <a:srgbClr val="292929"/>
                    </a:solidFill>
                    <a:latin typeface="Tahoma"/>
                    <a:cs typeface="Tahoma"/>
                  </a:rPr>
                  <a:t>dataset</a:t>
                </a:r>
                <a:r>
                  <a:rPr sz="1400" spc="-17" dirty="0">
                    <a:solidFill>
                      <a:srgbClr val="292929"/>
                    </a:solidFill>
                    <a:latin typeface="Tahoma"/>
                    <a:cs typeface="Tahoma"/>
                  </a:rPr>
                  <a:t> </a:t>
                </a:r>
                <a:r>
                  <a:rPr sz="1400" dirty="0">
                    <a:solidFill>
                      <a:srgbClr val="292929"/>
                    </a:solidFill>
                    <a:latin typeface="Tahoma"/>
                    <a:cs typeface="Tahoma"/>
                  </a:rPr>
                  <a:t>is</a:t>
                </a:r>
                <a:r>
                  <a:rPr sz="1400" spc="-20" dirty="0">
                    <a:solidFill>
                      <a:srgbClr val="292929"/>
                    </a:solidFill>
                    <a:latin typeface="Tahoma"/>
                    <a:cs typeface="Tahoma"/>
                  </a:rPr>
                  <a:t> </a:t>
                </a:r>
                <a:r>
                  <a:rPr sz="1400" spc="-59" dirty="0">
                    <a:solidFill>
                      <a:srgbClr val="292929"/>
                    </a:solidFill>
                    <a:latin typeface="Tahoma"/>
                    <a:cs typeface="Tahoma"/>
                  </a:rPr>
                  <a:t>large</a:t>
                </a:r>
                <a:r>
                  <a:rPr sz="1400" spc="-25" dirty="0">
                    <a:solidFill>
                      <a:srgbClr val="292929"/>
                    </a:solidFill>
                    <a:latin typeface="Tahoma"/>
                    <a:cs typeface="Tahoma"/>
                  </a:rPr>
                  <a:t> </a:t>
                </a:r>
                <a:r>
                  <a:rPr sz="1400" spc="-48" dirty="0">
                    <a:solidFill>
                      <a:srgbClr val="292929"/>
                    </a:solidFill>
                    <a:latin typeface="Tahoma"/>
                    <a:cs typeface="Tahoma"/>
                  </a:rPr>
                  <a:t>as</a:t>
                </a:r>
                <a:r>
                  <a:rPr sz="1400" spc="-25" dirty="0">
                    <a:solidFill>
                      <a:srgbClr val="292929"/>
                    </a:solidFill>
                    <a:latin typeface="Tahoma"/>
                    <a:cs typeface="Tahoma"/>
                  </a:rPr>
                  <a:t> </a:t>
                </a:r>
                <a:r>
                  <a:rPr sz="1400" spc="-45" dirty="0">
                    <a:solidFill>
                      <a:srgbClr val="292929"/>
                    </a:solidFill>
                    <a:latin typeface="Tahoma"/>
                    <a:cs typeface="Tahoma"/>
                  </a:rPr>
                  <a:t>it</a:t>
                </a:r>
                <a:r>
                  <a:rPr sz="1400" spc="-17" dirty="0">
                    <a:solidFill>
                      <a:srgbClr val="292929"/>
                    </a:solidFill>
                    <a:latin typeface="Tahoma"/>
                    <a:cs typeface="Tahoma"/>
                  </a:rPr>
                  <a:t> </a:t>
                </a:r>
                <a:r>
                  <a:rPr sz="1400" spc="-42" dirty="0">
                    <a:solidFill>
                      <a:srgbClr val="292929"/>
                    </a:solidFill>
                    <a:latin typeface="Tahoma"/>
                    <a:cs typeface="Tahoma"/>
                  </a:rPr>
                  <a:t>causes</a:t>
                </a:r>
                <a:r>
                  <a:rPr sz="1400" spc="-25" dirty="0">
                    <a:solidFill>
                      <a:srgbClr val="292929"/>
                    </a:solidFill>
                    <a:latin typeface="Tahoma"/>
                    <a:cs typeface="Tahoma"/>
                  </a:rPr>
                  <a:t> </a:t>
                </a:r>
                <a:r>
                  <a:rPr sz="1400" spc="-59" dirty="0">
                    <a:solidFill>
                      <a:srgbClr val="292929"/>
                    </a:solidFill>
                    <a:latin typeface="Tahoma"/>
                    <a:cs typeface="Tahoma"/>
                  </a:rPr>
                  <a:t>updates</a:t>
                </a:r>
                <a:r>
                  <a:rPr sz="1400" spc="-17" dirty="0">
                    <a:solidFill>
                      <a:srgbClr val="292929"/>
                    </a:solidFill>
                    <a:latin typeface="Tahoma"/>
                    <a:cs typeface="Tahoma"/>
                  </a:rPr>
                  <a:t> </a:t>
                </a:r>
                <a:r>
                  <a:rPr sz="1400" spc="-56" dirty="0">
                    <a:solidFill>
                      <a:srgbClr val="292929"/>
                    </a:solidFill>
                    <a:latin typeface="Tahoma"/>
                    <a:cs typeface="Tahoma"/>
                  </a:rPr>
                  <a:t>to</a:t>
                </a:r>
                <a:r>
                  <a:rPr sz="1400" spc="-25" dirty="0">
                    <a:solidFill>
                      <a:srgbClr val="292929"/>
                    </a:solidFill>
                    <a:latin typeface="Tahoma"/>
                    <a:cs typeface="Tahoma"/>
                  </a:rPr>
                  <a:t> </a:t>
                </a:r>
                <a:r>
                  <a:rPr sz="1400" spc="-62" dirty="0">
                    <a:solidFill>
                      <a:srgbClr val="292929"/>
                    </a:solidFill>
                    <a:latin typeface="Tahoma"/>
                    <a:cs typeface="Tahoma"/>
                  </a:rPr>
                  <a:t>the</a:t>
                </a:r>
                <a:r>
                  <a:rPr sz="1400" spc="-20" dirty="0">
                    <a:solidFill>
                      <a:srgbClr val="292929"/>
                    </a:solidFill>
                    <a:latin typeface="Tahoma"/>
                    <a:cs typeface="Tahoma"/>
                  </a:rPr>
                  <a:t> </a:t>
                </a:r>
                <a:r>
                  <a:rPr sz="1400" spc="-62" dirty="0">
                    <a:solidFill>
                      <a:srgbClr val="292929"/>
                    </a:solidFill>
                    <a:latin typeface="Tahoma"/>
                    <a:cs typeface="Tahoma"/>
                  </a:rPr>
                  <a:t>parameters</a:t>
                </a:r>
                <a:r>
                  <a:rPr sz="1400" spc="-17" dirty="0">
                    <a:solidFill>
                      <a:srgbClr val="292929"/>
                    </a:solidFill>
                    <a:latin typeface="Tahoma"/>
                    <a:cs typeface="Tahoma"/>
                  </a:rPr>
                  <a:t> </a:t>
                </a:r>
                <a:r>
                  <a:rPr sz="1400" spc="-11" dirty="0">
                    <a:solidFill>
                      <a:srgbClr val="292929"/>
                    </a:solidFill>
                    <a:latin typeface="Tahoma"/>
                    <a:cs typeface="Tahoma"/>
                  </a:rPr>
                  <a:t>more </a:t>
                </a:r>
                <a:r>
                  <a:rPr sz="1400" spc="-6" dirty="0">
                    <a:solidFill>
                      <a:srgbClr val="292929"/>
                    </a:solidFill>
                    <a:latin typeface="Tahoma"/>
                    <a:cs typeface="Tahoma"/>
                  </a:rPr>
                  <a:t>frequently</a:t>
                </a:r>
                <a:endParaRPr sz="1400" dirty="0">
                  <a:latin typeface="Tahoma"/>
                  <a:cs typeface="Tahoma"/>
                </a:endParaRPr>
              </a:p>
            </p:txBody>
          </p:sp>
          <p:pic>
            <p:nvPicPr>
              <p:cNvPr id="6" name="object 6"/>
              <p:cNvPicPr/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6602890" y="1509503"/>
                <a:ext cx="2428589" cy="1906524"/>
              </a:xfrm>
              <a:prstGeom prst="rect">
                <a:avLst/>
              </a:prstGeom>
            </p:spPr>
          </p:pic>
          <p:sp>
            <p:nvSpPr>
              <p:cNvPr id="9" name="object 9"/>
              <p:cNvSpPr txBox="1"/>
              <p:nvPr/>
            </p:nvSpPr>
            <p:spPr>
              <a:xfrm>
                <a:off x="7393447" y="111871"/>
                <a:ext cx="1714500" cy="146660"/>
              </a:xfrm>
              <a:prstGeom prst="rect">
                <a:avLst/>
              </a:prstGeom>
              <a:solidFill>
                <a:srgbClr val="FFF1CC"/>
              </a:solidFill>
              <a:ln w="31750">
                <a:solidFill>
                  <a:srgbClr val="BE9000"/>
                </a:solidFill>
              </a:ln>
            </p:spPr>
            <p:txBody>
              <a:bodyPr vert="horz" wrap="square" lIns="0" tIns="21431" rIns="0" bIns="0" rtlCol="0">
                <a:spAutoFit/>
              </a:bodyPr>
              <a:lstStyle/>
              <a:p>
                <a:pPr marL="51792">
                  <a:spcBef>
                    <a:spcPts val="169"/>
                  </a:spcBef>
                </a:pPr>
                <a:r>
                  <a:rPr sz="1200" b="1" spc="-110" dirty="0">
                    <a:solidFill>
                      <a:srgbClr val="C00000"/>
                    </a:solidFill>
                    <a:latin typeface="Arial"/>
                    <a:cs typeface="Arial"/>
                  </a:rPr>
                  <a:t>N</a:t>
                </a:r>
                <a:r>
                  <a:rPr sz="1200" b="1" spc="-31" dirty="0">
                    <a:solidFill>
                      <a:srgbClr val="C00000"/>
                    </a:solidFill>
                    <a:latin typeface="Arial"/>
                    <a:cs typeface="Arial"/>
                  </a:rPr>
                  <a:t> </a:t>
                </a:r>
                <a:r>
                  <a:rPr sz="1200" b="1" spc="-87" dirty="0">
                    <a:solidFill>
                      <a:srgbClr val="C00000"/>
                    </a:solidFill>
                    <a:latin typeface="Arial"/>
                    <a:cs typeface="Arial"/>
                  </a:rPr>
                  <a:t>steps</a:t>
                </a:r>
                <a:r>
                  <a:rPr sz="1200" b="1" spc="-28" dirty="0">
                    <a:solidFill>
                      <a:srgbClr val="C00000"/>
                    </a:solidFill>
                    <a:latin typeface="Arial"/>
                    <a:cs typeface="Arial"/>
                  </a:rPr>
                  <a:t> </a:t>
                </a:r>
                <a:r>
                  <a:rPr sz="1200" b="1" spc="-64" dirty="0">
                    <a:solidFill>
                      <a:srgbClr val="C00000"/>
                    </a:solidFill>
                    <a:latin typeface="Arial"/>
                    <a:cs typeface="Arial"/>
                  </a:rPr>
                  <a:t>in</a:t>
                </a:r>
                <a:r>
                  <a:rPr sz="1200" b="1" spc="-20" dirty="0">
                    <a:solidFill>
                      <a:srgbClr val="C00000"/>
                    </a:solidFill>
                    <a:latin typeface="Arial"/>
                    <a:cs typeface="Arial"/>
                  </a:rPr>
                  <a:t> </a:t>
                </a:r>
                <a:r>
                  <a:rPr sz="1200" b="1" spc="-56" dirty="0">
                    <a:solidFill>
                      <a:srgbClr val="C00000"/>
                    </a:solidFill>
                    <a:latin typeface="Arial"/>
                    <a:cs typeface="Arial"/>
                  </a:rPr>
                  <a:t>1</a:t>
                </a:r>
                <a:r>
                  <a:rPr sz="1200" b="1" spc="-17" dirty="0">
                    <a:solidFill>
                      <a:srgbClr val="C00000"/>
                    </a:solidFill>
                    <a:latin typeface="Arial"/>
                    <a:cs typeface="Arial"/>
                  </a:rPr>
                  <a:t> </a:t>
                </a:r>
                <a:r>
                  <a:rPr sz="1200" b="1" spc="-6" dirty="0">
                    <a:solidFill>
                      <a:srgbClr val="C00000"/>
                    </a:solidFill>
                    <a:latin typeface="Arial"/>
                    <a:cs typeface="Arial"/>
                  </a:rPr>
                  <a:t>epoch</a:t>
                </a:r>
                <a:endParaRPr sz="1200">
                  <a:latin typeface="Arial"/>
                  <a:cs typeface="Arial"/>
                </a:endParaRPr>
              </a:p>
            </p:txBody>
          </p:sp>
        </p:grp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71499" y="361611"/>
            <a:ext cx="4229101" cy="438101"/>
          </a:xfrm>
          <a:prstGeom prst="rect">
            <a:avLst/>
          </a:prstGeom>
        </p:spPr>
        <p:txBody>
          <a:bodyPr vert="horz" wrap="square" lIns="0" tIns="7144" rIns="0" bIns="0" rtlCol="0" anchor="ctr">
            <a:spAutoFit/>
          </a:bodyPr>
          <a:lstStyle/>
          <a:p>
            <a:pPr marL="7144">
              <a:lnSpc>
                <a:spcPct val="100000"/>
              </a:lnSpc>
              <a:spcBef>
                <a:spcPts val="56"/>
              </a:spcBef>
            </a:pPr>
            <a:r>
              <a:rPr sz="2800" spc="-107" dirty="0"/>
              <a:t>Mini</a:t>
            </a:r>
            <a:r>
              <a:rPr sz="2800" spc="-48" dirty="0"/>
              <a:t> </a:t>
            </a:r>
            <a:r>
              <a:rPr sz="2800" spc="-203" dirty="0"/>
              <a:t>Batch</a:t>
            </a:r>
            <a:r>
              <a:rPr sz="2800" spc="-45" dirty="0"/>
              <a:t> </a:t>
            </a:r>
            <a:r>
              <a:rPr sz="2800" spc="-160" dirty="0"/>
              <a:t>Gradient</a:t>
            </a:r>
            <a:r>
              <a:rPr sz="2800" spc="-45" dirty="0"/>
              <a:t> </a:t>
            </a:r>
            <a:r>
              <a:rPr sz="2800" spc="-177" dirty="0"/>
              <a:t>Descent</a:t>
            </a:r>
            <a:endParaRPr sz="28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E375812-0E77-BE83-5A9F-3815F6D69A47}"/>
              </a:ext>
            </a:extLst>
          </p:cNvPr>
          <p:cNvGrpSpPr/>
          <p:nvPr/>
        </p:nvGrpSpPr>
        <p:grpSpPr>
          <a:xfrm>
            <a:off x="754024" y="1066799"/>
            <a:ext cx="10820400" cy="4594146"/>
            <a:chOff x="2727756" y="152399"/>
            <a:chExt cx="6736485" cy="3119478"/>
          </a:xfrm>
        </p:grpSpPr>
        <p:sp>
          <p:nvSpPr>
            <p:cNvPr id="5" name="object 5"/>
            <p:cNvSpPr txBox="1"/>
            <p:nvPr/>
          </p:nvSpPr>
          <p:spPr>
            <a:xfrm>
              <a:off x="2824698" y="1168080"/>
              <a:ext cx="6542603" cy="346130"/>
            </a:xfrm>
            <a:prstGeom prst="rect">
              <a:avLst/>
            </a:prstGeom>
            <a:ln w="34925">
              <a:solidFill>
                <a:srgbClr val="006FC0"/>
              </a:solidFill>
            </a:ln>
          </p:spPr>
          <p:txBody>
            <a:bodyPr vert="horz" wrap="square" lIns="0" tIns="17145" rIns="0" bIns="0" rtlCol="0">
              <a:spAutoFit/>
            </a:bodyPr>
            <a:lstStyle/>
            <a:p>
              <a:pPr marL="51078" marR="71438">
                <a:spcBef>
                  <a:spcPts val="135"/>
                </a:spcBef>
              </a:pPr>
              <a:r>
                <a:rPr sz="1600" dirty="0">
                  <a:solidFill>
                    <a:srgbClr val="292929"/>
                  </a:solidFill>
                  <a:latin typeface="Calibri"/>
                  <a:cs typeface="Calibri"/>
                </a:rPr>
                <a:t>But,</a:t>
              </a:r>
              <a:r>
                <a:rPr sz="1600" spc="-23" dirty="0">
                  <a:solidFill>
                    <a:srgbClr val="292929"/>
                  </a:solidFill>
                  <a:latin typeface="Calibri"/>
                  <a:cs typeface="Calibri"/>
                </a:rPr>
                <a:t> </a:t>
              </a:r>
              <a:r>
                <a:rPr sz="1600" dirty="0">
                  <a:solidFill>
                    <a:srgbClr val="292929"/>
                  </a:solidFill>
                  <a:latin typeface="Calibri"/>
                  <a:cs typeface="Calibri"/>
                </a:rPr>
                <a:t>since</a:t>
              </a:r>
              <a:r>
                <a:rPr sz="1600" spc="-14" dirty="0">
                  <a:solidFill>
                    <a:srgbClr val="292929"/>
                  </a:solidFill>
                  <a:latin typeface="Calibri"/>
                  <a:cs typeface="Calibri"/>
                </a:rPr>
                <a:t> </a:t>
              </a:r>
              <a:r>
                <a:rPr sz="1600" dirty="0">
                  <a:solidFill>
                    <a:srgbClr val="292929"/>
                  </a:solidFill>
                  <a:latin typeface="Calibri"/>
                  <a:cs typeface="Calibri"/>
                </a:rPr>
                <a:t>in</a:t>
              </a:r>
              <a:r>
                <a:rPr sz="1600" spc="-11" dirty="0">
                  <a:solidFill>
                    <a:srgbClr val="292929"/>
                  </a:solidFill>
                  <a:latin typeface="Calibri"/>
                  <a:cs typeface="Calibri"/>
                </a:rPr>
                <a:t> </a:t>
              </a:r>
              <a:r>
                <a:rPr sz="1600" dirty="0">
                  <a:solidFill>
                    <a:srgbClr val="292929"/>
                  </a:solidFill>
                  <a:latin typeface="Calibri"/>
                  <a:cs typeface="Calibri"/>
                </a:rPr>
                <a:t>SGD</a:t>
              </a:r>
              <a:r>
                <a:rPr sz="1600" spc="-14" dirty="0">
                  <a:solidFill>
                    <a:srgbClr val="292929"/>
                  </a:solidFill>
                  <a:latin typeface="Calibri"/>
                  <a:cs typeface="Calibri"/>
                </a:rPr>
                <a:t> </a:t>
              </a:r>
              <a:r>
                <a:rPr sz="1600" dirty="0">
                  <a:solidFill>
                    <a:srgbClr val="292929"/>
                  </a:solidFill>
                  <a:latin typeface="Calibri"/>
                  <a:cs typeface="Calibri"/>
                </a:rPr>
                <a:t>we</a:t>
              </a:r>
              <a:r>
                <a:rPr sz="1600" spc="-17" dirty="0">
                  <a:solidFill>
                    <a:srgbClr val="292929"/>
                  </a:solidFill>
                  <a:latin typeface="Calibri"/>
                  <a:cs typeface="Calibri"/>
                </a:rPr>
                <a:t> </a:t>
              </a:r>
              <a:r>
                <a:rPr sz="1600" dirty="0">
                  <a:solidFill>
                    <a:srgbClr val="292929"/>
                  </a:solidFill>
                  <a:latin typeface="Calibri"/>
                  <a:cs typeface="Calibri"/>
                </a:rPr>
                <a:t>use</a:t>
              </a:r>
              <a:r>
                <a:rPr sz="1600" spc="-14" dirty="0">
                  <a:solidFill>
                    <a:srgbClr val="292929"/>
                  </a:solidFill>
                  <a:latin typeface="Calibri"/>
                  <a:cs typeface="Calibri"/>
                </a:rPr>
                <a:t> </a:t>
              </a:r>
              <a:r>
                <a:rPr sz="1600" dirty="0">
                  <a:solidFill>
                    <a:srgbClr val="292929"/>
                  </a:solidFill>
                  <a:latin typeface="Calibri"/>
                  <a:cs typeface="Calibri"/>
                </a:rPr>
                <a:t>only</a:t>
              </a:r>
              <a:r>
                <a:rPr sz="1600" spc="-14" dirty="0">
                  <a:solidFill>
                    <a:srgbClr val="292929"/>
                  </a:solidFill>
                  <a:latin typeface="Calibri"/>
                  <a:cs typeface="Calibri"/>
                </a:rPr>
                <a:t> </a:t>
              </a:r>
              <a:r>
                <a:rPr sz="1600" dirty="0">
                  <a:solidFill>
                    <a:srgbClr val="292929"/>
                  </a:solidFill>
                  <a:latin typeface="Calibri"/>
                  <a:cs typeface="Calibri"/>
                </a:rPr>
                <a:t>one</a:t>
              </a:r>
              <a:r>
                <a:rPr sz="1600" spc="-17" dirty="0">
                  <a:solidFill>
                    <a:srgbClr val="292929"/>
                  </a:solidFill>
                  <a:latin typeface="Calibri"/>
                  <a:cs typeface="Calibri"/>
                </a:rPr>
                <a:t> </a:t>
              </a:r>
              <a:r>
                <a:rPr sz="1600" spc="-6" dirty="0">
                  <a:solidFill>
                    <a:srgbClr val="292929"/>
                  </a:solidFill>
                  <a:latin typeface="Calibri"/>
                  <a:cs typeface="Calibri"/>
                </a:rPr>
                <a:t>example</a:t>
              </a:r>
              <a:r>
                <a:rPr sz="1600" spc="-8" dirty="0">
                  <a:solidFill>
                    <a:srgbClr val="292929"/>
                  </a:solidFill>
                  <a:latin typeface="Calibri"/>
                  <a:cs typeface="Calibri"/>
                </a:rPr>
                <a:t> </a:t>
              </a:r>
              <a:r>
                <a:rPr sz="1600" dirty="0">
                  <a:solidFill>
                    <a:srgbClr val="292929"/>
                  </a:solidFill>
                  <a:latin typeface="Calibri"/>
                  <a:cs typeface="Calibri"/>
                </a:rPr>
                <a:t>at</a:t>
              </a:r>
              <a:r>
                <a:rPr sz="1600" spc="-25" dirty="0">
                  <a:solidFill>
                    <a:srgbClr val="292929"/>
                  </a:solidFill>
                  <a:latin typeface="Calibri"/>
                  <a:cs typeface="Calibri"/>
                </a:rPr>
                <a:t> </a:t>
              </a:r>
              <a:r>
                <a:rPr sz="1600" dirty="0">
                  <a:solidFill>
                    <a:srgbClr val="292929"/>
                  </a:solidFill>
                  <a:latin typeface="Calibri"/>
                  <a:cs typeface="Calibri"/>
                </a:rPr>
                <a:t>a</a:t>
              </a:r>
              <a:r>
                <a:rPr sz="1600" spc="-11" dirty="0">
                  <a:solidFill>
                    <a:srgbClr val="292929"/>
                  </a:solidFill>
                  <a:latin typeface="Calibri"/>
                  <a:cs typeface="Calibri"/>
                </a:rPr>
                <a:t> </a:t>
              </a:r>
              <a:r>
                <a:rPr sz="1600" dirty="0">
                  <a:solidFill>
                    <a:srgbClr val="292929"/>
                  </a:solidFill>
                  <a:latin typeface="Calibri"/>
                  <a:cs typeface="Calibri"/>
                </a:rPr>
                <a:t>time,</a:t>
              </a:r>
              <a:r>
                <a:rPr sz="1600" spc="-11" dirty="0">
                  <a:solidFill>
                    <a:srgbClr val="292929"/>
                  </a:solidFill>
                  <a:latin typeface="Calibri"/>
                  <a:cs typeface="Calibri"/>
                </a:rPr>
                <a:t> </a:t>
              </a:r>
              <a:r>
                <a:rPr sz="1600" dirty="0">
                  <a:solidFill>
                    <a:srgbClr val="292929"/>
                  </a:solidFill>
                  <a:latin typeface="Calibri"/>
                  <a:cs typeface="Calibri"/>
                </a:rPr>
                <a:t>we</a:t>
              </a:r>
              <a:r>
                <a:rPr sz="1600" spc="-17" dirty="0">
                  <a:solidFill>
                    <a:srgbClr val="292929"/>
                  </a:solidFill>
                  <a:latin typeface="Calibri"/>
                  <a:cs typeface="Calibri"/>
                </a:rPr>
                <a:t> </a:t>
              </a:r>
              <a:r>
                <a:rPr sz="1600" dirty="0">
                  <a:solidFill>
                    <a:srgbClr val="292929"/>
                  </a:solidFill>
                  <a:latin typeface="Calibri"/>
                  <a:cs typeface="Calibri"/>
                </a:rPr>
                <a:t>cannot</a:t>
              </a:r>
              <a:r>
                <a:rPr sz="1600" spc="-14" dirty="0">
                  <a:solidFill>
                    <a:srgbClr val="292929"/>
                  </a:solidFill>
                  <a:latin typeface="Calibri"/>
                  <a:cs typeface="Calibri"/>
                </a:rPr>
                <a:t> </a:t>
              </a:r>
              <a:r>
                <a:rPr sz="1600" dirty="0">
                  <a:solidFill>
                    <a:srgbClr val="292929"/>
                  </a:solidFill>
                  <a:latin typeface="Calibri"/>
                  <a:cs typeface="Calibri"/>
                </a:rPr>
                <a:t>implement</a:t>
              </a:r>
              <a:r>
                <a:rPr sz="1600" spc="-14" dirty="0">
                  <a:solidFill>
                    <a:srgbClr val="292929"/>
                  </a:solidFill>
                  <a:latin typeface="Calibri"/>
                  <a:cs typeface="Calibri"/>
                </a:rPr>
                <a:t> </a:t>
              </a:r>
              <a:r>
                <a:rPr sz="1600" dirty="0">
                  <a:solidFill>
                    <a:srgbClr val="292929"/>
                  </a:solidFill>
                  <a:latin typeface="Calibri"/>
                  <a:cs typeface="Calibri"/>
                </a:rPr>
                <a:t>the</a:t>
              </a:r>
              <a:r>
                <a:rPr sz="1600" spc="-17" dirty="0">
                  <a:solidFill>
                    <a:srgbClr val="292929"/>
                  </a:solidFill>
                  <a:latin typeface="Calibri"/>
                  <a:cs typeface="Calibri"/>
                </a:rPr>
                <a:t> </a:t>
              </a:r>
              <a:r>
                <a:rPr sz="1600" spc="-6" dirty="0">
                  <a:solidFill>
                    <a:srgbClr val="292929"/>
                  </a:solidFill>
                  <a:latin typeface="Calibri"/>
                  <a:cs typeface="Calibri"/>
                </a:rPr>
                <a:t>vectorized</a:t>
              </a:r>
              <a:r>
                <a:rPr sz="1600" spc="-11" dirty="0">
                  <a:solidFill>
                    <a:srgbClr val="292929"/>
                  </a:solidFill>
                  <a:latin typeface="Calibri"/>
                  <a:cs typeface="Calibri"/>
                </a:rPr>
                <a:t> </a:t>
              </a:r>
              <a:r>
                <a:rPr sz="1600" spc="-6" dirty="0">
                  <a:solidFill>
                    <a:srgbClr val="292929"/>
                  </a:solidFill>
                  <a:latin typeface="Calibri"/>
                  <a:cs typeface="Calibri"/>
                </a:rPr>
                <a:t>implementation</a:t>
              </a:r>
              <a:r>
                <a:rPr sz="1600" spc="-11" dirty="0">
                  <a:solidFill>
                    <a:srgbClr val="292929"/>
                  </a:solidFill>
                  <a:latin typeface="Calibri"/>
                  <a:cs typeface="Calibri"/>
                </a:rPr>
                <a:t> </a:t>
              </a:r>
              <a:r>
                <a:rPr sz="1600" dirty="0">
                  <a:solidFill>
                    <a:srgbClr val="292929"/>
                  </a:solidFill>
                  <a:latin typeface="Calibri"/>
                  <a:cs typeface="Calibri"/>
                </a:rPr>
                <a:t>on</a:t>
              </a:r>
              <a:r>
                <a:rPr sz="1600" spc="-11" dirty="0">
                  <a:solidFill>
                    <a:srgbClr val="292929"/>
                  </a:solidFill>
                  <a:latin typeface="Calibri"/>
                  <a:cs typeface="Calibri"/>
                </a:rPr>
                <a:t> </a:t>
              </a:r>
              <a:r>
                <a:rPr sz="1600" dirty="0">
                  <a:solidFill>
                    <a:srgbClr val="292929"/>
                  </a:solidFill>
                  <a:latin typeface="Calibri"/>
                  <a:cs typeface="Calibri"/>
                </a:rPr>
                <a:t>it.</a:t>
              </a:r>
              <a:r>
                <a:rPr sz="1600" spc="-20" dirty="0">
                  <a:solidFill>
                    <a:srgbClr val="292929"/>
                  </a:solidFill>
                  <a:latin typeface="Calibri"/>
                  <a:cs typeface="Calibri"/>
                </a:rPr>
                <a:t> </a:t>
              </a:r>
              <a:r>
                <a:rPr sz="1600" dirty="0">
                  <a:solidFill>
                    <a:srgbClr val="292929"/>
                  </a:solidFill>
                  <a:latin typeface="Calibri"/>
                  <a:cs typeface="Calibri"/>
                </a:rPr>
                <a:t>This</a:t>
              </a:r>
              <a:r>
                <a:rPr sz="1600" spc="-20" dirty="0">
                  <a:solidFill>
                    <a:srgbClr val="292929"/>
                  </a:solidFill>
                  <a:latin typeface="Calibri"/>
                  <a:cs typeface="Calibri"/>
                </a:rPr>
                <a:t> </a:t>
              </a:r>
              <a:r>
                <a:rPr sz="1600" spc="-14" dirty="0">
                  <a:solidFill>
                    <a:srgbClr val="292929"/>
                  </a:solidFill>
                  <a:latin typeface="Calibri"/>
                  <a:cs typeface="Calibri"/>
                </a:rPr>
                <a:t>can </a:t>
              </a:r>
              <a:r>
                <a:rPr sz="1600" dirty="0">
                  <a:solidFill>
                    <a:srgbClr val="292929"/>
                  </a:solidFill>
                  <a:latin typeface="Calibri"/>
                  <a:cs typeface="Calibri"/>
                </a:rPr>
                <a:t>slow</a:t>
              </a:r>
              <a:r>
                <a:rPr sz="1600" spc="-28" dirty="0">
                  <a:solidFill>
                    <a:srgbClr val="292929"/>
                  </a:solidFill>
                  <a:latin typeface="Calibri"/>
                  <a:cs typeface="Calibri"/>
                </a:rPr>
                <a:t> </a:t>
              </a:r>
              <a:r>
                <a:rPr sz="1600" dirty="0">
                  <a:solidFill>
                    <a:srgbClr val="292929"/>
                  </a:solidFill>
                  <a:latin typeface="Calibri"/>
                  <a:cs typeface="Calibri"/>
                </a:rPr>
                <a:t>down</a:t>
              </a:r>
              <a:r>
                <a:rPr sz="1600" spc="-8" dirty="0">
                  <a:solidFill>
                    <a:srgbClr val="292929"/>
                  </a:solidFill>
                  <a:latin typeface="Calibri"/>
                  <a:cs typeface="Calibri"/>
                </a:rPr>
                <a:t> </a:t>
              </a:r>
              <a:r>
                <a:rPr sz="1600" dirty="0">
                  <a:solidFill>
                    <a:srgbClr val="292929"/>
                  </a:solidFill>
                  <a:latin typeface="Calibri"/>
                  <a:cs typeface="Calibri"/>
                </a:rPr>
                <a:t>the</a:t>
              </a:r>
              <a:r>
                <a:rPr sz="1600" spc="-23" dirty="0">
                  <a:solidFill>
                    <a:srgbClr val="292929"/>
                  </a:solidFill>
                  <a:latin typeface="Calibri"/>
                  <a:cs typeface="Calibri"/>
                </a:rPr>
                <a:t> </a:t>
              </a:r>
              <a:r>
                <a:rPr sz="1600" spc="-6" dirty="0">
                  <a:solidFill>
                    <a:srgbClr val="292929"/>
                  </a:solidFill>
                  <a:latin typeface="Calibri"/>
                  <a:cs typeface="Calibri"/>
                </a:rPr>
                <a:t>computations.</a:t>
              </a:r>
              <a:r>
                <a:rPr sz="1600" spc="-23" dirty="0">
                  <a:solidFill>
                    <a:srgbClr val="292929"/>
                  </a:solidFill>
                  <a:latin typeface="Calibri"/>
                  <a:cs typeface="Calibri"/>
                </a:rPr>
                <a:t> </a:t>
              </a:r>
              <a:r>
                <a:rPr sz="1600" spc="-42" dirty="0">
                  <a:solidFill>
                    <a:srgbClr val="292929"/>
                  </a:solidFill>
                  <a:latin typeface="Calibri"/>
                  <a:cs typeface="Calibri"/>
                </a:rPr>
                <a:t>To</a:t>
              </a:r>
              <a:r>
                <a:rPr sz="1600" spc="-14" dirty="0">
                  <a:solidFill>
                    <a:srgbClr val="292929"/>
                  </a:solidFill>
                  <a:latin typeface="Calibri"/>
                  <a:cs typeface="Calibri"/>
                </a:rPr>
                <a:t> </a:t>
              </a:r>
              <a:r>
                <a:rPr sz="1600" dirty="0">
                  <a:solidFill>
                    <a:srgbClr val="292929"/>
                  </a:solidFill>
                  <a:latin typeface="Calibri"/>
                  <a:cs typeface="Calibri"/>
                </a:rPr>
                <a:t>tackle</a:t>
              </a:r>
              <a:r>
                <a:rPr sz="1600" spc="-14" dirty="0">
                  <a:solidFill>
                    <a:srgbClr val="292929"/>
                  </a:solidFill>
                  <a:latin typeface="Calibri"/>
                  <a:cs typeface="Calibri"/>
                </a:rPr>
                <a:t> </a:t>
              </a:r>
              <a:r>
                <a:rPr sz="1600" dirty="0">
                  <a:solidFill>
                    <a:srgbClr val="292929"/>
                  </a:solidFill>
                  <a:latin typeface="Calibri"/>
                  <a:cs typeface="Calibri"/>
                </a:rPr>
                <a:t>this</a:t>
              </a:r>
              <a:r>
                <a:rPr sz="1600" spc="-14" dirty="0">
                  <a:solidFill>
                    <a:srgbClr val="292929"/>
                  </a:solidFill>
                  <a:latin typeface="Calibri"/>
                  <a:cs typeface="Calibri"/>
                </a:rPr>
                <a:t> </a:t>
              </a:r>
              <a:r>
                <a:rPr sz="1600" dirty="0">
                  <a:solidFill>
                    <a:srgbClr val="292929"/>
                  </a:solidFill>
                  <a:latin typeface="Calibri"/>
                  <a:cs typeface="Calibri"/>
                </a:rPr>
                <a:t>problem,</a:t>
              </a:r>
              <a:r>
                <a:rPr sz="1600" spc="-17" dirty="0">
                  <a:solidFill>
                    <a:srgbClr val="292929"/>
                  </a:solidFill>
                  <a:latin typeface="Calibri"/>
                  <a:cs typeface="Calibri"/>
                </a:rPr>
                <a:t> </a:t>
              </a:r>
              <a:r>
                <a:rPr sz="1600" dirty="0">
                  <a:solidFill>
                    <a:srgbClr val="292929"/>
                  </a:solidFill>
                  <a:latin typeface="Calibri"/>
                  <a:cs typeface="Calibri"/>
                </a:rPr>
                <a:t>a</a:t>
              </a:r>
              <a:r>
                <a:rPr sz="1600" spc="-23" dirty="0">
                  <a:solidFill>
                    <a:srgbClr val="292929"/>
                  </a:solidFill>
                  <a:latin typeface="Calibri"/>
                  <a:cs typeface="Calibri"/>
                </a:rPr>
                <a:t> </a:t>
              </a:r>
              <a:r>
                <a:rPr sz="1600" dirty="0">
                  <a:solidFill>
                    <a:srgbClr val="292929"/>
                  </a:solidFill>
                  <a:latin typeface="Calibri"/>
                  <a:cs typeface="Calibri"/>
                </a:rPr>
                <a:t>mixture</a:t>
              </a:r>
              <a:r>
                <a:rPr sz="1600" spc="-14" dirty="0">
                  <a:solidFill>
                    <a:srgbClr val="292929"/>
                  </a:solidFill>
                  <a:latin typeface="Calibri"/>
                  <a:cs typeface="Calibri"/>
                </a:rPr>
                <a:t> </a:t>
              </a:r>
              <a:r>
                <a:rPr sz="1600" dirty="0">
                  <a:solidFill>
                    <a:srgbClr val="292929"/>
                  </a:solidFill>
                  <a:latin typeface="Calibri"/>
                  <a:cs typeface="Calibri"/>
                </a:rPr>
                <a:t>of</a:t>
              </a:r>
              <a:r>
                <a:rPr sz="1600" spc="-23" dirty="0">
                  <a:solidFill>
                    <a:srgbClr val="292929"/>
                  </a:solidFill>
                  <a:latin typeface="Calibri"/>
                  <a:cs typeface="Calibri"/>
                </a:rPr>
                <a:t> </a:t>
              </a:r>
              <a:r>
                <a:rPr sz="1600" dirty="0">
                  <a:solidFill>
                    <a:srgbClr val="292929"/>
                  </a:solidFill>
                  <a:latin typeface="Calibri"/>
                  <a:cs typeface="Calibri"/>
                </a:rPr>
                <a:t>Batch</a:t>
              </a:r>
              <a:r>
                <a:rPr sz="1600" spc="-23" dirty="0">
                  <a:solidFill>
                    <a:srgbClr val="292929"/>
                  </a:solidFill>
                  <a:latin typeface="Calibri"/>
                  <a:cs typeface="Calibri"/>
                </a:rPr>
                <a:t> </a:t>
              </a:r>
              <a:r>
                <a:rPr sz="1600" spc="-6" dirty="0">
                  <a:solidFill>
                    <a:srgbClr val="292929"/>
                  </a:solidFill>
                  <a:latin typeface="Calibri"/>
                  <a:cs typeface="Calibri"/>
                </a:rPr>
                <a:t>Gradient</a:t>
              </a:r>
              <a:r>
                <a:rPr sz="1600" spc="-20" dirty="0">
                  <a:solidFill>
                    <a:srgbClr val="292929"/>
                  </a:solidFill>
                  <a:latin typeface="Calibri"/>
                  <a:cs typeface="Calibri"/>
                </a:rPr>
                <a:t> </a:t>
              </a:r>
              <a:r>
                <a:rPr sz="1600" dirty="0">
                  <a:solidFill>
                    <a:srgbClr val="292929"/>
                  </a:solidFill>
                  <a:latin typeface="Calibri"/>
                  <a:cs typeface="Calibri"/>
                </a:rPr>
                <a:t>Descent</a:t>
              </a:r>
              <a:r>
                <a:rPr sz="1600" spc="-17" dirty="0">
                  <a:solidFill>
                    <a:srgbClr val="292929"/>
                  </a:solidFill>
                  <a:latin typeface="Calibri"/>
                  <a:cs typeface="Calibri"/>
                </a:rPr>
                <a:t> </a:t>
              </a:r>
              <a:r>
                <a:rPr sz="1600" dirty="0">
                  <a:solidFill>
                    <a:srgbClr val="292929"/>
                  </a:solidFill>
                  <a:latin typeface="Calibri"/>
                  <a:cs typeface="Calibri"/>
                </a:rPr>
                <a:t>and</a:t>
              </a:r>
              <a:r>
                <a:rPr sz="1600" spc="-23" dirty="0">
                  <a:solidFill>
                    <a:srgbClr val="292929"/>
                  </a:solidFill>
                  <a:latin typeface="Calibri"/>
                  <a:cs typeface="Calibri"/>
                </a:rPr>
                <a:t> </a:t>
              </a:r>
              <a:r>
                <a:rPr sz="1600" dirty="0">
                  <a:solidFill>
                    <a:srgbClr val="292929"/>
                  </a:solidFill>
                  <a:latin typeface="Calibri"/>
                  <a:cs typeface="Calibri"/>
                </a:rPr>
                <a:t>SGD</a:t>
              </a:r>
              <a:r>
                <a:rPr sz="1600" spc="-17" dirty="0">
                  <a:solidFill>
                    <a:srgbClr val="292929"/>
                  </a:solidFill>
                  <a:latin typeface="Calibri"/>
                  <a:cs typeface="Calibri"/>
                </a:rPr>
                <a:t> </a:t>
              </a:r>
              <a:r>
                <a:rPr sz="1600" dirty="0">
                  <a:solidFill>
                    <a:srgbClr val="292929"/>
                  </a:solidFill>
                  <a:latin typeface="Calibri"/>
                  <a:cs typeface="Calibri"/>
                </a:rPr>
                <a:t>is</a:t>
              </a:r>
              <a:r>
                <a:rPr sz="1600" spc="-20" dirty="0">
                  <a:solidFill>
                    <a:srgbClr val="292929"/>
                  </a:solidFill>
                  <a:latin typeface="Calibri"/>
                  <a:cs typeface="Calibri"/>
                </a:rPr>
                <a:t> </a:t>
              </a:r>
              <a:r>
                <a:rPr sz="1600" dirty="0">
                  <a:solidFill>
                    <a:srgbClr val="292929"/>
                  </a:solidFill>
                  <a:latin typeface="Calibri"/>
                  <a:cs typeface="Calibri"/>
                </a:rPr>
                <a:t>used-</a:t>
              </a:r>
              <a:r>
                <a:rPr sz="1600" spc="-23" dirty="0">
                  <a:solidFill>
                    <a:srgbClr val="292929"/>
                  </a:solidFill>
                  <a:latin typeface="Calibri"/>
                  <a:cs typeface="Calibri"/>
                </a:rPr>
                <a:t> </a:t>
              </a:r>
              <a:r>
                <a:rPr sz="1600" b="1" dirty="0">
                  <a:solidFill>
                    <a:srgbClr val="C00000"/>
                  </a:solidFill>
                  <a:latin typeface="Calibri"/>
                  <a:cs typeface="Calibri"/>
                </a:rPr>
                <a:t>Mini</a:t>
              </a:r>
              <a:r>
                <a:rPr sz="1600" b="1" spc="-31" dirty="0">
                  <a:solidFill>
                    <a:srgbClr val="C00000"/>
                  </a:solidFill>
                  <a:latin typeface="Calibri"/>
                  <a:cs typeface="Calibri"/>
                </a:rPr>
                <a:t> </a:t>
              </a:r>
              <a:r>
                <a:rPr sz="1600" b="1" dirty="0">
                  <a:solidFill>
                    <a:srgbClr val="C00000"/>
                  </a:solidFill>
                  <a:latin typeface="Calibri"/>
                  <a:cs typeface="Calibri"/>
                </a:rPr>
                <a:t>Batch</a:t>
              </a:r>
              <a:r>
                <a:rPr sz="1600" b="1" spc="-20" dirty="0">
                  <a:solidFill>
                    <a:srgbClr val="C00000"/>
                  </a:solidFill>
                  <a:latin typeface="Calibri"/>
                  <a:cs typeface="Calibri"/>
                </a:rPr>
                <a:t> </a:t>
              </a:r>
              <a:r>
                <a:rPr sz="1600" b="1" spc="-14" dirty="0">
                  <a:solidFill>
                    <a:srgbClr val="C00000"/>
                  </a:solidFill>
                  <a:latin typeface="Calibri"/>
                  <a:cs typeface="Calibri"/>
                </a:rPr>
                <a:t>GD.</a:t>
              </a:r>
              <a:endParaRPr sz="1600">
                <a:latin typeface="Calibri"/>
                <a:cs typeface="Calibri"/>
              </a:endParaRP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2FDF82B-07B3-AA0A-F610-8B53BCB101FE}"/>
                </a:ext>
              </a:extLst>
            </p:cNvPr>
            <p:cNvGrpSpPr/>
            <p:nvPr/>
          </p:nvGrpSpPr>
          <p:grpSpPr>
            <a:xfrm>
              <a:off x="2727756" y="152399"/>
              <a:ext cx="6736485" cy="3119478"/>
              <a:chOff x="2727865" y="111870"/>
              <a:chExt cx="6736485" cy="3119478"/>
            </a:xfrm>
          </p:grpSpPr>
          <p:sp>
            <p:nvSpPr>
              <p:cNvPr id="3" name="object 3"/>
              <p:cNvSpPr txBox="1"/>
              <p:nvPr/>
            </p:nvSpPr>
            <p:spPr>
              <a:xfrm>
                <a:off x="2727865" y="600932"/>
                <a:ext cx="3257550" cy="308006"/>
              </a:xfrm>
              <a:prstGeom prst="rect">
                <a:avLst/>
              </a:prstGeom>
              <a:solidFill>
                <a:srgbClr val="FFF1CC"/>
              </a:solidFill>
            </p:spPr>
            <p:txBody>
              <a:bodyPr vert="horz" wrap="square" lIns="0" tIns="22503" rIns="0" bIns="0" rtlCol="0">
                <a:spAutoFit/>
              </a:bodyPr>
              <a:lstStyle/>
              <a:p>
                <a:pPr marL="51435">
                  <a:spcBef>
                    <a:spcPts val="177"/>
                  </a:spcBef>
                </a:pPr>
                <a:r>
                  <a:rPr sz="1400" spc="-56" dirty="0">
                    <a:solidFill>
                      <a:srgbClr val="292929"/>
                    </a:solidFill>
                    <a:latin typeface="Tahoma"/>
                    <a:cs typeface="Tahoma"/>
                  </a:rPr>
                  <a:t>Batch</a:t>
                </a:r>
                <a:r>
                  <a:rPr sz="1400" spc="-25" dirty="0">
                    <a:solidFill>
                      <a:srgbClr val="292929"/>
                    </a:solidFill>
                    <a:latin typeface="Tahoma"/>
                    <a:cs typeface="Tahoma"/>
                  </a:rPr>
                  <a:t> </a:t>
                </a:r>
                <a:r>
                  <a:rPr sz="1400" spc="-62" dirty="0">
                    <a:solidFill>
                      <a:srgbClr val="292929"/>
                    </a:solidFill>
                    <a:latin typeface="Tahoma"/>
                    <a:cs typeface="Tahoma"/>
                  </a:rPr>
                  <a:t>Gradient</a:t>
                </a:r>
                <a:r>
                  <a:rPr sz="1400" spc="-25" dirty="0">
                    <a:solidFill>
                      <a:srgbClr val="292929"/>
                    </a:solidFill>
                    <a:latin typeface="Tahoma"/>
                    <a:cs typeface="Tahoma"/>
                  </a:rPr>
                  <a:t> </a:t>
                </a:r>
                <a:r>
                  <a:rPr sz="1400" spc="-48" dirty="0">
                    <a:solidFill>
                      <a:srgbClr val="292929"/>
                    </a:solidFill>
                    <a:latin typeface="Tahoma"/>
                    <a:cs typeface="Tahoma"/>
                  </a:rPr>
                  <a:t>Descent</a:t>
                </a:r>
                <a:r>
                  <a:rPr sz="1400" spc="-17" dirty="0">
                    <a:solidFill>
                      <a:srgbClr val="292929"/>
                    </a:solidFill>
                    <a:latin typeface="Tahoma"/>
                    <a:cs typeface="Tahoma"/>
                  </a:rPr>
                  <a:t> </a:t>
                </a:r>
                <a:r>
                  <a:rPr sz="1400" spc="-51" dirty="0">
                    <a:solidFill>
                      <a:srgbClr val="292929"/>
                    </a:solidFill>
                    <a:latin typeface="Tahoma"/>
                    <a:cs typeface="Tahoma"/>
                  </a:rPr>
                  <a:t>can</a:t>
                </a:r>
                <a:r>
                  <a:rPr sz="1400" spc="-28" dirty="0">
                    <a:solidFill>
                      <a:srgbClr val="292929"/>
                    </a:solidFill>
                    <a:latin typeface="Tahoma"/>
                    <a:cs typeface="Tahoma"/>
                  </a:rPr>
                  <a:t> </a:t>
                </a:r>
                <a:r>
                  <a:rPr sz="1400" spc="-62" dirty="0">
                    <a:solidFill>
                      <a:srgbClr val="292929"/>
                    </a:solidFill>
                    <a:latin typeface="Tahoma"/>
                    <a:cs typeface="Tahoma"/>
                  </a:rPr>
                  <a:t>be</a:t>
                </a:r>
                <a:r>
                  <a:rPr sz="1400" spc="-23" dirty="0">
                    <a:solidFill>
                      <a:srgbClr val="292929"/>
                    </a:solidFill>
                    <a:latin typeface="Tahoma"/>
                    <a:cs typeface="Tahoma"/>
                  </a:rPr>
                  <a:t> </a:t>
                </a:r>
                <a:r>
                  <a:rPr sz="1400" spc="-45" dirty="0">
                    <a:solidFill>
                      <a:srgbClr val="292929"/>
                    </a:solidFill>
                    <a:latin typeface="Tahoma"/>
                    <a:cs typeface="Tahoma"/>
                  </a:rPr>
                  <a:t>used</a:t>
                </a:r>
                <a:r>
                  <a:rPr sz="1400" spc="-20" dirty="0">
                    <a:solidFill>
                      <a:srgbClr val="292929"/>
                    </a:solidFill>
                    <a:latin typeface="Tahoma"/>
                    <a:cs typeface="Tahoma"/>
                  </a:rPr>
                  <a:t> </a:t>
                </a:r>
                <a:r>
                  <a:rPr sz="1400" spc="-37" dirty="0">
                    <a:solidFill>
                      <a:srgbClr val="292929"/>
                    </a:solidFill>
                    <a:latin typeface="Tahoma"/>
                    <a:cs typeface="Tahoma"/>
                  </a:rPr>
                  <a:t>for</a:t>
                </a:r>
                <a:r>
                  <a:rPr sz="1400" spc="-25" dirty="0">
                    <a:solidFill>
                      <a:srgbClr val="292929"/>
                    </a:solidFill>
                    <a:latin typeface="Tahoma"/>
                    <a:cs typeface="Tahoma"/>
                  </a:rPr>
                  <a:t> </a:t>
                </a:r>
                <a:r>
                  <a:rPr sz="1400" spc="-51" dirty="0">
                    <a:solidFill>
                      <a:srgbClr val="292929"/>
                    </a:solidFill>
                    <a:latin typeface="Tahoma"/>
                    <a:cs typeface="Tahoma"/>
                  </a:rPr>
                  <a:t>smoother</a:t>
                </a:r>
                <a:r>
                  <a:rPr sz="1400" spc="-6" dirty="0">
                    <a:solidFill>
                      <a:srgbClr val="292929"/>
                    </a:solidFill>
                    <a:latin typeface="Tahoma"/>
                    <a:cs typeface="Tahoma"/>
                  </a:rPr>
                  <a:t> curves.</a:t>
                </a:r>
                <a:endParaRPr sz="1400" dirty="0">
                  <a:latin typeface="Tahoma"/>
                  <a:cs typeface="Tahoma"/>
                </a:endParaRPr>
              </a:p>
              <a:p>
                <a:pPr marL="51435"/>
                <a:r>
                  <a:rPr sz="1400" spc="-45" dirty="0">
                    <a:solidFill>
                      <a:srgbClr val="292929"/>
                    </a:solidFill>
                    <a:latin typeface="Tahoma"/>
                    <a:cs typeface="Tahoma"/>
                  </a:rPr>
                  <a:t>SGD</a:t>
                </a:r>
                <a:r>
                  <a:rPr sz="1400" spc="-31" dirty="0">
                    <a:solidFill>
                      <a:srgbClr val="292929"/>
                    </a:solidFill>
                    <a:latin typeface="Tahoma"/>
                    <a:cs typeface="Tahoma"/>
                  </a:rPr>
                  <a:t> </a:t>
                </a:r>
                <a:r>
                  <a:rPr sz="1400" spc="-51" dirty="0">
                    <a:solidFill>
                      <a:srgbClr val="292929"/>
                    </a:solidFill>
                    <a:latin typeface="Tahoma"/>
                    <a:cs typeface="Tahoma"/>
                  </a:rPr>
                  <a:t>can</a:t>
                </a:r>
                <a:r>
                  <a:rPr sz="1400" spc="-39" dirty="0">
                    <a:solidFill>
                      <a:srgbClr val="292929"/>
                    </a:solidFill>
                    <a:latin typeface="Tahoma"/>
                    <a:cs typeface="Tahoma"/>
                  </a:rPr>
                  <a:t> </a:t>
                </a:r>
                <a:r>
                  <a:rPr sz="1400" spc="-62" dirty="0">
                    <a:solidFill>
                      <a:srgbClr val="292929"/>
                    </a:solidFill>
                    <a:latin typeface="Tahoma"/>
                    <a:cs typeface="Tahoma"/>
                  </a:rPr>
                  <a:t>be</a:t>
                </a:r>
                <a:r>
                  <a:rPr sz="1400" spc="-28" dirty="0">
                    <a:solidFill>
                      <a:srgbClr val="292929"/>
                    </a:solidFill>
                    <a:latin typeface="Tahoma"/>
                    <a:cs typeface="Tahoma"/>
                  </a:rPr>
                  <a:t> </a:t>
                </a:r>
                <a:r>
                  <a:rPr sz="1400" spc="-45" dirty="0">
                    <a:solidFill>
                      <a:srgbClr val="292929"/>
                    </a:solidFill>
                    <a:latin typeface="Tahoma"/>
                    <a:cs typeface="Tahoma"/>
                  </a:rPr>
                  <a:t>used</a:t>
                </a:r>
                <a:r>
                  <a:rPr sz="1400" spc="-28" dirty="0">
                    <a:solidFill>
                      <a:srgbClr val="292929"/>
                    </a:solidFill>
                    <a:latin typeface="Tahoma"/>
                    <a:cs typeface="Tahoma"/>
                  </a:rPr>
                  <a:t> </a:t>
                </a:r>
                <a:r>
                  <a:rPr sz="1400" spc="-70" dirty="0">
                    <a:solidFill>
                      <a:srgbClr val="292929"/>
                    </a:solidFill>
                    <a:latin typeface="Tahoma"/>
                    <a:cs typeface="Tahoma"/>
                  </a:rPr>
                  <a:t>when</a:t>
                </a:r>
                <a:r>
                  <a:rPr sz="1400" spc="-31" dirty="0">
                    <a:solidFill>
                      <a:srgbClr val="292929"/>
                    </a:solidFill>
                    <a:latin typeface="Tahoma"/>
                    <a:cs typeface="Tahoma"/>
                  </a:rPr>
                  <a:t> </a:t>
                </a:r>
                <a:r>
                  <a:rPr sz="1400" spc="-62" dirty="0">
                    <a:solidFill>
                      <a:srgbClr val="292929"/>
                    </a:solidFill>
                    <a:latin typeface="Tahoma"/>
                    <a:cs typeface="Tahoma"/>
                  </a:rPr>
                  <a:t>the</a:t>
                </a:r>
                <a:r>
                  <a:rPr sz="1400" spc="-25" dirty="0">
                    <a:solidFill>
                      <a:srgbClr val="292929"/>
                    </a:solidFill>
                    <a:latin typeface="Tahoma"/>
                    <a:cs typeface="Tahoma"/>
                  </a:rPr>
                  <a:t> </a:t>
                </a:r>
                <a:r>
                  <a:rPr sz="1400" spc="-68" dirty="0">
                    <a:solidFill>
                      <a:srgbClr val="292929"/>
                    </a:solidFill>
                    <a:latin typeface="Tahoma"/>
                    <a:cs typeface="Tahoma"/>
                  </a:rPr>
                  <a:t>dataset</a:t>
                </a:r>
                <a:r>
                  <a:rPr sz="1400" spc="-25" dirty="0">
                    <a:solidFill>
                      <a:srgbClr val="292929"/>
                    </a:solidFill>
                    <a:latin typeface="Tahoma"/>
                    <a:cs typeface="Tahoma"/>
                  </a:rPr>
                  <a:t> </a:t>
                </a:r>
                <a:r>
                  <a:rPr sz="1400" dirty="0">
                    <a:solidFill>
                      <a:srgbClr val="292929"/>
                    </a:solidFill>
                    <a:latin typeface="Tahoma"/>
                    <a:cs typeface="Tahoma"/>
                  </a:rPr>
                  <a:t>is</a:t>
                </a:r>
                <a:r>
                  <a:rPr sz="1400" spc="-34" dirty="0">
                    <a:solidFill>
                      <a:srgbClr val="292929"/>
                    </a:solidFill>
                    <a:latin typeface="Tahoma"/>
                    <a:cs typeface="Tahoma"/>
                  </a:rPr>
                  <a:t> </a:t>
                </a:r>
                <a:r>
                  <a:rPr sz="1400" spc="-6" dirty="0">
                    <a:solidFill>
                      <a:srgbClr val="292929"/>
                    </a:solidFill>
                    <a:latin typeface="Tahoma"/>
                    <a:cs typeface="Tahoma"/>
                  </a:rPr>
                  <a:t>large.</a:t>
                </a:r>
                <a:endParaRPr sz="1400" dirty="0">
                  <a:latin typeface="Tahoma"/>
                  <a:cs typeface="Tahoma"/>
                </a:endParaRPr>
              </a:p>
            </p:txBody>
          </p:sp>
          <p:sp>
            <p:nvSpPr>
              <p:cNvPr id="4" name="object 4"/>
              <p:cNvSpPr txBox="1"/>
              <p:nvPr/>
            </p:nvSpPr>
            <p:spPr>
              <a:xfrm>
                <a:off x="6029992" y="600932"/>
                <a:ext cx="3434358" cy="308006"/>
              </a:xfrm>
              <a:prstGeom prst="rect">
                <a:avLst/>
              </a:prstGeom>
              <a:solidFill>
                <a:srgbClr val="DEEBF7"/>
              </a:solidFill>
            </p:spPr>
            <p:txBody>
              <a:bodyPr vert="horz" wrap="square" lIns="0" tIns="22503" rIns="0" bIns="0" rtlCol="0">
                <a:spAutoFit/>
              </a:bodyPr>
              <a:lstStyle/>
              <a:p>
                <a:pPr marL="51078">
                  <a:spcBef>
                    <a:spcPts val="177"/>
                  </a:spcBef>
                </a:pPr>
                <a:r>
                  <a:rPr sz="1400" spc="-56" dirty="0">
                    <a:solidFill>
                      <a:srgbClr val="292929"/>
                    </a:solidFill>
                    <a:latin typeface="Tahoma"/>
                    <a:cs typeface="Tahoma"/>
                  </a:rPr>
                  <a:t>Batch</a:t>
                </a:r>
                <a:r>
                  <a:rPr sz="1400" spc="-14" dirty="0">
                    <a:solidFill>
                      <a:srgbClr val="292929"/>
                    </a:solidFill>
                    <a:latin typeface="Tahoma"/>
                    <a:cs typeface="Tahoma"/>
                  </a:rPr>
                  <a:t> </a:t>
                </a:r>
                <a:r>
                  <a:rPr sz="1400" spc="-62" dirty="0">
                    <a:solidFill>
                      <a:srgbClr val="292929"/>
                    </a:solidFill>
                    <a:latin typeface="Tahoma"/>
                    <a:cs typeface="Tahoma"/>
                  </a:rPr>
                  <a:t>Gradient</a:t>
                </a:r>
                <a:r>
                  <a:rPr sz="1400" spc="-17" dirty="0">
                    <a:solidFill>
                      <a:srgbClr val="292929"/>
                    </a:solidFill>
                    <a:latin typeface="Tahoma"/>
                    <a:cs typeface="Tahoma"/>
                  </a:rPr>
                  <a:t> </a:t>
                </a:r>
                <a:r>
                  <a:rPr sz="1400" spc="-48" dirty="0">
                    <a:solidFill>
                      <a:srgbClr val="292929"/>
                    </a:solidFill>
                    <a:latin typeface="Tahoma"/>
                    <a:cs typeface="Tahoma"/>
                  </a:rPr>
                  <a:t>Descent</a:t>
                </a:r>
                <a:r>
                  <a:rPr sz="1400" spc="-8" dirty="0">
                    <a:solidFill>
                      <a:srgbClr val="292929"/>
                    </a:solidFill>
                    <a:latin typeface="Tahoma"/>
                    <a:cs typeface="Tahoma"/>
                  </a:rPr>
                  <a:t> </a:t>
                </a:r>
                <a:r>
                  <a:rPr sz="1400" spc="-45" dirty="0">
                    <a:solidFill>
                      <a:srgbClr val="292929"/>
                    </a:solidFill>
                    <a:latin typeface="Tahoma"/>
                    <a:cs typeface="Tahoma"/>
                  </a:rPr>
                  <a:t>converges</a:t>
                </a:r>
                <a:r>
                  <a:rPr sz="1400" spc="-17" dirty="0">
                    <a:solidFill>
                      <a:srgbClr val="292929"/>
                    </a:solidFill>
                    <a:latin typeface="Tahoma"/>
                    <a:cs typeface="Tahoma"/>
                  </a:rPr>
                  <a:t> </a:t>
                </a:r>
                <a:r>
                  <a:rPr sz="1400" spc="-48" dirty="0">
                    <a:solidFill>
                      <a:srgbClr val="292929"/>
                    </a:solidFill>
                    <a:latin typeface="Tahoma"/>
                    <a:cs typeface="Tahoma"/>
                  </a:rPr>
                  <a:t>directly</a:t>
                </a:r>
                <a:r>
                  <a:rPr sz="1400" spc="-17" dirty="0">
                    <a:solidFill>
                      <a:srgbClr val="292929"/>
                    </a:solidFill>
                    <a:latin typeface="Tahoma"/>
                    <a:cs typeface="Tahoma"/>
                  </a:rPr>
                  <a:t> </a:t>
                </a:r>
                <a:r>
                  <a:rPr sz="1400" spc="-59" dirty="0">
                    <a:solidFill>
                      <a:srgbClr val="292929"/>
                    </a:solidFill>
                    <a:latin typeface="Tahoma"/>
                    <a:cs typeface="Tahoma"/>
                  </a:rPr>
                  <a:t>to</a:t>
                </a:r>
                <a:r>
                  <a:rPr sz="1400" spc="-11" dirty="0">
                    <a:solidFill>
                      <a:srgbClr val="292929"/>
                    </a:solidFill>
                    <a:latin typeface="Tahoma"/>
                    <a:cs typeface="Tahoma"/>
                  </a:rPr>
                  <a:t> </a:t>
                </a:r>
                <a:r>
                  <a:rPr sz="1400" spc="-62" dirty="0">
                    <a:solidFill>
                      <a:srgbClr val="292929"/>
                    </a:solidFill>
                    <a:latin typeface="Tahoma"/>
                    <a:cs typeface="Tahoma"/>
                  </a:rPr>
                  <a:t>minima.</a:t>
                </a:r>
                <a:r>
                  <a:rPr sz="1400" spc="-3" dirty="0">
                    <a:solidFill>
                      <a:srgbClr val="292929"/>
                    </a:solidFill>
                    <a:latin typeface="Tahoma"/>
                    <a:cs typeface="Tahoma"/>
                  </a:rPr>
                  <a:t> </a:t>
                </a:r>
                <a:r>
                  <a:rPr sz="1400" spc="-14" dirty="0">
                    <a:solidFill>
                      <a:srgbClr val="292929"/>
                    </a:solidFill>
                    <a:latin typeface="Tahoma"/>
                    <a:cs typeface="Tahoma"/>
                  </a:rPr>
                  <a:t>SGD</a:t>
                </a:r>
                <a:r>
                  <a:rPr lang="en-US" sz="1400" spc="-14" dirty="0">
                    <a:solidFill>
                      <a:srgbClr val="292929"/>
                    </a:solidFill>
                    <a:latin typeface="Tahoma"/>
                    <a:cs typeface="Tahoma"/>
                  </a:rPr>
                  <a:t> </a:t>
                </a:r>
                <a:r>
                  <a:rPr sz="1400" spc="-45" dirty="0">
                    <a:solidFill>
                      <a:srgbClr val="292929"/>
                    </a:solidFill>
                    <a:latin typeface="Tahoma"/>
                    <a:cs typeface="Tahoma"/>
                  </a:rPr>
                  <a:t>converges</a:t>
                </a:r>
                <a:r>
                  <a:rPr sz="1400" spc="-34" dirty="0">
                    <a:solidFill>
                      <a:srgbClr val="292929"/>
                    </a:solidFill>
                    <a:latin typeface="Tahoma"/>
                    <a:cs typeface="Tahoma"/>
                  </a:rPr>
                  <a:t> </a:t>
                </a:r>
                <a:r>
                  <a:rPr sz="1400" spc="-51" dirty="0">
                    <a:solidFill>
                      <a:srgbClr val="292929"/>
                    </a:solidFill>
                    <a:latin typeface="Tahoma"/>
                    <a:cs typeface="Tahoma"/>
                  </a:rPr>
                  <a:t>faster</a:t>
                </a:r>
                <a:r>
                  <a:rPr sz="1400" spc="-20" dirty="0">
                    <a:solidFill>
                      <a:srgbClr val="292929"/>
                    </a:solidFill>
                    <a:latin typeface="Tahoma"/>
                    <a:cs typeface="Tahoma"/>
                  </a:rPr>
                  <a:t> </a:t>
                </a:r>
                <a:r>
                  <a:rPr sz="1400" spc="-37" dirty="0">
                    <a:solidFill>
                      <a:srgbClr val="292929"/>
                    </a:solidFill>
                    <a:latin typeface="Tahoma"/>
                    <a:cs typeface="Tahoma"/>
                  </a:rPr>
                  <a:t>for</a:t>
                </a:r>
                <a:r>
                  <a:rPr sz="1400" spc="-20" dirty="0">
                    <a:solidFill>
                      <a:srgbClr val="292929"/>
                    </a:solidFill>
                    <a:latin typeface="Tahoma"/>
                    <a:cs typeface="Tahoma"/>
                  </a:rPr>
                  <a:t> </a:t>
                </a:r>
                <a:r>
                  <a:rPr sz="1400" spc="-53" dirty="0">
                    <a:solidFill>
                      <a:srgbClr val="292929"/>
                    </a:solidFill>
                    <a:latin typeface="Tahoma"/>
                    <a:cs typeface="Tahoma"/>
                  </a:rPr>
                  <a:t>larger</a:t>
                </a:r>
                <a:r>
                  <a:rPr sz="1400" spc="-34" dirty="0">
                    <a:solidFill>
                      <a:srgbClr val="292929"/>
                    </a:solidFill>
                    <a:latin typeface="Tahoma"/>
                    <a:cs typeface="Tahoma"/>
                  </a:rPr>
                  <a:t> </a:t>
                </a:r>
                <a:r>
                  <a:rPr sz="1400" spc="-6" dirty="0">
                    <a:solidFill>
                      <a:srgbClr val="292929"/>
                    </a:solidFill>
                    <a:latin typeface="Tahoma"/>
                    <a:cs typeface="Tahoma"/>
                  </a:rPr>
                  <a:t>datasets.</a:t>
                </a:r>
                <a:endParaRPr sz="1400" dirty="0">
                  <a:latin typeface="Tahoma"/>
                  <a:cs typeface="Tahoma"/>
                </a:endParaRPr>
              </a:p>
            </p:txBody>
          </p:sp>
          <p:sp>
            <p:nvSpPr>
              <p:cNvPr id="6" name="object 6"/>
              <p:cNvSpPr txBox="1"/>
              <p:nvPr/>
            </p:nvSpPr>
            <p:spPr>
              <a:xfrm>
                <a:off x="2772441" y="1691354"/>
                <a:ext cx="3660712" cy="1185494"/>
              </a:xfrm>
              <a:prstGeom prst="rect">
                <a:avLst/>
              </a:prstGeom>
              <a:solidFill>
                <a:srgbClr val="E7E6E6"/>
              </a:solidFill>
            </p:spPr>
            <p:txBody>
              <a:bodyPr vert="horz" wrap="square" lIns="0" tIns="22146" rIns="0" bIns="0" rtlCol="0">
                <a:spAutoFit/>
              </a:bodyPr>
              <a:lstStyle/>
              <a:p>
                <a:pPr marL="51078">
                  <a:spcBef>
                    <a:spcPts val="174"/>
                  </a:spcBef>
                </a:pPr>
                <a:r>
                  <a:rPr sz="1600" b="1" spc="-56" dirty="0">
                    <a:solidFill>
                      <a:srgbClr val="C00000"/>
                    </a:solidFill>
                    <a:latin typeface="Arial"/>
                    <a:cs typeface="Arial"/>
                  </a:rPr>
                  <a:t>Mini</a:t>
                </a:r>
                <a:r>
                  <a:rPr sz="1600" b="1" spc="-28" dirty="0">
                    <a:solidFill>
                      <a:srgbClr val="C00000"/>
                    </a:solidFill>
                    <a:latin typeface="Arial"/>
                    <a:cs typeface="Arial"/>
                  </a:rPr>
                  <a:t> </a:t>
                </a:r>
                <a:r>
                  <a:rPr sz="1600" b="1" spc="-96" dirty="0">
                    <a:solidFill>
                      <a:srgbClr val="C00000"/>
                    </a:solidFill>
                    <a:latin typeface="Arial"/>
                    <a:cs typeface="Arial"/>
                  </a:rPr>
                  <a:t>Batch</a:t>
                </a:r>
                <a:r>
                  <a:rPr sz="1600" b="1" spc="-20" dirty="0">
                    <a:solidFill>
                      <a:srgbClr val="C00000"/>
                    </a:solidFill>
                    <a:latin typeface="Arial"/>
                    <a:cs typeface="Arial"/>
                  </a:rPr>
                  <a:t> </a:t>
                </a:r>
                <a:r>
                  <a:rPr sz="1600" b="1" spc="-70" dirty="0">
                    <a:solidFill>
                      <a:srgbClr val="C00000"/>
                    </a:solidFill>
                    <a:latin typeface="Arial"/>
                    <a:cs typeface="Arial"/>
                  </a:rPr>
                  <a:t>gradient</a:t>
                </a:r>
                <a:r>
                  <a:rPr sz="1600" b="1" spc="-31" dirty="0">
                    <a:solidFill>
                      <a:srgbClr val="C00000"/>
                    </a:solidFill>
                    <a:latin typeface="Arial"/>
                    <a:cs typeface="Arial"/>
                  </a:rPr>
                  <a:t> </a:t>
                </a:r>
                <a:r>
                  <a:rPr sz="1600" b="1" spc="-6" dirty="0">
                    <a:solidFill>
                      <a:srgbClr val="C00000"/>
                    </a:solidFill>
                    <a:latin typeface="Arial"/>
                    <a:cs typeface="Arial"/>
                  </a:rPr>
                  <a:t>Descent</a:t>
                </a:r>
                <a:endParaRPr sz="1600" dirty="0">
                  <a:latin typeface="Arial"/>
                  <a:cs typeface="Arial"/>
                </a:endParaRPr>
              </a:p>
              <a:p>
                <a:pPr marL="51078" marR="90368"/>
                <a:r>
                  <a:rPr sz="1600" spc="-104" dirty="0">
                    <a:solidFill>
                      <a:srgbClr val="292929"/>
                    </a:solidFill>
                    <a:latin typeface="Tahoma"/>
                    <a:cs typeface="Tahoma"/>
                  </a:rPr>
                  <a:t>We</a:t>
                </a:r>
                <a:r>
                  <a:rPr sz="1600" spc="-28" dirty="0">
                    <a:solidFill>
                      <a:srgbClr val="292929"/>
                    </a:solidFill>
                    <a:latin typeface="Tahoma"/>
                    <a:cs typeface="Tahoma"/>
                  </a:rPr>
                  <a:t> </a:t>
                </a:r>
                <a:r>
                  <a:rPr sz="1600" spc="-37" dirty="0">
                    <a:solidFill>
                      <a:srgbClr val="292929"/>
                    </a:solidFill>
                    <a:latin typeface="Tahoma"/>
                    <a:cs typeface="Tahoma"/>
                  </a:rPr>
                  <a:t>use</a:t>
                </a:r>
                <a:r>
                  <a:rPr sz="1600" spc="-23" dirty="0">
                    <a:solidFill>
                      <a:srgbClr val="292929"/>
                    </a:solidFill>
                    <a:latin typeface="Tahoma"/>
                    <a:cs typeface="Tahoma"/>
                  </a:rPr>
                  <a:t> </a:t>
                </a:r>
                <a:r>
                  <a:rPr sz="1600" spc="-90" dirty="0">
                    <a:solidFill>
                      <a:srgbClr val="292929"/>
                    </a:solidFill>
                    <a:latin typeface="Tahoma"/>
                    <a:cs typeface="Tahoma"/>
                  </a:rPr>
                  <a:t>a</a:t>
                </a:r>
                <a:r>
                  <a:rPr sz="1600" spc="-31" dirty="0">
                    <a:solidFill>
                      <a:srgbClr val="292929"/>
                    </a:solidFill>
                    <a:latin typeface="Tahoma"/>
                    <a:cs typeface="Tahoma"/>
                  </a:rPr>
                  <a:t> </a:t>
                </a:r>
                <a:r>
                  <a:rPr sz="1600" spc="-59" dirty="0">
                    <a:solidFill>
                      <a:srgbClr val="292929"/>
                    </a:solidFill>
                    <a:latin typeface="Tahoma"/>
                    <a:cs typeface="Tahoma"/>
                  </a:rPr>
                  <a:t>batch</a:t>
                </a:r>
                <a:r>
                  <a:rPr sz="1600" spc="-25" dirty="0">
                    <a:solidFill>
                      <a:srgbClr val="292929"/>
                    </a:solidFill>
                    <a:latin typeface="Tahoma"/>
                    <a:cs typeface="Tahoma"/>
                  </a:rPr>
                  <a:t> </a:t>
                </a:r>
                <a:r>
                  <a:rPr sz="1600" spc="-42" dirty="0">
                    <a:solidFill>
                      <a:srgbClr val="292929"/>
                    </a:solidFill>
                    <a:latin typeface="Tahoma"/>
                    <a:cs typeface="Tahoma"/>
                  </a:rPr>
                  <a:t>of</a:t>
                </a:r>
                <a:r>
                  <a:rPr sz="1600" spc="-17" dirty="0">
                    <a:solidFill>
                      <a:srgbClr val="292929"/>
                    </a:solidFill>
                    <a:latin typeface="Tahoma"/>
                    <a:cs typeface="Tahoma"/>
                  </a:rPr>
                  <a:t> </a:t>
                </a:r>
                <a:r>
                  <a:rPr sz="1600" spc="-90" dirty="0">
                    <a:solidFill>
                      <a:srgbClr val="292929"/>
                    </a:solidFill>
                    <a:latin typeface="Tahoma"/>
                    <a:cs typeface="Tahoma"/>
                  </a:rPr>
                  <a:t>a</a:t>
                </a:r>
                <a:r>
                  <a:rPr sz="1600" spc="-31" dirty="0">
                    <a:solidFill>
                      <a:srgbClr val="292929"/>
                    </a:solidFill>
                    <a:latin typeface="Tahoma"/>
                    <a:cs typeface="Tahoma"/>
                  </a:rPr>
                  <a:t> </a:t>
                </a:r>
                <a:r>
                  <a:rPr sz="1600" spc="-56" dirty="0">
                    <a:solidFill>
                      <a:srgbClr val="292929"/>
                    </a:solidFill>
                    <a:latin typeface="Tahoma"/>
                    <a:cs typeface="Tahoma"/>
                  </a:rPr>
                  <a:t>fixed</a:t>
                </a:r>
                <a:r>
                  <a:rPr sz="1600" spc="-23" dirty="0">
                    <a:solidFill>
                      <a:srgbClr val="292929"/>
                    </a:solidFill>
                    <a:latin typeface="Tahoma"/>
                    <a:cs typeface="Tahoma"/>
                  </a:rPr>
                  <a:t> </a:t>
                </a:r>
                <a:r>
                  <a:rPr sz="1600" spc="-59" dirty="0">
                    <a:solidFill>
                      <a:srgbClr val="292929"/>
                    </a:solidFill>
                    <a:latin typeface="Tahoma"/>
                    <a:cs typeface="Tahoma"/>
                  </a:rPr>
                  <a:t>number</a:t>
                </a:r>
                <a:r>
                  <a:rPr sz="1600" spc="-23" dirty="0">
                    <a:solidFill>
                      <a:srgbClr val="292929"/>
                    </a:solidFill>
                    <a:latin typeface="Tahoma"/>
                    <a:cs typeface="Tahoma"/>
                  </a:rPr>
                  <a:t> </a:t>
                </a:r>
                <a:r>
                  <a:rPr sz="1600" spc="-42" dirty="0">
                    <a:solidFill>
                      <a:srgbClr val="292929"/>
                    </a:solidFill>
                    <a:latin typeface="Tahoma"/>
                    <a:cs typeface="Tahoma"/>
                  </a:rPr>
                  <a:t>of</a:t>
                </a:r>
                <a:r>
                  <a:rPr sz="1600" spc="-17" dirty="0">
                    <a:solidFill>
                      <a:srgbClr val="292929"/>
                    </a:solidFill>
                    <a:latin typeface="Tahoma"/>
                    <a:cs typeface="Tahoma"/>
                  </a:rPr>
                  <a:t> </a:t>
                </a:r>
                <a:r>
                  <a:rPr sz="1600" spc="-56" dirty="0">
                    <a:solidFill>
                      <a:srgbClr val="292929"/>
                    </a:solidFill>
                    <a:latin typeface="Tahoma"/>
                    <a:cs typeface="Tahoma"/>
                  </a:rPr>
                  <a:t>training</a:t>
                </a:r>
                <a:r>
                  <a:rPr sz="1600" spc="-20" dirty="0">
                    <a:solidFill>
                      <a:srgbClr val="292929"/>
                    </a:solidFill>
                    <a:latin typeface="Tahoma"/>
                    <a:cs typeface="Tahoma"/>
                  </a:rPr>
                  <a:t> </a:t>
                </a:r>
                <a:r>
                  <a:rPr sz="1600" spc="-56" dirty="0">
                    <a:solidFill>
                      <a:srgbClr val="292929"/>
                    </a:solidFill>
                    <a:latin typeface="Tahoma"/>
                    <a:cs typeface="Tahoma"/>
                  </a:rPr>
                  <a:t>examples</a:t>
                </a:r>
                <a:r>
                  <a:rPr sz="1600" spc="-25" dirty="0">
                    <a:solidFill>
                      <a:srgbClr val="292929"/>
                    </a:solidFill>
                    <a:latin typeface="Tahoma"/>
                    <a:cs typeface="Tahoma"/>
                  </a:rPr>
                  <a:t> </a:t>
                </a:r>
                <a:r>
                  <a:rPr sz="1600" spc="-51" dirty="0">
                    <a:solidFill>
                      <a:srgbClr val="292929"/>
                    </a:solidFill>
                    <a:latin typeface="Tahoma"/>
                    <a:cs typeface="Tahoma"/>
                  </a:rPr>
                  <a:t>which</a:t>
                </a:r>
                <a:r>
                  <a:rPr sz="1600" spc="-23" dirty="0">
                    <a:solidFill>
                      <a:srgbClr val="292929"/>
                    </a:solidFill>
                    <a:latin typeface="Tahoma"/>
                    <a:cs typeface="Tahoma"/>
                  </a:rPr>
                  <a:t> </a:t>
                </a:r>
                <a:r>
                  <a:rPr sz="1600" spc="-14" dirty="0">
                    <a:solidFill>
                      <a:srgbClr val="292929"/>
                    </a:solidFill>
                    <a:latin typeface="Tahoma"/>
                    <a:cs typeface="Tahoma"/>
                  </a:rPr>
                  <a:t>is </a:t>
                </a:r>
                <a:r>
                  <a:rPr sz="1600" spc="-17" dirty="0">
                    <a:solidFill>
                      <a:srgbClr val="292929"/>
                    </a:solidFill>
                    <a:latin typeface="Tahoma"/>
                    <a:cs typeface="Tahoma"/>
                  </a:rPr>
                  <a:t>less</a:t>
                </a:r>
                <a:r>
                  <a:rPr sz="1600" spc="-28" dirty="0">
                    <a:solidFill>
                      <a:srgbClr val="292929"/>
                    </a:solidFill>
                    <a:latin typeface="Tahoma"/>
                    <a:cs typeface="Tahoma"/>
                  </a:rPr>
                  <a:t> </a:t>
                </a:r>
                <a:r>
                  <a:rPr sz="1600" spc="-70" dirty="0">
                    <a:solidFill>
                      <a:srgbClr val="292929"/>
                    </a:solidFill>
                    <a:latin typeface="Tahoma"/>
                    <a:cs typeface="Tahoma"/>
                  </a:rPr>
                  <a:t>than</a:t>
                </a:r>
                <a:r>
                  <a:rPr sz="1600" spc="-28" dirty="0">
                    <a:solidFill>
                      <a:srgbClr val="292929"/>
                    </a:solidFill>
                    <a:latin typeface="Tahoma"/>
                    <a:cs typeface="Tahoma"/>
                  </a:rPr>
                  <a:t> </a:t>
                </a:r>
                <a:r>
                  <a:rPr sz="1600" spc="-62" dirty="0">
                    <a:solidFill>
                      <a:srgbClr val="292929"/>
                    </a:solidFill>
                    <a:latin typeface="Tahoma"/>
                    <a:cs typeface="Tahoma"/>
                  </a:rPr>
                  <a:t>the</a:t>
                </a:r>
                <a:r>
                  <a:rPr sz="1600" spc="-25" dirty="0">
                    <a:solidFill>
                      <a:srgbClr val="292929"/>
                    </a:solidFill>
                    <a:latin typeface="Tahoma"/>
                    <a:cs typeface="Tahoma"/>
                  </a:rPr>
                  <a:t> </a:t>
                </a:r>
                <a:r>
                  <a:rPr sz="1600" spc="-56" dirty="0">
                    <a:solidFill>
                      <a:srgbClr val="292929"/>
                    </a:solidFill>
                    <a:latin typeface="Tahoma"/>
                    <a:cs typeface="Tahoma"/>
                  </a:rPr>
                  <a:t>actual</a:t>
                </a:r>
                <a:r>
                  <a:rPr sz="1600" spc="-28" dirty="0">
                    <a:solidFill>
                      <a:srgbClr val="292929"/>
                    </a:solidFill>
                    <a:latin typeface="Tahoma"/>
                    <a:cs typeface="Tahoma"/>
                  </a:rPr>
                  <a:t> </a:t>
                </a:r>
                <a:r>
                  <a:rPr sz="1600" spc="-64" dirty="0">
                    <a:solidFill>
                      <a:srgbClr val="292929"/>
                    </a:solidFill>
                    <a:latin typeface="Tahoma"/>
                    <a:cs typeface="Tahoma"/>
                  </a:rPr>
                  <a:t>dataset</a:t>
                </a:r>
                <a:r>
                  <a:rPr sz="1600" spc="-25" dirty="0">
                    <a:solidFill>
                      <a:srgbClr val="292929"/>
                    </a:solidFill>
                    <a:latin typeface="Tahoma"/>
                    <a:cs typeface="Tahoma"/>
                  </a:rPr>
                  <a:t> </a:t>
                </a:r>
                <a:r>
                  <a:rPr sz="1600" spc="-70" dirty="0">
                    <a:solidFill>
                      <a:srgbClr val="292929"/>
                    </a:solidFill>
                    <a:latin typeface="Tahoma"/>
                    <a:cs typeface="Tahoma"/>
                  </a:rPr>
                  <a:t>and</a:t>
                </a:r>
                <a:r>
                  <a:rPr sz="1600" spc="-34" dirty="0">
                    <a:solidFill>
                      <a:srgbClr val="292929"/>
                    </a:solidFill>
                    <a:latin typeface="Tahoma"/>
                    <a:cs typeface="Tahoma"/>
                  </a:rPr>
                  <a:t> call</a:t>
                </a:r>
                <a:r>
                  <a:rPr sz="1600" spc="-31" dirty="0">
                    <a:solidFill>
                      <a:srgbClr val="292929"/>
                    </a:solidFill>
                    <a:latin typeface="Tahoma"/>
                    <a:cs typeface="Tahoma"/>
                  </a:rPr>
                  <a:t> </a:t>
                </a:r>
                <a:r>
                  <a:rPr sz="1600" spc="-45" dirty="0">
                    <a:solidFill>
                      <a:srgbClr val="292929"/>
                    </a:solidFill>
                    <a:latin typeface="Tahoma"/>
                    <a:cs typeface="Tahoma"/>
                  </a:rPr>
                  <a:t>it</a:t>
                </a:r>
                <a:r>
                  <a:rPr sz="1600" spc="-31" dirty="0">
                    <a:solidFill>
                      <a:srgbClr val="292929"/>
                    </a:solidFill>
                    <a:latin typeface="Tahoma"/>
                    <a:cs typeface="Tahoma"/>
                  </a:rPr>
                  <a:t> </a:t>
                </a:r>
                <a:r>
                  <a:rPr sz="1600" spc="-90" dirty="0">
                    <a:solidFill>
                      <a:srgbClr val="292929"/>
                    </a:solidFill>
                    <a:latin typeface="Tahoma"/>
                    <a:cs typeface="Tahoma"/>
                  </a:rPr>
                  <a:t>a</a:t>
                </a:r>
                <a:r>
                  <a:rPr sz="1600" spc="-28" dirty="0">
                    <a:solidFill>
                      <a:srgbClr val="292929"/>
                    </a:solidFill>
                    <a:latin typeface="Tahoma"/>
                    <a:cs typeface="Tahoma"/>
                  </a:rPr>
                  <a:t> </a:t>
                </a:r>
                <a:r>
                  <a:rPr sz="1600" spc="-45" dirty="0">
                    <a:solidFill>
                      <a:srgbClr val="292929"/>
                    </a:solidFill>
                    <a:latin typeface="Tahoma"/>
                    <a:cs typeface="Tahoma"/>
                  </a:rPr>
                  <a:t>mini-</a:t>
                </a:r>
                <a:r>
                  <a:rPr sz="1600" spc="-56" dirty="0">
                    <a:solidFill>
                      <a:srgbClr val="292929"/>
                    </a:solidFill>
                    <a:latin typeface="Tahoma"/>
                    <a:cs typeface="Tahoma"/>
                  </a:rPr>
                  <a:t>batch.</a:t>
                </a:r>
                <a:r>
                  <a:rPr sz="1600" spc="-25" dirty="0">
                    <a:solidFill>
                      <a:srgbClr val="292929"/>
                    </a:solidFill>
                    <a:latin typeface="Tahoma"/>
                    <a:cs typeface="Tahoma"/>
                  </a:rPr>
                  <a:t> </a:t>
                </a:r>
                <a:r>
                  <a:rPr sz="1600" spc="-51" dirty="0">
                    <a:solidFill>
                      <a:srgbClr val="292929"/>
                    </a:solidFill>
                    <a:latin typeface="Tahoma"/>
                    <a:cs typeface="Tahoma"/>
                  </a:rPr>
                  <a:t>Doing</a:t>
                </a:r>
                <a:r>
                  <a:rPr sz="1600" spc="-20" dirty="0">
                    <a:solidFill>
                      <a:srgbClr val="292929"/>
                    </a:solidFill>
                    <a:latin typeface="Tahoma"/>
                    <a:cs typeface="Tahoma"/>
                  </a:rPr>
                  <a:t> </a:t>
                </a:r>
                <a:r>
                  <a:rPr sz="1600" spc="-11" dirty="0">
                    <a:solidFill>
                      <a:srgbClr val="292929"/>
                    </a:solidFill>
                    <a:latin typeface="Tahoma"/>
                    <a:cs typeface="Tahoma"/>
                  </a:rPr>
                  <a:t>this </a:t>
                </a:r>
                <a:r>
                  <a:rPr sz="1600" spc="-42" dirty="0">
                    <a:solidFill>
                      <a:srgbClr val="292929"/>
                    </a:solidFill>
                    <a:latin typeface="Tahoma"/>
                    <a:cs typeface="Tahoma"/>
                  </a:rPr>
                  <a:t>helps</a:t>
                </a:r>
                <a:r>
                  <a:rPr sz="1600" spc="-34" dirty="0">
                    <a:solidFill>
                      <a:srgbClr val="292929"/>
                    </a:solidFill>
                    <a:latin typeface="Tahoma"/>
                    <a:cs typeface="Tahoma"/>
                  </a:rPr>
                  <a:t> </a:t>
                </a:r>
                <a:r>
                  <a:rPr sz="1600" spc="-6" dirty="0">
                    <a:solidFill>
                      <a:srgbClr val="292929"/>
                    </a:solidFill>
                    <a:latin typeface="Tahoma"/>
                    <a:cs typeface="Tahoma"/>
                  </a:rPr>
                  <a:t>us</a:t>
                </a:r>
                <a:r>
                  <a:rPr sz="1600" spc="-20" dirty="0">
                    <a:solidFill>
                      <a:srgbClr val="292929"/>
                    </a:solidFill>
                    <a:latin typeface="Tahoma"/>
                    <a:cs typeface="Tahoma"/>
                  </a:rPr>
                  <a:t> </a:t>
                </a:r>
                <a:r>
                  <a:rPr sz="1600" spc="-56" dirty="0">
                    <a:solidFill>
                      <a:srgbClr val="292929"/>
                    </a:solidFill>
                    <a:latin typeface="Tahoma"/>
                    <a:cs typeface="Tahoma"/>
                  </a:rPr>
                  <a:t>achieve</a:t>
                </a:r>
                <a:r>
                  <a:rPr sz="1600" spc="-34" dirty="0">
                    <a:solidFill>
                      <a:srgbClr val="292929"/>
                    </a:solidFill>
                    <a:latin typeface="Tahoma"/>
                    <a:cs typeface="Tahoma"/>
                  </a:rPr>
                  <a:t> </a:t>
                </a:r>
                <a:r>
                  <a:rPr sz="1600" spc="-62" dirty="0">
                    <a:solidFill>
                      <a:srgbClr val="292929"/>
                    </a:solidFill>
                    <a:latin typeface="Tahoma"/>
                    <a:cs typeface="Tahoma"/>
                  </a:rPr>
                  <a:t>the</a:t>
                </a:r>
                <a:r>
                  <a:rPr sz="1600" spc="-20" dirty="0">
                    <a:solidFill>
                      <a:srgbClr val="292929"/>
                    </a:solidFill>
                    <a:latin typeface="Tahoma"/>
                    <a:cs typeface="Tahoma"/>
                  </a:rPr>
                  <a:t> </a:t>
                </a:r>
                <a:r>
                  <a:rPr sz="1600" spc="-64" dirty="0">
                    <a:solidFill>
                      <a:srgbClr val="292929"/>
                    </a:solidFill>
                    <a:latin typeface="Tahoma"/>
                    <a:cs typeface="Tahoma"/>
                  </a:rPr>
                  <a:t>advantages</a:t>
                </a:r>
                <a:r>
                  <a:rPr sz="1600" spc="-31" dirty="0">
                    <a:solidFill>
                      <a:srgbClr val="292929"/>
                    </a:solidFill>
                    <a:latin typeface="Tahoma"/>
                    <a:cs typeface="Tahoma"/>
                  </a:rPr>
                  <a:t> </a:t>
                </a:r>
                <a:r>
                  <a:rPr sz="1600" spc="-48" dirty="0">
                    <a:solidFill>
                      <a:srgbClr val="292929"/>
                    </a:solidFill>
                    <a:latin typeface="Tahoma"/>
                    <a:cs typeface="Tahoma"/>
                  </a:rPr>
                  <a:t>of</a:t>
                </a:r>
                <a:r>
                  <a:rPr sz="1600" spc="-25" dirty="0">
                    <a:solidFill>
                      <a:srgbClr val="292929"/>
                    </a:solidFill>
                    <a:latin typeface="Tahoma"/>
                    <a:cs typeface="Tahoma"/>
                  </a:rPr>
                  <a:t> </a:t>
                </a:r>
                <a:r>
                  <a:rPr sz="1600" spc="-62" dirty="0">
                    <a:solidFill>
                      <a:srgbClr val="292929"/>
                    </a:solidFill>
                    <a:latin typeface="Tahoma"/>
                    <a:cs typeface="Tahoma"/>
                  </a:rPr>
                  <a:t>both</a:t>
                </a:r>
                <a:r>
                  <a:rPr sz="1600" spc="-34" dirty="0">
                    <a:solidFill>
                      <a:srgbClr val="292929"/>
                    </a:solidFill>
                    <a:latin typeface="Tahoma"/>
                    <a:cs typeface="Tahoma"/>
                  </a:rPr>
                  <a:t> </a:t>
                </a:r>
                <a:r>
                  <a:rPr sz="1600" spc="-53" dirty="0">
                    <a:solidFill>
                      <a:srgbClr val="292929"/>
                    </a:solidFill>
                    <a:latin typeface="Tahoma"/>
                    <a:cs typeface="Tahoma"/>
                  </a:rPr>
                  <a:t>Batch</a:t>
                </a:r>
                <a:r>
                  <a:rPr sz="1600" spc="-28" dirty="0">
                    <a:solidFill>
                      <a:srgbClr val="292929"/>
                    </a:solidFill>
                    <a:latin typeface="Tahoma"/>
                    <a:cs typeface="Tahoma"/>
                  </a:rPr>
                  <a:t> </a:t>
                </a:r>
                <a:r>
                  <a:rPr sz="1600" spc="-70" dirty="0">
                    <a:solidFill>
                      <a:srgbClr val="292929"/>
                    </a:solidFill>
                    <a:latin typeface="Tahoma"/>
                    <a:cs typeface="Tahoma"/>
                  </a:rPr>
                  <a:t>and</a:t>
                </a:r>
                <a:r>
                  <a:rPr sz="1600" spc="-34" dirty="0">
                    <a:solidFill>
                      <a:srgbClr val="292929"/>
                    </a:solidFill>
                    <a:latin typeface="Tahoma"/>
                    <a:cs typeface="Tahoma"/>
                  </a:rPr>
                  <a:t> </a:t>
                </a:r>
                <a:r>
                  <a:rPr sz="1600" spc="-6" dirty="0">
                    <a:solidFill>
                      <a:srgbClr val="292929"/>
                    </a:solidFill>
                    <a:latin typeface="Tahoma"/>
                    <a:cs typeface="Tahoma"/>
                  </a:rPr>
                  <a:t>stochastic </a:t>
                </a:r>
                <a:r>
                  <a:rPr sz="1600" spc="-68" dirty="0">
                    <a:solidFill>
                      <a:srgbClr val="292929"/>
                    </a:solidFill>
                    <a:latin typeface="Tahoma"/>
                    <a:cs typeface="Tahoma"/>
                  </a:rPr>
                  <a:t>GD.</a:t>
                </a:r>
                <a:r>
                  <a:rPr sz="1600" spc="-23" dirty="0">
                    <a:solidFill>
                      <a:srgbClr val="292929"/>
                    </a:solidFill>
                    <a:latin typeface="Tahoma"/>
                    <a:cs typeface="Tahoma"/>
                  </a:rPr>
                  <a:t> </a:t>
                </a:r>
                <a:r>
                  <a:rPr sz="1600" spc="-42" dirty="0">
                    <a:solidFill>
                      <a:srgbClr val="292929"/>
                    </a:solidFill>
                    <a:latin typeface="Tahoma"/>
                    <a:cs typeface="Tahoma"/>
                  </a:rPr>
                  <a:t>So,</a:t>
                </a:r>
                <a:r>
                  <a:rPr sz="1600" spc="-20" dirty="0">
                    <a:solidFill>
                      <a:srgbClr val="292929"/>
                    </a:solidFill>
                    <a:latin typeface="Tahoma"/>
                    <a:cs typeface="Tahoma"/>
                  </a:rPr>
                  <a:t> </a:t>
                </a:r>
                <a:r>
                  <a:rPr sz="1600" spc="-59" dirty="0">
                    <a:solidFill>
                      <a:srgbClr val="292929"/>
                    </a:solidFill>
                    <a:latin typeface="Tahoma"/>
                    <a:cs typeface="Tahoma"/>
                  </a:rPr>
                  <a:t>after</a:t>
                </a:r>
                <a:r>
                  <a:rPr sz="1600" spc="-17" dirty="0">
                    <a:solidFill>
                      <a:srgbClr val="292929"/>
                    </a:solidFill>
                    <a:latin typeface="Tahoma"/>
                    <a:cs typeface="Tahoma"/>
                  </a:rPr>
                  <a:t> </a:t>
                </a:r>
                <a:r>
                  <a:rPr sz="1600" spc="-48" dirty="0">
                    <a:solidFill>
                      <a:srgbClr val="292929"/>
                    </a:solidFill>
                    <a:latin typeface="Tahoma"/>
                    <a:cs typeface="Tahoma"/>
                  </a:rPr>
                  <a:t>creating</a:t>
                </a:r>
                <a:r>
                  <a:rPr sz="1600" spc="-34" dirty="0">
                    <a:solidFill>
                      <a:srgbClr val="292929"/>
                    </a:solidFill>
                    <a:latin typeface="Tahoma"/>
                    <a:cs typeface="Tahoma"/>
                  </a:rPr>
                  <a:t> </a:t>
                </a:r>
                <a:r>
                  <a:rPr sz="1600" spc="-62" dirty="0">
                    <a:solidFill>
                      <a:srgbClr val="292929"/>
                    </a:solidFill>
                    <a:latin typeface="Tahoma"/>
                    <a:cs typeface="Tahoma"/>
                  </a:rPr>
                  <a:t>the</a:t>
                </a:r>
                <a:r>
                  <a:rPr sz="1600" spc="-20" dirty="0">
                    <a:solidFill>
                      <a:srgbClr val="292929"/>
                    </a:solidFill>
                    <a:latin typeface="Tahoma"/>
                    <a:cs typeface="Tahoma"/>
                  </a:rPr>
                  <a:t> </a:t>
                </a:r>
                <a:r>
                  <a:rPr sz="1600" spc="-48" dirty="0">
                    <a:solidFill>
                      <a:srgbClr val="292929"/>
                    </a:solidFill>
                    <a:latin typeface="Tahoma"/>
                    <a:cs typeface="Tahoma"/>
                  </a:rPr>
                  <a:t>mini-</a:t>
                </a:r>
                <a:r>
                  <a:rPr sz="1600" spc="-51" dirty="0">
                    <a:solidFill>
                      <a:srgbClr val="292929"/>
                    </a:solidFill>
                    <a:latin typeface="Tahoma"/>
                    <a:cs typeface="Tahoma"/>
                  </a:rPr>
                  <a:t>batches</a:t>
                </a:r>
                <a:r>
                  <a:rPr sz="1600" spc="-14" dirty="0">
                    <a:solidFill>
                      <a:srgbClr val="292929"/>
                    </a:solidFill>
                    <a:latin typeface="Tahoma"/>
                    <a:cs typeface="Tahoma"/>
                  </a:rPr>
                  <a:t> </a:t>
                </a:r>
                <a:r>
                  <a:rPr sz="1600" spc="-37" dirty="0">
                    <a:solidFill>
                      <a:srgbClr val="292929"/>
                    </a:solidFill>
                    <a:latin typeface="Tahoma"/>
                    <a:cs typeface="Tahoma"/>
                  </a:rPr>
                  <a:t>of</a:t>
                </a:r>
                <a:r>
                  <a:rPr sz="1600" spc="-14" dirty="0">
                    <a:solidFill>
                      <a:srgbClr val="292929"/>
                    </a:solidFill>
                    <a:latin typeface="Tahoma"/>
                    <a:cs typeface="Tahoma"/>
                  </a:rPr>
                  <a:t> </a:t>
                </a:r>
                <a:r>
                  <a:rPr sz="1600" spc="-56" dirty="0">
                    <a:solidFill>
                      <a:srgbClr val="292929"/>
                    </a:solidFill>
                    <a:latin typeface="Tahoma"/>
                    <a:cs typeface="Tahoma"/>
                  </a:rPr>
                  <a:t>fixed</a:t>
                </a:r>
                <a:r>
                  <a:rPr sz="1600" spc="-20" dirty="0">
                    <a:solidFill>
                      <a:srgbClr val="292929"/>
                    </a:solidFill>
                    <a:latin typeface="Tahoma"/>
                    <a:cs typeface="Tahoma"/>
                  </a:rPr>
                  <a:t> </a:t>
                </a:r>
                <a:r>
                  <a:rPr sz="1600" spc="-48" dirty="0">
                    <a:solidFill>
                      <a:srgbClr val="292929"/>
                    </a:solidFill>
                    <a:latin typeface="Tahoma"/>
                    <a:cs typeface="Tahoma"/>
                  </a:rPr>
                  <a:t>size,</a:t>
                </a:r>
                <a:r>
                  <a:rPr sz="1600" spc="-23" dirty="0">
                    <a:solidFill>
                      <a:srgbClr val="292929"/>
                    </a:solidFill>
                    <a:latin typeface="Tahoma"/>
                    <a:cs typeface="Tahoma"/>
                  </a:rPr>
                  <a:t> </a:t>
                </a:r>
                <a:r>
                  <a:rPr sz="1600" spc="-62" dirty="0">
                    <a:solidFill>
                      <a:srgbClr val="292929"/>
                    </a:solidFill>
                    <a:latin typeface="Tahoma"/>
                    <a:cs typeface="Tahoma"/>
                  </a:rPr>
                  <a:t>iterate</a:t>
                </a:r>
                <a:r>
                  <a:rPr sz="1600" spc="-11" dirty="0">
                    <a:solidFill>
                      <a:srgbClr val="292929"/>
                    </a:solidFill>
                    <a:latin typeface="Tahoma"/>
                    <a:cs typeface="Tahoma"/>
                  </a:rPr>
                  <a:t> over </a:t>
                </a:r>
                <a:r>
                  <a:rPr sz="1600" spc="-45" dirty="0">
                    <a:solidFill>
                      <a:srgbClr val="292929"/>
                    </a:solidFill>
                    <a:latin typeface="Tahoma"/>
                    <a:cs typeface="Tahoma"/>
                  </a:rPr>
                  <a:t>mini-</a:t>
                </a:r>
                <a:r>
                  <a:rPr sz="1600" spc="-51" dirty="0">
                    <a:solidFill>
                      <a:srgbClr val="292929"/>
                    </a:solidFill>
                    <a:latin typeface="Tahoma"/>
                    <a:cs typeface="Tahoma"/>
                  </a:rPr>
                  <a:t>batches</a:t>
                </a:r>
                <a:r>
                  <a:rPr sz="1600" spc="-20" dirty="0">
                    <a:solidFill>
                      <a:srgbClr val="292929"/>
                    </a:solidFill>
                    <a:latin typeface="Tahoma"/>
                    <a:cs typeface="Tahoma"/>
                  </a:rPr>
                  <a:t> </a:t>
                </a:r>
                <a:r>
                  <a:rPr sz="1600" spc="-45" dirty="0">
                    <a:solidFill>
                      <a:srgbClr val="292929"/>
                    </a:solidFill>
                    <a:latin typeface="Tahoma"/>
                    <a:cs typeface="Tahoma"/>
                  </a:rPr>
                  <a:t>of</a:t>
                </a:r>
                <a:r>
                  <a:rPr sz="1600" spc="-20" dirty="0">
                    <a:solidFill>
                      <a:srgbClr val="292929"/>
                    </a:solidFill>
                    <a:latin typeface="Tahoma"/>
                    <a:cs typeface="Tahoma"/>
                  </a:rPr>
                  <a:t> </a:t>
                </a:r>
                <a:r>
                  <a:rPr sz="1600" spc="-37" dirty="0">
                    <a:solidFill>
                      <a:srgbClr val="292929"/>
                    </a:solidFill>
                    <a:latin typeface="Tahoma"/>
                    <a:cs typeface="Tahoma"/>
                  </a:rPr>
                  <a:t>size</a:t>
                </a:r>
                <a:r>
                  <a:rPr sz="1600" spc="-23" dirty="0">
                    <a:solidFill>
                      <a:srgbClr val="292929"/>
                    </a:solidFill>
                    <a:latin typeface="Tahoma"/>
                    <a:cs typeface="Tahoma"/>
                  </a:rPr>
                  <a:t> </a:t>
                </a:r>
                <a:r>
                  <a:rPr sz="1600" spc="-14" dirty="0">
                    <a:solidFill>
                      <a:srgbClr val="292929"/>
                    </a:solidFill>
                    <a:latin typeface="Tahoma"/>
                    <a:cs typeface="Tahoma"/>
                  </a:rPr>
                  <a:t>B:</a:t>
                </a:r>
                <a:endParaRPr sz="1600" dirty="0">
                  <a:latin typeface="Tahoma"/>
                  <a:cs typeface="Tahoma"/>
                </a:endParaRPr>
              </a:p>
              <a:p>
                <a:pPr marL="51078">
                  <a:spcBef>
                    <a:spcPts val="3"/>
                  </a:spcBef>
                </a:pPr>
                <a:r>
                  <a:rPr sz="1600" spc="-82" dirty="0">
                    <a:solidFill>
                      <a:srgbClr val="292929"/>
                    </a:solidFill>
                    <a:latin typeface="Tahoma"/>
                    <a:cs typeface="Tahoma"/>
                  </a:rPr>
                  <a:t>N/B</a:t>
                </a:r>
                <a:r>
                  <a:rPr sz="1600" spc="-34" dirty="0">
                    <a:solidFill>
                      <a:srgbClr val="292929"/>
                    </a:solidFill>
                    <a:latin typeface="Tahoma"/>
                    <a:cs typeface="Tahoma"/>
                  </a:rPr>
                  <a:t> </a:t>
                </a:r>
                <a:r>
                  <a:rPr sz="1600" spc="-45" dirty="0">
                    <a:solidFill>
                      <a:srgbClr val="292929"/>
                    </a:solidFill>
                    <a:latin typeface="Tahoma"/>
                    <a:cs typeface="Tahoma"/>
                  </a:rPr>
                  <a:t>step</a:t>
                </a:r>
                <a:r>
                  <a:rPr sz="1600" spc="-14" dirty="0">
                    <a:solidFill>
                      <a:srgbClr val="292929"/>
                    </a:solidFill>
                    <a:latin typeface="Tahoma"/>
                    <a:cs typeface="Tahoma"/>
                  </a:rPr>
                  <a:t> </a:t>
                </a:r>
                <a:r>
                  <a:rPr sz="1600" spc="-45" dirty="0">
                    <a:solidFill>
                      <a:srgbClr val="292929"/>
                    </a:solidFill>
                    <a:latin typeface="Tahoma"/>
                    <a:cs typeface="Tahoma"/>
                  </a:rPr>
                  <a:t>in</a:t>
                </a:r>
                <a:r>
                  <a:rPr sz="1600" spc="-31" dirty="0">
                    <a:solidFill>
                      <a:srgbClr val="292929"/>
                    </a:solidFill>
                    <a:latin typeface="Tahoma"/>
                    <a:cs typeface="Tahoma"/>
                  </a:rPr>
                  <a:t> </a:t>
                </a:r>
                <a:r>
                  <a:rPr sz="1600" spc="-62" dirty="0">
                    <a:solidFill>
                      <a:srgbClr val="292929"/>
                    </a:solidFill>
                    <a:latin typeface="Tahoma"/>
                    <a:cs typeface="Tahoma"/>
                  </a:rPr>
                  <a:t>one</a:t>
                </a:r>
                <a:r>
                  <a:rPr sz="1600" spc="-28" dirty="0">
                    <a:solidFill>
                      <a:srgbClr val="292929"/>
                    </a:solidFill>
                    <a:latin typeface="Tahoma"/>
                    <a:cs typeface="Tahoma"/>
                  </a:rPr>
                  <a:t> </a:t>
                </a:r>
                <a:r>
                  <a:rPr sz="1600" spc="-51" dirty="0">
                    <a:solidFill>
                      <a:srgbClr val="292929"/>
                    </a:solidFill>
                    <a:latin typeface="Tahoma"/>
                    <a:cs typeface="Tahoma"/>
                  </a:rPr>
                  <a:t>epoch</a:t>
                </a:r>
                <a:r>
                  <a:rPr sz="1600" spc="-28" dirty="0">
                    <a:solidFill>
                      <a:srgbClr val="292929"/>
                    </a:solidFill>
                    <a:latin typeface="Tahoma"/>
                    <a:cs typeface="Tahoma"/>
                  </a:rPr>
                  <a:t> </a:t>
                </a:r>
                <a:r>
                  <a:rPr sz="1600" spc="-53" dirty="0">
                    <a:solidFill>
                      <a:srgbClr val="292929"/>
                    </a:solidFill>
                    <a:latin typeface="Tahoma"/>
                    <a:cs typeface="Tahoma"/>
                  </a:rPr>
                  <a:t>(</a:t>
                </a:r>
                <a:r>
                  <a:rPr sz="1600" spc="-31" dirty="0">
                    <a:solidFill>
                      <a:srgbClr val="292929"/>
                    </a:solidFill>
                    <a:latin typeface="Tahoma"/>
                    <a:cs typeface="Tahoma"/>
                  </a:rPr>
                  <a:t> </a:t>
                </a:r>
                <a:r>
                  <a:rPr sz="1600" spc="-56" dirty="0">
                    <a:solidFill>
                      <a:srgbClr val="292929"/>
                    </a:solidFill>
                    <a:latin typeface="Tahoma"/>
                    <a:cs typeface="Tahoma"/>
                  </a:rPr>
                  <a:t>N</a:t>
                </a:r>
                <a:r>
                  <a:rPr sz="1600" spc="-25" dirty="0">
                    <a:solidFill>
                      <a:srgbClr val="292929"/>
                    </a:solidFill>
                    <a:latin typeface="Tahoma"/>
                    <a:cs typeface="Tahoma"/>
                  </a:rPr>
                  <a:t> </a:t>
                </a:r>
                <a:r>
                  <a:rPr sz="1600" spc="-113" dirty="0">
                    <a:solidFill>
                      <a:srgbClr val="292929"/>
                    </a:solidFill>
                    <a:latin typeface="Tahoma"/>
                    <a:cs typeface="Tahoma"/>
                  </a:rPr>
                  <a:t>:</a:t>
                </a:r>
                <a:r>
                  <a:rPr sz="1600" spc="-28" dirty="0">
                    <a:solidFill>
                      <a:srgbClr val="292929"/>
                    </a:solidFill>
                    <a:latin typeface="Tahoma"/>
                    <a:cs typeface="Tahoma"/>
                  </a:rPr>
                  <a:t> </a:t>
                </a:r>
                <a:r>
                  <a:rPr sz="1600" spc="-59" dirty="0">
                    <a:solidFill>
                      <a:srgbClr val="292929"/>
                    </a:solidFill>
                    <a:latin typeface="Tahoma"/>
                    <a:cs typeface="Tahoma"/>
                  </a:rPr>
                  <a:t>total</a:t>
                </a:r>
                <a:r>
                  <a:rPr sz="1600" spc="-23" dirty="0">
                    <a:solidFill>
                      <a:srgbClr val="292929"/>
                    </a:solidFill>
                    <a:latin typeface="Tahoma"/>
                    <a:cs typeface="Tahoma"/>
                  </a:rPr>
                  <a:t> </a:t>
                </a:r>
                <a:r>
                  <a:rPr sz="1600" spc="-56" dirty="0">
                    <a:solidFill>
                      <a:srgbClr val="292929"/>
                    </a:solidFill>
                    <a:latin typeface="Tahoma"/>
                    <a:cs typeface="Tahoma"/>
                  </a:rPr>
                  <a:t>no</a:t>
                </a:r>
                <a:r>
                  <a:rPr sz="1600" spc="-28" dirty="0">
                    <a:solidFill>
                      <a:srgbClr val="292929"/>
                    </a:solidFill>
                    <a:latin typeface="Tahoma"/>
                    <a:cs typeface="Tahoma"/>
                  </a:rPr>
                  <a:t> </a:t>
                </a:r>
                <a:r>
                  <a:rPr sz="1600" spc="-45" dirty="0">
                    <a:solidFill>
                      <a:srgbClr val="292929"/>
                    </a:solidFill>
                    <a:latin typeface="Tahoma"/>
                    <a:cs typeface="Tahoma"/>
                  </a:rPr>
                  <a:t>of</a:t>
                </a:r>
                <a:r>
                  <a:rPr sz="1600" spc="-31" dirty="0">
                    <a:solidFill>
                      <a:srgbClr val="292929"/>
                    </a:solidFill>
                    <a:latin typeface="Tahoma"/>
                    <a:cs typeface="Tahoma"/>
                  </a:rPr>
                  <a:t> </a:t>
                </a:r>
                <a:r>
                  <a:rPr sz="1600" spc="-79" dirty="0">
                    <a:solidFill>
                      <a:srgbClr val="292929"/>
                    </a:solidFill>
                    <a:latin typeface="Tahoma"/>
                    <a:cs typeface="Tahoma"/>
                  </a:rPr>
                  <a:t>data</a:t>
                </a:r>
                <a:r>
                  <a:rPr sz="1600" spc="-31" dirty="0">
                    <a:solidFill>
                      <a:srgbClr val="292929"/>
                    </a:solidFill>
                    <a:latin typeface="Tahoma"/>
                    <a:cs typeface="Tahoma"/>
                  </a:rPr>
                  <a:t> </a:t>
                </a:r>
                <a:r>
                  <a:rPr sz="1600" spc="-51" dirty="0">
                    <a:solidFill>
                      <a:srgbClr val="292929"/>
                    </a:solidFill>
                    <a:latin typeface="Tahoma"/>
                    <a:cs typeface="Tahoma"/>
                  </a:rPr>
                  <a:t>points,</a:t>
                </a:r>
                <a:r>
                  <a:rPr sz="1600" spc="-25" dirty="0">
                    <a:solidFill>
                      <a:srgbClr val="292929"/>
                    </a:solidFill>
                    <a:latin typeface="Tahoma"/>
                    <a:cs typeface="Tahoma"/>
                  </a:rPr>
                  <a:t> </a:t>
                </a:r>
                <a:r>
                  <a:rPr sz="1600" dirty="0">
                    <a:solidFill>
                      <a:srgbClr val="292929"/>
                    </a:solidFill>
                    <a:latin typeface="Tahoma"/>
                    <a:cs typeface="Tahoma"/>
                  </a:rPr>
                  <a:t>B</a:t>
                </a:r>
                <a:r>
                  <a:rPr sz="1600" spc="-31" dirty="0">
                    <a:solidFill>
                      <a:srgbClr val="292929"/>
                    </a:solidFill>
                    <a:latin typeface="Tahoma"/>
                    <a:cs typeface="Tahoma"/>
                  </a:rPr>
                  <a:t> </a:t>
                </a:r>
                <a:r>
                  <a:rPr sz="1600" spc="-59" dirty="0">
                    <a:solidFill>
                      <a:srgbClr val="292929"/>
                    </a:solidFill>
                    <a:latin typeface="Tahoma"/>
                    <a:cs typeface="Tahoma"/>
                  </a:rPr>
                  <a:t>batch</a:t>
                </a:r>
                <a:r>
                  <a:rPr sz="1600" spc="-28" dirty="0">
                    <a:solidFill>
                      <a:srgbClr val="292929"/>
                    </a:solidFill>
                    <a:latin typeface="Tahoma"/>
                    <a:cs typeface="Tahoma"/>
                  </a:rPr>
                  <a:t> </a:t>
                </a:r>
                <a:r>
                  <a:rPr sz="1600" spc="-6" dirty="0">
                    <a:solidFill>
                      <a:srgbClr val="292929"/>
                    </a:solidFill>
                    <a:latin typeface="Tahoma"/>
                    <a:cs typeface="Tahoma"/>
                  </a:rPr>
                  <a:t>size)</a:t>
                </a:r>
                <a:endParaRPr sz="1600" dirty="0">
                  <a:latin typeface="Tahoma"/>
                  <a:cs typeface="Tahoma"/>
                </a:endParaRPr>
              </a:p>
            </p:txBody>
          </p:sp>
          <p:sp>
            <p:nvSpPr>
              <p:cNvPr id="7" name="object 7"/>
              <p:cNvSpPr txBox="1"/>
              <p:nvPr/>
            </p:nvSpPr>
            <p:spPr>
              <a:xfrm>
                <a:off x="2922591" y="3101059"/>
                <a:ext cx="1574125" cy="130289"/>
              </a:xfrm>
              <a:prstGeom prst="rect">
                <a:avLst/>
              </a:prstGeom>
            </p:spPr>
            <p:txBody>
              <a:bodyPr vert="horz" wrap="square" lIns="0" tIns="7144" rIns="0" bIns="0" rtlCol="0">
                <a:spAutoFit/>
              </a:bodyPr>
              <a:lstStyle/>
              <a:p>
                <a:pPr marL="7144">
                  <a:spcBef>
                    <a:spcPts val="56"/>
                  </a:spcBef>
                </a:pPr>
                <a:r>
                  <a:rPr sz="1200" b="1" spc="-93" dirty="0">
                    <a:solidFill>
                      <a:srgbClr val="C00000"/>
                    </a:solidFill>
                    <a:latin typeface="Arial"/>
                    <a:cs typeface="Arial"/>
                  </a:rPr>
                  <a:t>Normal</a:t>
                </a:r>
                <a:r>
                  <a:rPr sz="1200" b="1" spc="-23" dirty="0">
                    <a:solidFill>
                      <a:srgbClr val="C00000"/>
                    </a:solidFill>
                    <a:latin typeface="Arial"/>
                    <a:cs typeface="Arial"/>
                  </a:rPr>
                  <a:t> </a:t>
                </a:r>
                <a:r>
                  <a:rPr sz="1200" b="1" spc="-101" dirty="0">
                    <a:solidFill>
                      <a:srgbClr val="C00000"/>
                    </a:solidFill>
                    <a:latin typeface="Arial"/>
                    <a:cs typeface="Arial"/>
                  </a:rPr>
                  <a:t>Batch</a:t>
                </a:r>
                <a:r>
                  <a:rPr sz="1200" b="1" spc="-14" dirty="0">
                    <a:solidFill>
                      <a:srgbClr val="C00000"/>
                    </a:solidFill>
                    <a:latin typeface="Arial"/>
                    <a:cs typeface="Arial"/>
                  </a:rPr>
                  <a:t> </a:t>
                </a:r>
                <a:r>
                  <a:rPr sz="1200" b="1" spc="-59" dirty="0">
                    <a:solidFill>
                      <a:srgbClr val="C00000"/>
                    </a:solidFill>
                    <a:latin typeface="Arial"/>
                    <a:cs typeface="Arial"/>
                  </a:rPr>
                  <a:t>size-</a:t>
                </a:r>
                <a:r>
                  <a:rPr sz="1200" b="1" spc="-14" dirty="0">
                    <a:solidFill>
                      <a:srgbClr val="C00000"/>
                    </a:solidFill>
                    <a:latin typeface="Arial"/>
                    <a:cs typeface="Arial"/>
                  </a:rPr>
                  <a:t> </a:t>
                </a:r>
                <a:r>
                  <a:rPr sz="1200" b="1" spc="-23" dirty="0">
                    <a:solidFill>
                      <a:srgbClr val="C00000"/>
                    </a:solidFill>
                    <a:latin typeface="Arial"/>
                    <a:cs typeface="Arial"/>
                  </a:rPr>
                  <a:t>32,64,128</a:t>
                </a:r>
                <a:endParaRPr sz="1200" dirty="0">
                  <a:latin typeface="Arial"/>
                  <a:cs typeface="Arial"/>
                </a:endParaRPr>
              </a:p>
            </p:txBody>
          </p:sp>
          <p:sp>
            <p:nvSpPr>
              <p:cNvPr id="8" name="object 8"/>
              <p:cNvSpPr txBox="1"/>
              <p:nvPr/>
            </p:nvSpPr>
            <p:spPr>
              <a:xfrm>
                <a:off x="7393447" y="111870"/>
                <a:ext cx="1079628" cy="140084"/>
              </a:xfrm>
              <a:prstGeom prst="rect">
                <a:avLst/>
              </a:prstGeom>
              <a:solidFill>
                <a:srgbClr val="FFF1CC"/>
              </a:solidFill>
              <a:ln w="31750">
                <a:solidFill>
                  <a:srgbClr val="BE9000"/>
                </a:solidFill>
              </a:ln>
            </p:spPr>
            <p:txBody>
              <a:bodyPr vert="horz" wrap="square" lIns="0" tIns="21431" rIns="0" bIns="0" rtlCol="0">
                <a:spAutoFit/>
              </a:bodyPr>
              <a:lstStyle/>
              <a:p>
                <a:pPr marL="51792">
                  <a:spcBef>
                    <a:spcPts val="169"/>
                  </a:spcBef>
                </a:pPr>
                <a:r>
                  <a:rPr sz="1200" b="1" spc="-98" dirty="0">
                    <a:solidFill>
                      <a:srgbClr val="C00000"/>
                    </a:solidFill>
                    <a:latin typeface="Arial"/>
                    <a:cs typeface="Arial"/>
                  </a:rPr>
                  <a:t>N/B</a:t>
                </a:r>
                <a:r>
                  <a:rPr sz="1200" b="1" spc="-20" dirty="0">
                    <a:solidFill>
                      <a:srgbClr val="C00000"/>
                    </a:solidFill>
                    <a:latin typeface="Arial"/>
                    <a:cs typeface="Arial"/>
                  </a:rPr>
                  <a:t> </a:t>
                </a:r>
                <a:r>
                  <a:rPr sz="1200" b="1" spc="-84" dirty="0">
                    <a:solidFill>
                      <a:srgbClr val="C00000"/>
                    </a:solidFill>
                    <a:latin typeface="Arial"/>
                    <a:cs typeface="Arial"/>
                  </a:rPr>
                  <a:t>steps</a:t>
                </a:r>
                <a:r>
                  <a:rPr sz="1200" b="1" spc="-28" dirty="0">
                    <a:solidFill>
                      <a:srgbClr val="C00000"/>
                    </a:solidFill>
                    <a:latin typeface="Arial"/>
                    <a:cs typeface="Arial"/>
                  </a:rPr>
                  <a:t> </a:t>
                </a:r>
                <a:r>
                  <a:rPr sz="1200" b="1" spc="-64" dirty="0">
                    <a:solidFill>
                      <a:srgbClr val="C00000"/>
                    </a:solidFill>
                    <a:latin typeface="Arial"/>
                    <a:cs typeface="Arial"/>
                  </a:rPr>
                  <a:t>in</a:t>
                </a:r>
                <a:r>
                  <a:rPr sz="1200" b="1" spc="-17" dirty="0">
                    <a:solidFill>
                      <a:srgbClr val="C00000"/>
                    </a:solidFill>
                    <a:latin typeface="Arial"/>
                    <a:cs typeface="Arial"/>
                  </a:rPr>
                  <a:t> </a:t>
                </a:r>
                <a:r>
                  <a:rPr sz="1200" b="1" spc="-56" dirty="0">
                    <a:solidFill>
                      <a:srgbClr val="C00000"/>
                    </a:solidFill>
                    <a:latin typeface="Arial"/>
                    <a:cs typeface="Arial"/>
                  </a:rPr>
                  <a:t>1</a:t>
                </a:r>
                <a:r>
                  <a:rPr sz="1200" b="1" spc="-14" dirty="0">
                    <a:solidFill>
                      <a:srgbClr val="C00000"/>
                    </a:solidFill>
                    <a:latin typeface="Arial"/>
                    <a:cs typeface="Arial"/>
                  </a:rPr>
                  <a:t> </a:t>
                </a:r>
                <a:r>
                  <a:rPr sz="1200" b="1" spc="-6" dirty="0">
                    <a:solidFill>
                      <a:srgbClr val="C00000"/>
                    </a:solidFill>
                    <a:latin typeface="Arial"/>
                    <a:cs typeface="Arial"/>
                  </a:rPr>
                  <a:t>epoch</a:t>
                </a:r>
                <a:endParaRPr sz="1200">
                  <a:latin typeface="Arial"/>
                  <a:cs typeface="Arial"/>
                </a:endParaRPr>
              </a:p>
            </p:txBody>
          </p:sp>
          <p:pic>
            <p:nvPicPr>
              <p:cNvPr id="9" name="object 9"/>
              <p:cNvPicPr/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6522581" y="1691354"/>
                <a:ext cx="2829605" cy="1492706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623A4808-DD78-3610-3471-55E3EAC929C6}"/>
              </a:ext>
            </a:extLst>
          </p:cNvPr>
          <p:cNvGrpSpPr/>
          <p:nvPr/>
        </p:nvGrpSpPr>
        <p:grpSpPr>
          <a:xfrm>
            <a:off x="1447800" y="457200"/>
            <a:ext cx="9448800" cy="5334000"/>
            <a:chOff x="3289364" y="135445"/>
            <a:chExt cx="5242941" cy="2990089"/>
          </a:xfrm>
        </p:grpSpPr>
        <p:pic>
          <p:nvPicPr>
            <p:cNvPr id="2" name="object 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89364" y="1638205"/>
              <a:ext cx="5242941" cy="1487329"/>
            </a:xfrm>
            <a:prstGeom prst="rect">
              <a:avLst/>
            </a:prstGeom>
          </p:spPr>
        </p:pic>
        <p:pic>
          <p:nvPicPr>
            <p:cNvPr id="3" name="object 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345942" y="135445"/>
              <a:ext cx="5148858" cy="85703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155</TotalTime>
  <Words>2545</Words>
  <Application>Microsoft Office PowerPoint</Application>
  <PresentationFormat>Widescreen</PresentationFormat>
  <Paragraphs>226</Paragraphs>
  <Slides>57</Slides>
  <Notes>9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58" baseType="lpstr">
      <vt:lpstr>1_Office Theme</vt:lpstr>
      <vt:lpstr>PowerPoint Presentation</vt:lpstr>
      <vt:lpstr>Feed Forward NN - Hyper Parameter Tunings</vt:lpstr>
      <vt:lpstr>Recap-Gradient Descent</vt:lpstr>
      <vt:lpstr>Gradient Descent Algorithm- Tuning</vt:lpstr>
      <vt:lpstr>Variants of Gradient Descent</vt:lpstr>
      <vt:lpstr>1 step in 1 epoch</vt:lpstr>
      <vt:lpstr>Stochastic Gradient Descent</vt:lpstr>
      <vt:lpstr>Mini Batch Gradient Descent</vt:lpstr>
      <vt:lpstr>PowerPoint Presentation</vt:lpstr>
      <vt:lpstr>PowerPoint Presentation</vt:lpstr>
      <vt:lpstr>Issue with Gradient Descent optimisation</vt:lpstr>
      <vt:lpstr>Gradient Descent Optimisation</vt:lpstr>
      <vt:lpstr>PowerPoint Presentation</vt:lpstr>
      <vt:lpstr>Advantage and disadvantage of momentum based GD</vt:lpstr>
      <vt:lpstr>Nesterov Accelerated Gradient Descent (NAG)</vt:lpstr>
      <vt:lpstr>Why adaptive learning rate needed ?</vt:lpstr>
      <vt:lpstr>Adagrad</vt:lpstr>
      <vt:lpstr>RMSProp</vt:lpstr>
      <vt:lpstr>PowerPoint Presentation</vt:lpstr>
      <vt:lpstr>In addition to storing an exponentially decaying average of past squared gradients vt like Adadelta and RMSprop, Adam also keeps an exponentially decaying average of past gradients mt, similar to momentum.</vt:lpstr>
      <vt:lpstr>Comparison- Visualisation</vt:lpstr>
      <vt:lpstr>Activation functions</vt:lpstr>
      <vt:lpstr>Logistic/Sigmoid</vt:lpstr>
      <vt:lpstr>Logistic/Sigmoid</vt:lpstr>
      <vt:lpstr>Better Activation Functions- tanh</vt:lpstr>
      <vt:lpstr>Better Activation Functions- ReLU (Rectified Linear activation Unit )</vt:lpstr>
      <vt:lpstr>Issues with ReLU</vt:lpstr>
      <vt:lpstr>Leaky ReLU</vt:lpstr>
      <vt:lpstr>Overfitting - Underfitting</vt:lpstr>
      <vt:lpstr>Bias- Variance</vt:lpstr>
      <vt:lpstr>Bias and Variance trade-off</vt:lpstr>
      <vt:lpstr>Bias and Variance trade-off</vt:lpstr>
      <vt:lpstr>Bias and Variance trade-off</vt:lpstr>
      <vt:lpstr>Overfitting Underfitting</vt:lpstr>
      <vt:lpstr>Bias and Variance trade-off</vt:lpstr>
      <vt:lpstr>Data Augmentation</vt:lpstr>
      <vt:lpstr>Data Augmentation</vt:lpstr>
      <vt:lpstr>Data Augmentation</vt:lpstr>
      <vt:lpstr>Data Augmentation</vt:lpstr>
      <vt:lpstr>Regularization- Intuition behind L2 regularization</vt:lpstr>
      <vt:lpstr>PowerPoint Presentation</vt:lpstr>
      <vt:lpstr>Regularization- Early Stopping</vt:lpstr>
      <vt:lpstr>PowerPoint Presentation</vt:lpstr>
      <vt:lpstr>Normalizing the input features</vt:lpstr>
      <vt:lpstr>Normalisation of hidden layers</vt:lpstr>
      <vt:lpstr>Flexibility to the network to decide whether normalization is required or not</vt:lpstr>
      <vt:lpstr>Ensemble methods ( rely on multiple models than a single model)</vt:lpstr>
      <vt:lpstr>Ensemble of Neural Networks</vt:lpstr>
      <vt:lpstr>Idea of Drop Out</vt:lpstr>
      <vt:lpstr>Training Procedure</vt:lpstr>
      <vt:lpstr>Using drop out at test time</vt:lpstr>
      <vt:lpstr>Pytorch : Dropout</vt:lpstr>
      <vt:lpstr>Pytorch BatchNorm</vt:lpstr>
      <vt:lpstr>Initialization of Weights and Bias</vt:lpstr>
      <vt:lpstr>Initialization of Weights and Bias</vt:lpstr>
      <vt:lpstr>Xavier Initialization – Softmax and tanh activation</vt:lpstr>
      <vt:lpstr>He Initialization ReLu activation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saraths@am.amrita.edu</dc:creator>
  <cp:lastModifiedBy>saraths</cp:lastModifiedBy>
  <cp:revision>363</cp:revision>
  <dcterms:created xsi:type="dcterms:W3CDTF">2025-01-30T11:06:30Z</dcterms:created>
  <dcterms:modified xsi:type="dcterms:W3CDTF">2025-10-27T05:27:59Z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2022-03-08T00:00:00Z</vt:filetime>
  </property>
  <property fmtid="{D5CDD505-2E9C-101B-9397-08002B2CF9AE}" pid="3" name="Creator">
    <vt:lpwstr>Microsoft® PowerPoint® for Microsoft 365</vt:lpwstr>
  </property>
  <property fmtid="{D5CDD505-2E9C-101B-9397-08002B2CF9AE}" pid="4" name="LastSaved">
    <vt:filetime>2025-01-30T00:00:00Z</vt:filetime>
  </property>
  <property fmtid="{D5CDD505-2E9C-101B-9397-08002B2CF9AE}" pid="5" name="Producer">
    <vt:lpwstr>Microsoft® PowerPoint® for Microsoft 365</vt:lpwstr>
  </property>
</Properties>
</file>